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4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2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0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9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37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8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1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B3A2-5665-4FA8-8A96-66396ACE96B3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5685-6695-4389-909B-7B36C1D39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8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938"/>
            <a:ext cx="9144000" cy="1127371"/>
          </a:xfrm>
        </p:spPr>
        <p:txBody>
          <a:bodyPr/>
          <a:lstStyle/>
          <a:p>
            <a:r>
              <a:rPr lang="en-GB" b="1" dirty="0" smtClean="0"/>
              <a:t>Ant-Man’s Rates of Change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30840"/>
            <a:ext cx="9144000" cy="776780"/>
          </a:xfrm>
        </p:spPr>
        <p:txBody>
          <a:bodyPr>
            <a:normAutofit/>
          </a:bodyPr>
          <a:lstStyle/>
          <a:p>
            <a:r>
              <a:rPr lang="en-GB" sz="3200" i="1" dirty="0" smtClean="0"/>
              <a:t>Help Ant-Man’s suit designers with their calculus…</a:t>
            </a:r>
            <a:endParaRPr lang="en-GB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36" y="1384948"/>
            <a:ext cx="6143728" cy="38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Ant-Man’s suit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Ant-Man changes size and has the relative strength of the aforesaid insect. This leads to some complicated maths for his suit designers.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They need help calculating the rate of change  that the suit will go through as Ant-Man changes from normal human size to ant size.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We’re told that you are the people for the job…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3381"/>
          <a:stretch/>
        </p:blipFill>
        <p:spPr>
          <a:xfrm>
            <a:off x="10959921" y="4203550"/>
            <a:ext cx="1056068" cy="25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The calculations…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3335" y="1825625"/>
                <a:ext cx="11642502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 smtClean="0"/>
                  <a:t>The Ant-Man suit’s surface area is given by the formula below: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is the measurement of the width of Ant-Man’s waist.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 smtClean="0"/>
                  <a:t>What is the rate of change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when Ant-Man’s waist measures 40cm wide?</a:t>
                </a:r>
              </a:p>
              <a:p>
                <a:pPr marL="0" indent="0" algn="ctr">
                  <a:buNone/>
                </a:pPr>
                <a:endParaRPr lang="en-GB" dirty="0" smtClean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 smtClean="0"/>
                  <a:t>If the suit’s surface area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0.98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, what is the rate of change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?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5" y="1825625"/>
                <a:ext cx="11642502" cy="4351338"/>
              </a:xfrm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1668" y="5306097"/>
                <a:ext cx="11874321" cy="1009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𝒅𝑨</m:t>
                        </m:r>
                      </m:num>
                      <m:den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400" b="1" dirty="0" smtClean="0">
                    <a:solidFill>
                      <a:srgbClr val="FF0000"/>
                    </a:solidFill>
                  </a:rPr>
                  <a:t>When radius is 0.35m the rate of change for the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surface area of the suit is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400" b="1" dirty="0" smtClean="0">
                    <a:solidFill>
                      <a:srgbClr val="FF0000"/>
                    </a:solidFill>
                  </a:rPr>
                  <a:t> per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400" b="1" dirty="0" smtClean="0">
                    <a:solidFill>
                      <a:srgbClr val="FF0000"/>
                    </a:solidFill>
                  </a:rPr>
                  <a:t>. </a:t>
                </a:r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5306097"/>
                <a:ext cx="11874321" cy="1009059"/>
              </a:xfrm>
              <a:prstGeom prst="rect">
                <a:avLst/>
              </a:prstGeom>
              <a:blipFill rotWithShape="0">
                <a:blip r:embed="rId3"/>
                <a:stretch>
                  <a:fillRect b="-12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3719849"/>
                <a:ext cx="12192000" cy="11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400" b="1" dirty="0">
                    <a:solidFill>
                      <a:srgbClr val="FF0000"/>
                    </a:solidFill>
                  </a:rPr>
                  <a:t>When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his waist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is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40cm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the rate of change for the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surface area of the suit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𝟔𝟒𝟎</m:t>
                        </m:r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400" b="1" dirty="0">
                    <a:solidFill>
                      <a:srgbClr val="FF0000"/>
                    </a:solidFill>
                  </a:rPr>
                  <a:t> per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GB" sz="2400" b="1" dirty="0" smtClean="0">
                    <a:solidFill>
                      <a:srgbClr val="FF0000"/>
                    </a:solidFill>
                  </a:rPr>
                  <a:t>.</a:t>
                </a:r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9849"/>
                <a:ext cx="12192000" cy="1171539"/>
              </a:xfrm>
              <a:prstGeom prst="rect">
                <a:avLst/>
              </a:prstGeom>
              <a:blipFill rotWithShape="0">
                <a:blip r:embed="rId4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3381"/>
          <a:stretch/>
        </p:blipFill>
        <p:spPr>
          <a:xfrm>
            <a:off x="371339" y="365125"/>
            <a:ext cx="753418" cy="18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The calculations… part 2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3335" y="1825625"/>
                <a:ext cx="11642502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 smtClean="0"/>
                  <a:t>The Ant-Man’s suit helmet is given by the formula below: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 is the radius of the helmet.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 smtClean="0"/>
                  <a:t>What is the rate of change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 smtClean="0"/>
                  <a:t> for the helmet when its radius is 8cm?</a:t>
                </a:r>
              </a:p>
              <a:p>
                <a:pPr marL="0" indent="0" algn="ctr">
                  <a:buNone/>
                </a:pPr>
                <a:endParaRPr lang="en-GB" dirty="0" smtClean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 smtClean="0"/>
                  <a:t>If the helmet’s volume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65.4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 smtClean="0"/>
                  <a:t>, what is the rate of change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 smtClean="0"/>
                  <a:t>?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5" y="1825625"/>
                <a:ext cx="11642502" cy="4351338"/>
              </a:xfrm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5486403"/>
                <a:ext cx="11874321" cy="1009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𝒅𝑽</m:t>
                        </m:r>
                      </m:num>
                      <m:den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𝒅𝒓</m:t>
                        </m:r>
                      </m:den>
                    </m:f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𝟕𝟖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400" b="1" dirty="0" smtClean="0">
                    <a:solidFill>
                      <a:srgbClr val="FF0000"/>
                    </a:solidFill>
                  </a:rPr>
                  <a:t>When radius is 2.5cm the rate of change for the volume of the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h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elmet is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𝟕𝟖</m:t>
                    </m:r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400" b="1" dirty="0" smtClean="0">
                    <a:solidFill>
                      <a:srgbClr val="FF0000"/>
                    </a:solidFill>
                  </a:rPr>
                  <a:t> per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GB" sz="2400" b="1" dirty="0" smtClean="0">
                    <a:solidFill>
                      <a:srgbClr val="FF0000"/>
                    </a:solidFill>
                  </a:rPr>
                  <a:t>. </a:t>
                </a:r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5486403"/>
                <a:ext cx="11874321" cy="1009059"/>
              </a:xfrm>
              <a:prstGeom prst="rect">
                <a:avLst/>
              </a:prstGeom>
              <a:blipFill rotWithShape="0">
                <a:blip r:embed="rId3"/>
                <a:stretch>
                  <a:fillRect r="-359" b="-12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9520" y="3951671"/>
                <a:ext cx="11874321" cy="11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𝒅𝒓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400" b="1" dirty="0">
                    <a:solidFill>
                      <a:srgbClr val="FF0000"/>
                    </a:solidFill>
                  </a:rPr>
                  <a:t>When radius is 8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cm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the rate of change for the volume of the helmet is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𝟎𝟒</m:t>
                    </m:r>
                    <m:sSup>
                      <m:sSup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400" b="1" dirty="0">
                    <a:solidFill>
                      <a:srgbClr val="FF0000"/>
                    </a:solidFill>
                  </a:rPr>
                  <a:t> per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GB" sz="2400" b="1" dirty="0" smtClean="0">
                    <a:solidFill>
                      <a:srgbClr val="FF0000"/>
                    </a:solidFill>
                  </a:rPr>
                  <a:t>.</a:t>
                </a:r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0" y="3951671"/>
                <a:ext cx="11874321" cy="1171539"/>
              </a:xfrm>
              <a:prstGeom prst="rect">
                <a:avLst/>
              </a:prstGeom>
              <a:blipFill rotWithShape="0">
                <a:blip r:embed="rId4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3381"/>
          <a:stretch/>
        </p:blipFill>
        <p:spPr>
          <a:xfrm>
            <a:off x="371339" y="365125"/>
            <a:ext cx="753418" cy="18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7200" b="1" dirty="0" smtClean="0"/>
              <a:t>Your help has been invaluable…</a:t>
            </a:r>
            <a:endParaRPr lang="en-GB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38" y="1690688"/>
            <a:ext cx="3021324" cy="482521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849772" y="1690688"/>
            <a:ext cx="2236763" cy="869632"/>
          </a:xfrm>
          <a:prstGeom prst="wedgeRoundRectCallout">
            <a:avLst>
              <a:gd name="adj1" fmla="val -56682"/>
              <a:gd name="adj2" fmla="val 916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</a:rPr>
              <a:t>Cheers!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133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Ant-Man’s Rates of Change</vt:lpstr>
      <vt:lpstr>Ant-Man’s suit</vt:lpstr>
      <vt:lpstr>The calculations…</vt:lpstr>
      <vt:lpstr>The calculations… part 2</vt:lpstr>
      <vt:lpstr>Your help has been invaluable…</vt:lpstr>
    </vt:vector>
  </TitlesOfParts>
  <Company>Roedean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Ant-Man’s Rates of Change</dc:title>
  <dc:creator>A.Luttwyche</dc:creator>
  <cp:lastModifiedBy>A.Luttwyche</cp:lastModifiedBy>
  <cp:revision>13</cp:revision>
  <dcterms:created xsi:type="dcterms:W3CDTF">2015-10-14T07:00:53Z</dcterms:created>
  <dcterms:modified xsi:type="dcterms:W3CDTF">2015-10-14T10:25:58Z</dcterms:modified>
</cp:coreProperties>
</file>