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84963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204"/>
      </p:cViewPr>
      <p:guideLst>
        <p:guide orient="horz" pos="2676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39362"/>
            <a:ext cx="8636000" cy="1821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4570"/>
            <a:ext cx="7112000" cy="21712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0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81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40248"/>
            <a:ext cx="2286000" cy="72493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40248"/>
            <a:ext cx="6688667" cy="72493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8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08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459661"/>
            <a:ext cx="8636000" cy="16874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601095"/>
            <a:ext cx="8636000" cy="18585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80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82472"/>
            <a:ext cx="4487333" cy="56071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82472"/>
            <a:ext cx="4487333" cy="56071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7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01834"/>
            <a:ext cx="4489098" cy="7925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94428"/>
            <a:ext cx="4489098" cy="48952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01834"/>
            <a:ext cx="4490861" cy="7925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94428"/>
            <a:ext cx="4490861" cy="48952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80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7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18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8279"/>
            <a:ext cx="3342570" cy="1439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8280"/>
            <a:ext cx="5679722" cy="7251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77931"/>
            <a:ext cx="3342570" cy="58117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1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947410"/>
            <a:ext cx="6096000" cy="702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59160"/>
            <a:ext cx="6096000" cy="50977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649535"/>
            <a:ext cx="6096000" cy="9971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8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40246"/>
            <a:ext cx="9144000" cy="1416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82472"/>
            <a:ext cx="9144000" cy="5607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874813"/>
            <a:ext cx="2370667" cy="4523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78FB-D9E6-4386-A706-1075E271ABE5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874813"/>
            <a:ext cx="3217333" cy="4523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874813"/>
            <a:ext cx="2370667" cy="4523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F8A99-3577-4442-97C4-BDA685DE5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90500" y="-1625600"/>
            <a:ext cx="9555226" cy="5702681"/>
            <a:chOff x="190500" y="-1625600"/>
            <a:chExt cx="9555226" cy="5702681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00" y="-1625600"/>
              <a:ext cx="9555226" cy="57026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5" name="Group 4"/>
            <p:cNvGrpSpPr/>
            <p:nvPr/>
          </p:nvGrpSpPr>
          <p:grpSpPr>
            <a:xfrm>
              <a:off x="812800" y="533400"/>
              <a:ext cx="8331200" cy="1219201"/>
              <a:chOff x="812800" y="533400"/>
              <a:chExt cx="8331200" cy="1219201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876300" y="533400"/>
                <a:ext cx="8204201" cy="1219201"/>
              </a:xfrm>
              <a:custGeom>
                <a:avLst/>
                <a:gdLst/>
                <a:ahLst/>
                <a:cxnLst/>
                <a:rect l="0" t="0" r="0" b="0"/>
                <a:pathLst>
                  <a:path w="8204201" h="1219201">
                    <a:moveTo>
                      <a:pt x="0" y="0"/>
                    </a:moveTo>
                    <a:lnTo>
                      <a:pt x="8204200" y="0"/>
                    </a:lnTo>
                    <a:lnTo>
                      <a:pt x="8204200" y="1219200"/>
                    </a:lnTo>
                    <a:lnTo>
                      <a:pt x="0" y="12192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812800" y="533400"/>
                <a:ext cx="8331200" cy="923330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GB" sz="5400" b="1" smtClean="0">
                    <a:solidFill>
                      <a:srgbClr val="FFFFFF"/>
                    </a:solidFill>
                    <a:latin typeface="Trebuchet MS - 72"/>
                  </a:rPr>
                  <a:t>Correlation Street </a:t>
                </a:r>
                <a:endParaRPr lang="en-GB" sz="5400" b="1">
                  <a:solidFill>
                    <a:srgbClr val="FFFFFF"/>
                  </a:solidFill>
                  <a:latin typeface="Trebuchet MS - 72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016000" y="575742"/>
              <a:ext cx="7975600" cy="110799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GB" sz="6600" b="1" dirty="0" smtClean="0">
                  <a:solidFill>
                    <a:srgbClr val="000000"/>
                  </a:solidFill>
                  <a:latin typeface="Trebuchet MS - 72"/>
                </a:rPr>
                <a:t>Correlation Street</a:t>
              </a:r>
              <a:endParaRPr lang="en-GB" sz="6600" b="1" dirty="0">
                <a:solidFill>
                  <a:srgbClr val="000000"/>
                </a:solidFill>
                <a:latin typeface="Trebuchet MS - 72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77900" y="2857346"/>
            <a:ext cx="8128000" cy="30469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 - 36"/>
              </a:rPr>
              <a:t>The residents of </a:t>
            </a:r>
            <a:r>
              <a:rPr lang="en-GB" sz="3200" dirty="0" err="1" smtClean="0">
                <a:solidFill>
                  <a:srgbClr val="000000"/>
                </a:solidFill>
                <a:latin typeface="Trebuchet MS - 36"/>
              </a:rPr>
              <a:t>Wetherfield's</a:t>
            </a:r>
            <a:r>
              <a:rPr lang="en-GB" sz="3200" dirty="0" smtClean="0">
                <a:solidFill>
                  <a:srgbClr val="000000"/>
                </a:solidFill>
                <a:latin typeface="Trebuchet MS - 36"/>
              </a:rPr>
              <a:t> infamous street are have a few issues with data, namely scatter graphs and what they are telling them.</a:t>
            </a:r>
          </a:p>
          <a:p>
            <a:pPr algn="ctr"/>
            <a:endParaRPr lang="en-GB" sz="3200" dirty="0" smtClean="0">
              <a:solidFill>
                <a:srgbClr val="000000"/>
              </a:solidFill>
              <a:latin typeface="Trebuchet MS - 36"/>
            </a:endParaRP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 - 36"/>
              </a:rPr>
              <a:t>Can you help them out?</a:t>
            </a:r>
            <a:endParaRPr lang="en-GB" sz="3200" dirty="0">
              <a:solidFill>
                <a:srgbClr val="000000"/>
              </a:solidFill>
              <a:latin typeface="Trebuchet MS - 36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4136" y="7776542"/>
            <a:ext cx="35433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0000"/>
                </a:solidFill>
                <a:latin typeface="Trebuchet MS - 20"/>
              </a:rPr>
              <a:t>*credit to Charlie Hartley for the title!</a:t>
            </a:r>
            <a:endParaRPr lang="en-GB" sz="1600" dirty="0">
              <a:solidFill>
                <a:srgbClr val="000000"/>
              </a:solidFill>
              <a:latin typeface="Trebuchet MS - 20"/>
            </a:endParaRPr>
          </a:p>
        </p:txBody>
      </p:sp>
    </p:spTree>
    <p:extLst>
      <p:ext uri="{BB962C8B-B14F-4D97-AF65-F5344CB8AC3E}">
        <p14:creationId xmlns:p14="http://schemas.microsoft.com/office/powerpoint/2010/main" val="67306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998" y="237177"/>
            <a:ext cx="9321800" cy="797141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 - 28"/>
              </a:rPr>
              <a:t>Firstly can you say whether you think each situation will have positive, negative or no correlation?</a:t>
            </a:r>
          </a:p>
          <a:p>
            <a:pPr algn="ctr"/>
            <a:endParaRPr lang="en-GB" sz="3200" dirty="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3200" b="1" u="sng" dirty="0" smtClean="0">
                <a:solidFill>
                  <a:srgbClr val="000000"/>
                </a:solidFill>
                <a:latin typeface="Trebuchet MS - 28"/>
              </a:rPr>
              <a:t>Situation 1:</a:t>
            </a: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 - 28"/>
              </a:rPr>
              <a:t>The number of fares Lloyd has in his taxi compared to the amount of petrol he uses.</a:t>
            </a:r>
          </a:p>
          <a:p>
            <a:pPr algn="ctr"/>
            <a:endParaRPr lang="en-GB" sz="3200" dirty="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3200" b="1" u="sng" dirty="0" smtClean="0">
                <a:solidFill>
                  <a:srgbClr val="000000"/>
                </a:solidFill>
                <a:latin typeface="Trebuchet MS - 28"/>
              </a:rPr>
              <a:t>Situation 2:</a:t>
            </a: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 - 28"/>
              </a:rPr>
              <a:t>The number of pairs of socks David has in his wardrobe compared to his age.</a:t>
            </a:r>
          </a:p>
          <a:p>
            <a:pPr algn="ctr"/>
            <a:endParaRPr lang="en-GB" sz="3200" dirty="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3200" b="1" u="sng" dirty="0" smtClean="0">
                <a:solidFill>
                  <a:srgbClr val="000000"/>
                </a:solidFill>
                <a:latin typeface="Trebuchet MS - 28"/>
              </a:rPr>
              <a:t>Situation 3:</a:t>
            </a: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 - 28"/>
              </a:rPr>
              <a:t>The number of employees at the Underworld factory compared to the total amount of overtime available</a:t>
            </a:r>
            <a:r>
              <a:rPr lang="en-GB" sz="2100" dirty="0" smtClean="0">
                <a:solidFill>
                  <a:srgbClr val="000000"/>
                </a:solidFill>
                <a:latin typeface="Trebuchet MS - 28"/>
              </a:rPr>
              <a:t>. </a:t>
            </a:r>
            <a:endParaRPr lang="en-GB" sz="2100" dirty="0">
              <a:solidFill>
                <a:srgbClr val="000000"/>
              </a:solidFill>
              <a:latin typeface="Trebuchet MS - 2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256" y="2288579"/>
            <a:ext cx="1168781" cy="137642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98" y="3737362"/>
            <a:ext cx="1332992" cy="9710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000" y="5436026"/>
            <a:ext cx="2018538" cy="107276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2" name="TextBox 11"/>
          <p:cNvSpPr txBox="1"/>
          <p:nvPr/>
        </p:nvSpPr>
        <p:spPr>
          <a:xfrm>
            <a:off x="6184198" y="2231926"/>
            <a:ext cx="1795338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rebuchet MS - 28"/>
              </a:rPr>
              <a:t>Positive</a:t>
            </a:r>
            <a:endParaRPr lang="en-GB" sz="2800" b="1" dirty="0">
              <a:solidFill>
                <a:srgbClr val="FF0000"/>
              </a:solidFill>
              <a:latin typeface="Trebuchet MS - 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6144" y="4176925"/>
            <a:ext cx="920894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rebuchet MS - 28"/>
              </a:rPr>
              <a:t>No</a:t>
            </a:r>
            <a:endParaRPr lang="en-GB" sz="2800" b="1" dirty="0">
              <a:solidFill>
                <a:srgbClr val="FF0000"/>
              </a:solidFill>
              <a:latin typeface="Trebuchet MS - 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4198" y="6144775"/>
            <a:ext cx="1946402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rebuchet MS - 28"/>
              </a:rPr>
              <a:t>Negative</a:t>
            </a:r>
            <a:endParaRPr lang="en-GB" sz="2800" b="1" dirty="0">
              <a:solidFill>
                <a:srgbClr val="FF0000"/>
              </a:solidFill>
              <a:latin typeface="Trebuchet MS - 28"/>
            </a:endParaRPr>
          </a:p>
        </p:txBody>
      </p:sp>
    </p:spTree>
    <p:extLst>
      <p:ext uri="{BB962C8B-B14F-4D97-AF65-F5344CB8AC3E}">
        <p14:creationId xmlns:p14="http://schemas.microsoft.com/office/powerpoint/2010/main" val="53703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419313"/>
            <a:ext cx="9220200" cy="181588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00"/>
                </a:solidFill>
                <a:latin typeface="Trebuchet MS - 28"/>
              </a:rPr>
              <a:t>Audrey wants to know how much to charge for a cut and blow dry using previous data.</a:t>
            </a:r>
          </a:p>
          <a:p>
            <a:pPr algn="ctr"/>
            <a:r>
              <a:rPr lang="en-GB" sz="2800" dirty="0" smtClean="0">
                <a:solidFill>
                  <a:srgbClr val="000000"/>
                </a:solidFill>
                <a:latin typeface="Trebuchet MS - 28"/>
              </a:rPr>
              <a:t>Draw a scatter graph and use it to answer Audrey's questions below:</a:t>
            </a:r>
            <a:endParaRPr lang="en-GB" sz="2800" dirty="0">
              <a:solidFill>
                <a:srgbClr val="000000"/>
              </a:solidFill>
              <a:latin typeface="Trebuchet MS - 2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222713"/>
            <a:ext cx="9943846" cy="193319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165100" y="4089613"/>
            <a:ext cx="9829800" cy="224676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00"/>
                </a:solidFill>
                <a:latin typeface="Trebuchet MS - 28"/>
              </a:rPr>
              <a:t>1. Audrey wants to charge £7.50. Use your graph to estimate how many customers she could expect at that price.</a:t>
            </a:r>
          </a:p>
          <a:p>
            <a:pPr algn="ctr"/>
            <a:r>
              <a:rPr lang="en-GB" sz="2800" dirty="0" smtClean="0">
                <a:solidFill>
                  <a:srgbClr val="000000"/>
                </a:solidFill>
                <a:latin typeface="Trebuchet MS - 28"/>
              </a:rPr>
              <a:t>2. Audrey calculates that the salon can reasonably handle 35 cut and blow </a:t>
            </a:r>
            <a:r>
              <a:rPr lang="en-GB" sz="2800" dirty="0" err="1" smtClean="0">
                <a:solidFill>
                  <a:srgbClr val="000000"/>
                </a:solidFill>
                <a:latin typeface="Trebuchet MS - 28"/>
              </a:rPr>
              <a:t>drys</a:t>
            </a:r>
            <a:r>
              <a:rPr lang="en-GB" sz="2800" dirty="0" smtClean="0">
                <a:solidFill>
                  <a:srgbClr val="000000"/>
                </a:solidFill>
                <a:latin typeface="Trebuchet MS - 28"/>
              </a:rPr>
              <a:t> in a day. Use your graph to estimate what she should charge.</a:t>
            </a:r>
            <a:endParaRPr lang="en-GB" sz="2800" dirty="0">
              <a:solidFill>
                <a:srgbClr val="000000"/>
              </a:solidFill>
              <a:latin typeface="Trebuchet MS - 28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6083300"/>
            <a:ext cx="2520107" cy="126974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100" y="6019800"/>
            <a:ext cx="1748792" cy="144416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99104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4031" y="278999"/>
            <a:ext cx="5426249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0000"/>
                </a:solidFill>
                <a:latin typeface="Trebuchet MS - 28"/>
              </a:rPr>
              <a:t>Audrey's Salon - Answer</a:t>
            </a:r>
            <a:endParaRPr lang="en-GB" sz="3200" b="1" dirty="0">
              <a:solidFill>
                <a:srgbClr val="000000"/>
              </a:solidFill>
              <a:latin typeface="Trebuchet MS - 28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1057895" y="1268802"/>
            <a:ext cx="6987857" cy="6460698"/>
            <a:chOff x="850147" y="800100"/>
            <a:chExt cx="6987857" cy="6460698"/>
          </a:xfrm>
        </p:grpSpPr>
        <p:grpSp>
          <p:nvGrpSpPr>
            <p:cNvPr id="98" name="Group 97"/>
            <p:cNvGrpSpPr/>
            <p:nvPr/>
          </p:nvGrpSpPr>
          <p:grpSpPr>
            <a:xfrm>
              <a:off x="850147" y="800100"/>
              <a:ext cx="6987857" cy="6460698"/>
              <a:chOff x="850147" y="800100"/>
              <a:chExt cx="6987857" cy="6460698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850147" y="800100"/>
                <a:ext cx="6987857" cy="6460698"/>
                <a:chOff x="850147" y="800100"/>
                <a:chExt cx="6987857" cy="6460698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1889189" y="923989"/>
                  <a:ext cx="5478402" cy="5481444"/>
                  <a:chOff x="1889189" y="923989"/>
                  <a:chExt cx="5478402" cy="5481444"/>
                </a:xfrm>
              </p:grpSpPr>
              <p:grpSp>
                <p:nvGrpSpPr>
                  <p:cNvPr id="45" name="Group 44"/>
                  <p:cNvGrpSpPr/>
                  <p:nvPr/>
                </p:nvGrpSpPr>
                <p:grpSpPr>
                  <a:xfrm>
                    <a:off x="1890588" y="983819"/>
                    <a:ext cx="5426269" cy="5421614"/>
                    <a:chOff x="1890588" y="983819"/>
                    <a:chExt cx="5426269" cy="5421614"/>
                  </a:xfrm>
                </p:grpSpPr>
                <p:sp>
                  <p:nvSpPr>
                    <p:cNvPr id="3" name="Freeform 2"/>
                    <p:cNvSpPr/>
                    <p:nvPr/>
                  </p:nvSpPr>
                  <p:spPr>
                    <a:xfrm>
                      <a:off x="1890588" y="995949"/>
                      <a:ext cx="27058" cy="539059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7058" h="5390590">
                          <a:moveTo>
                            <a:pt x="0" y="0"/>
                          </a:moveTo>
                          <a:lnTo>
                            <a:pt x="27057" y="0"/>
                          </a:lnTo>
                          <a:lnTo>
                            <a:pt x="27057" y="5390589"/>
                          </a:lnTo>
                          <a:lnTo>
                            <a:pt x="0" y="539058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" name="Freeform 3"/>
                    <p:cNvSpPr/>
                    <p:nvPr/>
                  </p:nvSpPr>
                  <p:spPr>
                    <a:xfrm>
                      <a:off x="1890588" y="983819"/>
                      <a:ext cx="5424286" cy="2694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24286" h="26943">
                          <a:moveTo>
                            <a:pt x="0" y="0"/>
                          </a:moveTo>
                          <a:lnTo>
                            <a:pt x="5424285" y="0"/>
                          </a:lnTo>
                          <a:lnTo>
                            <a:pt x="5424285" y="26942"/>
                          </a:lnTo>
                          <a:lnTo>
                            <a:pt x="0" y="26942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" name="Freeform 4"/>
                    <p:cNvSpPr/>
                    <p:nvPr/>
                  </p:nvSpPr>
                  <p:spPr>
                    <a:xfrm>
                      <a:off x="1909599" y="1254748"/>
                      <a:ext cx="5396176" cy="2810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96176" h="28108">
                          <a:moveTo>
                            <a:pt x="0" y="0"/>
                          </a:moveTo>
                          <a:lnTo>
                            <a:pt x="5396175" y="0"/>
                          </a:lnTo>
                          <a:lnTo>
                            <a:pt x="5396175" y="28107"/>
                          </a:lnTo>
                          <a:lnTo>
                            <a:pt x="0" y="28107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" name="Freeform 5"/>
                    <p:cNvSpPr/>
                    <p:nvPr/>
                  </p:nvSpPr>
                  <p:spPr>
                    <a:xfrm>
                      <a:off x="2162799" y="997348"/>
                      <a:ext cx="28342" cy="539058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8342" h="5390589">
                          <a:moveTo>
                            <a:pt x="0" y="0"/>
                          </a:moveTo>
                          <a:lnTo>
                            <a:pt x="28341" y="0"/>
                          </a:lnTo>
                          <a:lnTo>
                            <a:pt x="28341" y="5390588"/>
                          </a:lnTo>
                          <a:lnTo>
                            <a:pt x="0" y="539058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" name="Freeform 6"/>
                    <p:cNvSpPr/>
                    <p:nvPr/>
                  </p:nvSpPr>
                  <p:spPr>
                    <a:xfrm>
                      <a:off x="2431045" y="995949"/>
                      <a:ext cx="28108" cy="539059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8108" h="5390590">
                          <a:moveTo>
                            <a:pt x="0" y="0"/>
                          </a:moveTo>
                          <a:lnTo>
                            <a:pt x="28107" y="0"/>
                          </a:lnTo>
                          <a:lnTo>
                            <a:pt x="28107" y="5390589"/>
                          </a:lnTo>
                          <a:lnTo>
                            <a:pt x="0" y="539058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" name="Freeform 7"/>
                    <p:cNvSpPr/>
                    <p:nvPr/>
                  </p:nvSpPr>
                  <p:spPr>
                    <a:xfrm>
                      <a:off x="2703023" y="997348"/>
                      <a:ext cx="31024" cy="539210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1024" h="5392103">
                          <a:moveTo>
                            <a:pt x="0" y="0"/>
                          </a:moveTo>
                          <a:lnTo>
                            <a:pt x="31023" y="0"/>
                          </a:lnTo>
                          <a:lnTo>
                            <a:pt x="31023" y="5392102"/>
                          </a:lnTo>
                          <a:lnTo>
                            <a:pt x="0" y="5392102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" name="Freeform 8"/>
                    <p:cNvSpPr/>
                    <p:nvPr/>
                  </p:nvSpPr>
                  <p:spPr>
                    <a:xfrm>
                      <a:off x="2967187" y="995949"/>
                      <a:ext cx="32308" cy="5393505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2308" h="5393505">
                          <a:moveTo>
                            <a:pt x="0" y="0"/>
                          </a:moveTo>
                          <a:lnTo>
                            <a:pt x="32307" y="0"/>
                          </a:lnTo>
                          <a:lnTo>
                            <a:pt x="32307" y="5393504"/>
                          </a:lnTo>
                          <a:lnTo>
                            <a:pt x="0" y="5393504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" name="Freeform 9"/>
                    <p:cNvSpPr/>
                    <p:nvPr/>
                  </p:nvSpPr>
                  <p:spPr>
                    <a:xfrm>
                      <a:off x="3239282" y="997348"/>
                      <a:ext cx="28107" cy="539058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8107" h="5390589">
                          <a:moveTo>
                            <a:pt x="0" y="0"/>
                          </a:moveTo>
                          <a:lnTo>
                            <a:pt x="28106" y="0"/>
                          </a:lnTo>
                          <a:lnTo>
                            <a:pt x="28106" y="5390588"/>
                          </a:lnTo>
                          <a:lnTo>
                            <a:pt x="0" y="539058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" name="Freeform 10"/>
                    <p:cNvSpPr/>
                    <p:nvPr/>
                  </p:nvSpPr>
                  <p:spPr>
                    <a:xfrm>
                      <a:off x="3511609" y="998747"/>
                      <a:ext cx="31025" cy="539210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1025" h="5392107">
                          <a:moveTo>
                            <a:pt x="0" y="0"/>
                          </a:moveTo>
                          <a:lnTo>
                            <a:pt x="31024" y="0"/>
                          </a:lnTo>
                          <a:lnTo>
                            <a:pt x="31024" y="5392106"/>
                          </a:lnTo>
                          <a:lnTo>
                            <a:pt x="0" y="539210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" name="Freeform 11"/>
                    <p:cNvSpPr/>
                    <p:nvPr/>
                  </p:nvSpPr>
                  <p:spPr>
                    <a:xfrm>
                      <a:off x="3781022" y="997348"/>
                      <a:ext cx="29510" cy="539058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9510" h="5390589">
                          <a:moveTo>
                            <a:pt x="0" y="0"/>
                          </a:moveTo>
                          <a:lnTo>
                            <a:pt x="29509" y="0"/>
                          </a:lnTo>
                          <a:lnTo>
                            <a:pt x="29509" y="5390588"/>
                          </a:lnTo>
                          <a:lnTo>
                            <a:pt x="0" y="539058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" name="Freeform 12"/>
                    <p:cNvSpPr/>
                    <p:nvPr/>
                  </p:nvSpPr>
                  <p:spPr>
                    <a:xfrm>
                      <a:off x="4051719" y="999798"/>
                      <a:ext cx="32542" cy="538918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2542" h="5389187">
                          <a:moveTo>
                            <a:pt x="0" y="0"/>
                          </a:moveTo>
                          <a:lnTo>
                            <a:pt x="32541" y="0"/>
                          </a:lnTo>
                          <a:lnTo>
                            <a:pt x="32541" y="5389186"/>
                          </a:lnTo>
                          <a:lnTo>
                            <a:pt x="0" y="538918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" name="Freeform 13"/>
                    <p:cNvSpPr/>
                    <p:nvPr/>
                  </p:nvSpPr>
                  <p:spPr>
                    <a:xfrm>
                      <a:off x="4314365" y="997348"/>
                      <a:ext cx="34871" cy="539058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4871" h="5390589">
                          <a:moveTo>
                            <a:pt x="0" y="0"/>
                          </a:moveTo>
                          <a:lnTo>
                            <a:pt x="34870" y="0"/>
                          </a:lnTo>
                          <a:lnTo>
                            <a:pt x="34870" y="5390588"/>
                          </a:lnTo>
                          <a:lnTo>
                            <a:pt x="0" y="539058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" name="Freeform 14"/>
                    <p:cNvSpPr/>
                    <p:nvPr/>
                  </p:nvSpPr>
                  <p:spPr>
                    <a:xfrm>
                      <a:off x="4588325" y="998747"/>
                      <a:ext cx="27992" cy="538662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7992" h="5386624">
                          <a:moveTo>
                            <a:pt x="0" y="0"/>
                          </a:moveTo>
                          <a:lnTo>
                            <a:pt x="27991" y="0"/>
                          </a:lnTo>
                          <a:lnTo>
                            <a:pt x="27991" y="5386623"/>
                          </a:lnTo>
                          <a:lnTo>
                            <a:pt x="0" y="538662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" name="Freeform 15"/>
                    <p:cNvSpPr/>
                    <p:nvPr/>
                  </p:nvSpPr>
                  <p:spPr>
                    <a:xfrm>
                      <a:off x="4860303" y="998747"/>
                      <a:ext cx="30789" cy="538814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0789" h="5388141">
                          <a:moveTo>
                            <a:pt x="0" y="0"/>
                          </a:moveTo>
                          <a:lnTo>
                            <a:pt x="30788" y="0"/>
                          </a:lnTo>
                          <a:lnTo>
                            <a:pt x="30788" y="5388140"/>
                          </a:lnTo>
                          <a:lnTo>
                            <a:pt x="0" y="5388140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" name="Freeform 16"/>
                    <p:cNvSpPr/>
                    <p:nvPr/>
                  </p:nvSpPr>
                  <p:spPr>
                    <a:xfrm>
                      <a:off x="5129716" y="998747"/>
                      <a:ext cx="29626" cy="538919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9626" h="5389190">
                          <a:moveTo>
                            <a:pt x="0" y="0"/>
                          </a:moveTo>
                          <a:lnTo>
                            <a:pt x="29625" y="0"/>
                          </a:lnTo>
                          <a:lnTo>
                            <a:pt x="29625" y="5389189"/>
                          </a:lnTo>
                          <a:lnTo>
                            <a:pt x="0" y="538918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" name="Freeform 17"/>
                    <p:cNvSpPr/>
                    <p:nvPr/>
                  </p:nvSpPr>
                  <p:spPr>
                    <a:xfrm>
                      <a:off x="5400645" y="999798"/>
                      <a:ext cx="32542" cy="539210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2542" h="5392104">
                          <a:moveTo>
                            <a:pt x="0" y="0"/>
                          </a:moveTo>
                          <a:lnTo>
                            <a:pt x="32541" y="0"/>
                          </a:lnTo>
                          <a:lnTo>
                            <a:pt x="32541" y="5392103"/>
                          </a:lnTo>
                          <a:lnTo>
                            <a:pt x="0" y="539210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" name="Freeform 18"/>
                    <p:cNvSpPr/>
                    <p:nvPr/>
                  </p:nvSpPr>
                  <p:spPr>
                    <a:xfrm>
                      <a:off x="5663410" y="997348"/>
                      <a:ext cx="34871" cy="539350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4871" h="5393502">
                          <a:moveTo>
                            <a:pt x="0" y="0"/>
                          </a:moveTo>
                          <a:lnTo>
                            <a:pt x="34870" y="0"/>
                          </a:lnTo>
                          <a:lnTo>
                            <a:pt x="34870" y="5393501"/>
                          </a:lnTo>
                          <a:lnTo>
                            <a:pt x="0" y="5393501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" name="Freeform 19"/>
                    <p:cNvSpPr/>
                    <p:nvPr/>
                  </p:nvSpPr>
                  <p:spPr>
                    <a:xfrm>
                      <a:off x="5936787" y="998747"/>
                      <a:ext cx="31024" cy="539070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1024" h="5390707">
                          <a:moveTo>
                            <a:pt x="0" y="0"/>
                          </a:moveTo>
                          <a:lnTo>
                            <a:pt x="31023" y="0"/>
                          </a:lnTo>
                          <a:lnTo>
                            <a:pt x="31023" y="5390706"/>
                          </a:lnTo>
                          <a:lnTo>
                            <a:pt x="0" y="539070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" name="Freeform 20"/>
                    <p:cNvSpPr/>
                    <p:nvPr/>
                  </p:nvSpPr>
                  <p:spPr>
                    <a:xfrm>
                      <a:off x="6208765" y="999798"/>
                      <a:ext cx="33593" cy="539210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3593" h="5392104">
                          <a:moveTo>
                            <a:pt x="0" y="0"/>
                          </a:moveTo>
                          <a:lnTo>
                            <a:pt x="33592" y="0"/>
                          </a:lnTo>
                          <a:lnTo>
                            <a:pt x="33592" y="5392103"/>
                          </a:lnTo>
                          <a:lnTo>
                            <a:pt x="0" y="539210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" name="Freeform 21"/>
                    <p:cNvSpPr/>
                    <p:nvPr/>
                  </p:nvSpPr>
                  <p:spPr>
                    <a:xfrm>
                      <a:off x="6478295" y="998747"/>
                      <a:ext cx="32423" cy="539070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2423" h="5390707">
                          <a:moveTo>
                            <a:pt x="0" y="0"/>
                          </a:moveTo>
                          <a:lnTo>
                            <a:pt x="32422" y="0"/>
                          </a:lnTo>
                          <a:lnTo>
                            <a:pt x="32422" y="5390706"/>
                          </a:lnTo>
                          <a:lnTo>
                            <a:pt x="0" y="539070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" name="Freeform 22"/>
                    <p:cNvSpPr/>
                    <p:nvPr/>
                  </p:nvSpPr>
                  <p:spPr>
                    <a:xfrm>
                      <a:off x="6747705" y="998747"/>
                      <a:ext cx="35105" cy="5393506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5105" h="5393506">
                          <a:moveTo>
                            <a:pt x="0" y="0"/>
                          </a:moveTo>
                          <a:lnTo>
                            <a:pt x="35104" y="0"/>
                          </a:lnTo>
                          <a:lnTo>
                            <a:pt x="35104" y="5393505"/>
                          </a:lnTo>
                          <a:lnTo>
                            <a:pt x="0" y="5393505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" name="Freeform 23"/>
                    <p:cNvSpPr/>
                    <p:nvPr/>
                  </p:nvSpPr>
                  <p:spPr>
                    <a:xfrm>
                      <a:off x="7012103" y="998747"/>
                      <a:ext cx="37672" cy="5393506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7672" h="5393506">
                          <a:moveTo>
                            <a:pt x="0" y="0"/>
                          </a:moveTo>
                          <a:lnTo>
                            <a:pt x="37671" y="0"/>
                          </a:lnTo>
                          <a:lnTo>
                            <a:pt x="37671" y="5393505"/>
                          </a:lnTo>
                          <a:lnTo>
                            <a:pt x="0" y="5393505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" name="Freeform 24"/>
                    <p:cNvSpPr/>
                    <p:nvPr/>
                  </p:nvSpPr>
                  <p:spPr>
                    <a:xfrm>
                      <a:off x="7277550" y="994549"/>
                      <a:ext cx="39307" cy="539443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9307" h="5394439">
                          <a:moveTo>
                            <a:pt x="0" y="0"/>
                          </a:moveTo>
                          <a:lnTo>
                            <a:pt x="39306" y="0"/>
                          </a:lnTo>
                          <a:lnTo>
                            <a:pt x="39306" y="5394438"/>
                          </a:lnTo>
                          <a:lnTo>
                            <a:pt x="0" y="539443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" name="Freeform 25"/>
                    <p:cNvSpPr/>
                    <p:nvPr/>
                  </p:nvSpPr>
                  <p:spPr>
                    <a:xfrm>
                      <a:off x="1906683" y="1525444"/>
                      <a:ext cx="5390930" cy="2810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90930" h="28108">
                          <a:moveTo>
                            <a:pt x="0" y="0"/>
                          </a:moveTo>
                          <a:lnTo>
                            <a:pt x="5390929" y="0"/>
                          </a:lnTo>
                          <a:lnTo>
                            <a:pt x="5390929" y="28107"/>
                          </a:lnTo>
                          <a:lnTo>
                            <a:pt x="0" y="28107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" name="Freeform 26"/>
                    <p:cNvSpPr/>
                    <p:nvPr/>
                  </p:nvSpPr>
                  <p:spPr>
                    <a:xfrm>
                      <a:off x="1907965" y="1793923"/>
                      <a:ext cx="5399210" cy="2810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99210" h="28108">
                          <a:moveTo>
                            <a:pt x="0" y="0"/>
                          </a:moveTo>
                          <a:lnTo>
                            <a:pt x="5399209" y="0"/>
                          </a:lnTo>
                          <a:lnTo>
                            <a:pt x="5399209" y="28107"/>
                          </a:lnTo>
                          <a:lnTo>
                            <a:pt x="0" y="28107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" name="Freeform 27"/>
                    <p:cNvSpPr/>
                    <p:nvPr/>
                  </p:nvSpPr>
                  <p:spPr>
                    <a:xfrm>
                      <a:off x="1905517" y="2057738"/>
                      <a:ext cx="5400255" cy="2962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00255" h="29623">
                          <a:moveTo>
                            <a:pt x="0" y="0"/>
                          </a:moveTo>
                          <a:lnTo>
                            <a:pt x="5400254" y="0"/>
                          </a:lnTo>
                          <a:lnTo>
                            <a:pt x="5400254" y="29622"/>
                          </a:lnTo>
                          <a:lnTo>
                            <a:pt x="0" y="29622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" name="Freeform 28"/>
                    <p:cNvSpPr/>
                    <p:nvPr/>
                  </p:nvSpPr>
                  <p:spPr>
                    <a:xfrm>
                      <a:off x="1910881" y="3410983"/>
                      <a:ext cx="5400260" cy="2951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00260" h="29511">
                          <a:moveTo>
                            <a:pt x="0" y="0"/>
                          </a:moveTo>
                          <a:lnTo>
                            <a:pt x="5400259" y="0"/>
                          </a:lnTo>
                          <a:lnTo>
                            <a:pt x="5400259" y="29510"/>
                          </a:lnTo>
                          <a:lnTo>
                            <a:pt x="0" y="29510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" name="Freeform 29"/>
                    <p:cNvSpPr/>
                    <p:nvPr/>
                  </p:nvSpPr>
                  <p:spPr>
                    <a:xfrm>
                      <a:off x="1907965" y="3142853"/>
                      <a:ext cx="5400260" cy="295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00260" h="29509">
                          <a:moveTo>
                            <a:pt x="0" y="0"/>
                          </a:moveTo>
                          <a:lnTo>
                            <a:pt x="5400259" y="0"/>
                          </a:lnTo>
                          <a:lnTo>
                            <a:pt x="5400259" y="29508"/>
                          </a:lnTo>
                          <a:lnTo>
                            <a:pt x="0" y="2950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" name="Freeform 30"/>
                    <p:cNvSpPr/>
                    <p:nvPr/>
                  </p:nvSpPr>
                  <p:spPr>
                    <a:xfrm>
                      <a:off x="1907965" y="2871925"/>
                      <a:ext cx="5390932" cy="2950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90932" h="29509">
                          <a:moveTo>
                            <a:pt x="0" y="0"/>
                          </a:moveTo>
                          <a:lnTo>
                            <a:pt x="5390931" y="0"/>
                          </a:lnTo>
                          <a:lnTo>
                            <a:pt x="5390931" y="29508"/>
                          </a:lnTo>
                          <a:lnTo>
                            <a:pt x="0" y="2950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" name="Freeform 31"/>
                    <p:cNvSpPr/>
                    <p:nvPr/>
                  </p:nvSpPr>
                  <p:spPr>
                    <a:xfrm>
                      <a:off x="1910881" y="2601228"/>
                      <a:ext cx="5399093" cy="2810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99093" h="28108">
                          <a:moveTo>
                            <a:pt x="0" y="0"/>
                          </a:moveTo>
                          <a:lnTo>
                            <a:pt x="5399092" y="0"/>
                          </a:lnTo>
                          <a:lnTo>
                            <a:pt x="5399092" y="28107"/>
                          </a:lnTo>
                          <a:lnTo>
                            <a:pt x="0" y="28107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" name="Freeform 32"/>
                    <p:cNvSpPr/>
                    <p:nvPr/>
                  </p:nvSpPr>
                  <p:spPr>
                    <a:xfrm>
                      <a:off x="1909599" y="2332749"/>
                      <a:ext cx="5384050" cy="2810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84050" h="28107">
                          <a:moveTo>
                            <a:pt x="0" y="0"/>
                          </a:moveTo>
                          <a:lnTo>
                            <a:pt x="5384049" y="0"/>
                          </a:lnTo>
                          <a:lnTo>
                            <a:pt x="5384049" y="28106"/>
                          </a:lnTo>
                          <a:lnTo>
                            <a:pt x="0" y="2810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" name="Freeform 33"/>
                    <p:cNvSpPr/>
                    <p:nvPr/>
                  </p:nvSpPr>
                  <p:spPr>
                    <a:xfrm>
                      <a:off x="1906683" y="3677714"/>
                      <a:ext cx="5389414" cy="2822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89414" h="28224">
                          <a:moveTo>
                            <a:pt x="0" y="0"/>
                          </a:moveTo>
                          <a:lnTo>
                            <a:pt x="5389413" y="0"/>
                          </a:lnTo>
                          <a:lnTo>
                            <a:pt x="5389413" y="28223"/>
                          </a:lnTo>
                          <a:lnTo>
                            <a:pt x="0" y="2822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" name="Freeform 34"/>
                    <p:cNvSpPr/>
                    <p:nvPr/>
                  </p:nvSpPr>
                  <p:spPr>
                    <a:xfrm>
                      <a:off x="1905517" y="3948759"/>
                      <a:ext cx="5399212" cy="2810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99212" h="28107">
                          <a:moveTo>
                            <a:pt x="0" y="0"/>
                          </a:moveTo>
                          <a:lnTo>
                            <a:pt x="5399211" y="0"/>
                          </a:lnTo>
                          <a:lnTo>
                            <a:pt x="5399211" y="28106"/>
                          </a:lnTo>
                          <a:lnTo>
                            <a:pt x="0" y="2810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" name="Freeform 35"/>
                    <p:cNvSpPr/>
                    <p:nvPr/>
                  </p:nvSpPr>
                  <p:spPr>
                    <a:xfrm>
                      <a:off x="1904116" y="4219687"/>
                      <a:ext cx="5396174" cy="2951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96174" h="29510">
                          <a:moveTo>
                            <a:pt x="0" y="0"/>
                          </a:moveTo>
                          <a:lnTo>
                            <a:pt x="5396173" y="0"/>
                          </a:lnTo>
                          <a:lnTo>
                            <a:pt x="5396173" y="29509"/>
                          </a:lnTo>
                          <a:lnTo>
                            <a:pt x="0" y="2950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" name="Freeform 36"/>
                    <p:cNvSpPr/>
                    <p:nvPr/>
                  </p:nvSpPr>
                  <p:spPr>
                    <a:xfrm>
                      <a:off x="1905517" y="4487934"/>
                      <a:ext cx="5400255" cy="2951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00255" h="29511">
                          <a:moveTo>
                            <a:pt x="0" y="0"/>
                          </a:moveTo>
                          <a:lnTo>
                            <a:pt x="5400254" y="0"/>
                          </a:lnTo>
                          <a:lnTo>
                            <a:pt x="5400254" y="29510"/>
                          </a:lnTo>
                          <a:lnTo>
                            <a:pt x="0" y="29510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" name="Freeform 37"/>
                    <p:cNvSpPr/>
                    <p:nvPr/>
                  </p:nvSpPr>
                  <p:spPr>
                    <a:xfrm>
                      <a:off x="1904116" y="4751982"/>
                      <a:ext cx="5400026" cy="2974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00026" h="29740">
                          <a:moveTo>
                            <a:pt x="0" y="0"/>
                          </a:moveTo>
                          <a:lnTo>
                            <a:pt x="5400025" y="0"/>
                          </a:lnTo>
                          <a:lnTo>
                            <a:pt x="5400025" y="29739"/>
                          </a:lnTo>
                          <a:lnTo>
                            <a:pt x="0" y="2973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" name="Freeform 38"/>
                    <p:cNvSpPr/>
                    <p:nvPr/>
                  </p:nvSpPr>
                  <p:spPr>
                    <a:xfrm>
                      <a:off x="1907965" y="6099511"/>
                      <a:ext cx="5400260" cy="325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00260" h="32542">
                          <a:moveTo>
                            <a:pt x="0" y="0"/>
                          </a:moveTo>
                          <a:lnTo>
                            <a:pt x="5400259" y="0"/>
                          </a:lnTo>
                          <a:lnTo>
                            <a:pt x="5400259" y="32541"/>
                          </a:lnTo>
                          <a:lnTo>
                            <a:pt x="0" y="32541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" name="Freeform 39"/>
                    <p:cNvSpPr/>
                    <p:nvPr/>
                  </p:nvSpPr>
                  <p:spPr>
                    <a:xfrm>
                      <a:off x="1907965" y="5835347"/>
                      <a:ext cx="5401658" cy="3230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01658" h="32308">
                          <a:moveTo>
                            <a:pt x="0" y="0"/>
                          </a:moveTo>
                          <a:lnTo>
                            <a:pt x="5401657" y="0"/>
                          </a:lnTo>
                          <a:lnTo>
                            <a:pt x="5401657" y="32307"/>
                          </a:lnTo>
                          <a:lnTo>
                            <a:pt x="0" y="32307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" name="Freeform 40"/>
                    <p:cNvSpPr/>
                    <p:nvPr/>
                  </p:nvSpPr>
                  <p:spPr>
                    <a:xfrm>
                      <a:off x="1904116" y="5565701"/>
                      <a:ext cx="5399209" cy="2974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99209" h="29740">
                          <a:moveTo>
                            <a:pt x="0" y="0"/>
                          </a:moveTo>
                          <a:lnTo>
                            <a:pt x="5399208" y="0"/>
                          </a:lnTo>
                          <a:lnTo>
                            <a:pt x="5399208" y="29739"/>
                          </a:lnTo>
                          <a:lnTo>
                            <a:pt x="0" y="2973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" name="Freeform 41"/>
                    <p:cNvSpPr/>
                    <p:nvPr/>
                  </p:nvSpPr>
                  <p:spPr>
                    <a:xfrm>
                      <a:off x="1905517" y="5295006"/>
                      <a:ext cx="5400255" cy="2974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00255" h="29740">
                          <a:moveTo>
                            <a:pt x="0" y="0"/>
                          </a:moveTo>
                          <a:lnTo>
                            <a:pt x="5400254" y="0"/>
                          </a:lnTo>
                          <a:lnTo>
                            <a:pt x="5400254" y="29739"/>
                          </a:lnTo>
                          <a:lnTo>
                            <a:pt x="0" y="2973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3" name="Freeform 42"/>
                    <p:cNvSpPr/>
                    <p:nvPr/>
                  </p:nvSpPr>
                  <p:spPr>
                    <a:xfrm>
                      <a:off x="1905517" y="5026992"/>
                      <a:ext cx="5393380" cy="29626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393380" h="29626">
                          <a:moveTo>
                            <a:pt x="0" y="0"/>
                          </a:moveTo>
                          <a:lnTo>
                            <a:pt x="5393379" y="0"/>
                          </a:lnTo>
                          <a:lnTo>
                            <a:pt x="5393379" y="29625"/>
                          </a:lnTo>
                          <a:lnTo>
                            <a:pt x="0" y="29625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4" name="Freeform 43"/>
                    <p:cNvSpPr/>
                    <p:nvPr/>
                  </p:nvSpPr>
                  <p:spPr>
                    <a:xfrm>
                      <a:off x="1890588" y="6373008"/>
                      <a:ext cx="5425920" cy="32425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425920" h="32425">
                          <a:moveTo>
                            <a:pt x="0" y="0"/>
                          </a:moveTo>
                          <a:lnTo>
                            <a:pt x="5425919" y="0"/>
                          </a:lnTo>
                          <a:lnTo>
                            <a:pt x="5425919" y="32424"/>
                          </a:lnTo>
                          <a:lnTo>
                            <a:pt x="0" y="32424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cxnSp>
                <p:nvCxnSpPr>
                  <p:cNvPr id="46" name="Straight Connector 45"/>
                  <p:cNvCxnSpPr/>
                  <p:nvPr/>
                </p:nvCxnSpPr>
                <p:spPr>
                  <a:xfrm flipV="1">
                    <a:off x="1889189" y="923989"/>
                    <a:ext cx="0" cy="5466510"/>
                  </a:xfrm>
                  <a:prstGeom prst="line">
                    <a:avLst/>
                  </a:prstGeom>
                  <a:ln w="381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1891522" y="6385255"/>
                    <a:ext cx="5476069" cy="0"/>
                  </a:xfrm>
                  <a:prstGeom prst="line">
                    <a:avLst/>
                  </a:prstGeom>
                  <a:ln w="381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3911600" y="6845300"/>
                  <a:ext cx="1737561" cy="415498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z="2100" smtClean="0">
                      <a:solidFill>
                        <a:srgbClr val="000000"/>
                      </a:solidFill>
                      <a:latin typeface="Trebuchet MS - 28"/>
                    </a:rPr>
                    <a:t>Cost (£)</a:t>
                  </a:r>
                  <a:endParaRPr lang="en-GB" sz="2100">
                    <a:solidFill>
                      <a:srgbClr val="000000"/>
                    </a:solidFill>
                    <a:latin typeface="Trebuchet MS - 28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 rot="16200000">
                  <a:off x="0" y="3213099"/>
                  <a:ext cx="2115792" cy="415498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z="2100" smtClean="0">
                      <a:solidFill>
                        <a:srgbClr val="000000"/>
                      </a:solidFill>
                      <a:latin typeface="Trebuchet MS - 28"/>
                    </a:rPr>
                    <a:t>Customers</a:t>
                  </a:r>
                  <a:endParaRPr lang="en-GB" sz="2100">
                    <a:solidFill>
                      <a:srgbClr val="000000"/>
                    </a:solidFill>
                    <a:latin typeface="Trebuchet MS - 28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3086100" y="6400800"/>
                  <a:ext cx="5969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5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4343400" y="64008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5689600" y="64008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15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7061200" y="64135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20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1739900" y="64389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1562100" y="6223000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1409700" y="56388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409700" y="51054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20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1409700" y="45593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30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409700" y="40259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40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409700" y="3467100"/>
                  <a:ext cx="784353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50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1409700" y="2933700"/>
                  <a:ext cx="784353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60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409700" y="2387600"/>
                  <a:ext cx="784353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70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409700" y="1854200"/>
                  <a:ext cx="784353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80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22400" y="1333500"/>
                  <a:ext cx="784353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90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1244600" y="800100"/>
                  <a:ext cx="95113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100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3503168" y="4766691"/>
                <a:ext cx="278512" cy="173356"/>
                <a:chOff x="3503168" y="4766691"/>
                <a:chExt cx="278512" cy="173356"/>
              </a:xfrm>
            </p:grpSpPr>
            <p:sp>
              <p:nvSpPr>
                <p:cNvPr id="68" name="Freeform 67"/>
                <p:cNvSpPr/>
                <p:nvPr/>
              </p:nvSpPr>
              <p:spPr>
                <a:xfrm>
                  <a:off x="3503168" y="47666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3503168" y="47666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4188968" y="5477891"/>
                <a:ext cx="278512" cy="173356"/>
                <a:chOff x="4188968" y="5477891"/>
                <a:chExt cx="278512" cy="173356"/>
              </a:xfrm>
            </p:grpSpPr>
            <p:sp>
              <p:nvSpPr>
                <p:cNvPr id="71" name="Freeform 70"/>
                <p:cNvSpPr/>
                <p:nvPr/>
              </p:nvSpPr>
              <p:spPr>
                <a:xfrm>
                  <a:off x="4188968" y="54778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4188968" y="54778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>
                <a:off x="3401568" y="4563491"/>
                <a:ext cx="278512" cy="173356"/>
                <a:chOff x="3401568" y="4563491"/>
                <a:chExt cx="278512" cy="173356"/>
              </a:xfrm>
            </p:grpSpPr>
            <p:sp>
              <p:nvSpPr>
                <p:cNvPr id="74" name="Freeform 73"/>
                <p:cNvSpPr/>
                <p:nvPr/>
              </p:nvSpPr>
              <p:spPr>
                <a:xfrm>
                  <a:off x="3401568" y="45634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401568" y="45634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236468" y="4233291"/>
                <a:ext cx="278512" cy="173356"/>
                <a:chOff x="3236468" y="4233291"/>
                <a:chExt cx="278512" cy="173356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3236468" y="42332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3236468" y="42332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" name="Group 81"/>
              <p:cNvGrpSpPr/>
              <p:nvPr/>
            </p:nvGrpSpPr>
            <p:grpSpPr>
              <a:xfrm>
                <a:off x="3109468" y="4017391"/>
                <a:ext cx="278512" cy="173356"/>
                <a:chOff x="3109468" y="4017391"/>
                <a:chExt cx="278512" cy="173356"/>
              </a:xfrm>
            </p:grpSpPr>
            <p:sp>
              <p:nvSpPr>
                <p:cNvPr id="80" name="Freeform 79"/>
                <p:cNvSpPr/>
                <p:nvPr/>
              </p:nvSpPr>
              <p:spPr>
                <a:xfrm>
                  <a:off x="3109468" y="40173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3109468" y="40173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3922268" y="5363591"/>
                <a:ext cx="278512" cy="173356"/>
                <a:chOff x="3922268" y="5363591"/>
                <a:chExt cx="278512" cy="173356"/>
              </a:xfrm>
            </p:grpSpPr>
            <p:sp>
              <p:nvSpPr>
                <p:cNvPr id="83" name="Freeform 82"/>
                <p:cNvSpPr/>
                <p:nvPr/>
              </p:nvSpPr>
              <p:spPr>
                <a:xfrm>
                  <a:off x="3922268" y="53635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3922268" y="53635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2842768" y="3522091"/>
                <a:ext cx="278512" cy="173356"/>
                <a:chOff x="2842768" y="3522091"/>
                <a:chExt cx="278512" cy="173356"/>
              </a:xfrm>
            </p:grpSpPr>
            <p:sp>
              <p:nvSpPr>
                <p:cNvPr id="86" name="Freeform 85"/>
                <p:cNvSpPr/>
                <p:nvPr/>
              </p:nvSpPr>
              <p:spPr>
                <a:xfrm>
                  <a:off x="2842768" y="35220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842768" y="35220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4989068" y="5630291"/>
                <a:ext cx="278512" cy="173356"/>
                <a:chOff x="4989068" y="5630291"/>
                <a:chExt cx="278512" cy="173356"/>
              </a:xfrm>
            </p:grpSpPr>
            <p:sp>
              <p:nvSpPr>
                <p:cNvPr id="89" name="Freeform 88"/>
                <p:cNvSpPr/>
                <p:nvPr/>
              </p:nvSpPr>
              <p:spPr>
                <a:xfrm>
                  <a:off x="4989068" y="56302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4989068" y="56302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2982468" y="3864991"/>
                <a:ext cx="278512" cy="173356"/>
                <a:chOff x="2982468" y="3864991"/>
                <a:chExt cx="278512" cy="173356"/>
              </a:xfrm>
            </p:grpSpPr>
            <p:sp>
              <p:nvSpPr>
                <p:cNvPr id="92" name="Freeform 91"/>
                <p:cNvSpPr/>
                <p:nvPr/>
              </p:nvSpPr>
              <p:spPr>
                <a:xfrm>
                  <a:off x="2982468" y="38649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>
                  <a:off x="2982468" y="38649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4455668" y="5871591"/>
                <a:ext cx="278512" cy="173356"/>
                <a:chOff x="4455668" y="5871591"/>
                <a:chExt cx="278512" cy="173356"/>
              </a:xfrm>
            </p:grpSpPr>
            <p:sp>
              <p:nvSpPr>
                <p:cNvPr id="95" name="Freeform 94"/>
                <p:cNvSpPr/>
                <p:nvPr/>
              </p:nvSpPr>
              <p:spPr>
                <a:xfrm>
                  <a:off x="4455668" y="58715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4455668" y="58715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99" name="Straight Connector 98"/>
            <p:cNvCxnSpPr/>
            <p:nvPr/>
          </p:nvCxnSpPr>
          <p:spPr>
            <a:xfrm>
              <a:off x="2804204" y="3477325"/>
              <a:ext cx="1980409" cy="2612809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7442200" y="2895600"/>
            <a:ext cx="2573621" cy="15696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  <a:latin typeface="Trebuchet MS - 28"/>
              </a:rPr>
              <a:t>1. 27</a:t>
            </a:r>
          </a:p>
          <a:p>
            <a:pPr algn="ctr"/>
            <a:endParaRPr lang="en-GB" sz="3200" b="1" dirty="0" smtClean="0">
              <a:solidFill>
                <a:srgbClr val="FF0000"/>
              </a:solidFill>
              <a:latin typeface="Trebuchet MS - 28"/>
            </a:endParaRPr>
          </a:p>
          <a:p>
            <a:pPr algn="ctr"/>
            <a:r>
              <a:rPr lang="en-GB" sz="3200" b="1" dirty="0" smtClean="0">
                <a:solidFill>
                  <a:srgbClr val="FF0000"/>
                </a:solidFill>
                <a:latin typeface="Trebuchet MS - 28"/>
              </a:rPr>
              <a:t>2. £6.20 </a:t>
            </a:r>
            <a:endParaRPr lang="en-GB" sz="3200" b="1" dirty="0">
              <a:solidFill>
                <a:srgbClr val="FF0000"/>
              </a:solidFill>
              <a:latin typeface="Trebuchet MS - 28"/>
            </a:endParaRPr>
          </a:p>
        </p:txBody>
      </p:sp>
    </p:spTree>
    <p:extLst>
      <p:ext uri="{BB962C8B-B14F-4D97-AF65-F5344CB8AC3E}">
        <p14:creationId xmlns:p14="http://schemas.microsoft.com/office/powerpoint/2010/main" val="222518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165100"/>
            <a:ext cx="9525000" cy="13849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00"/>
                </a:solidFill>
                <a:latin typeface="Trebuchet MS - 28"/>
              </a:rPr>
              <a:t>Dev is deciding how long he should keep the </a:t>
            </a:r>
            <a:r>
              <a:rPr lang="en-GB" sz="2800" dirty="0" err="1" smtClean="0">
                <a:solidFill>
                  <a:srgbClr val="000000"/>
                </a:solidFill>
                <a:latin typeface="Trebuchet MS - 28"/>
              </a:rPr>
              <a:t>The</a:t>
            </a:r>
            <a:r>
              <a:rPr lang="en-GB" sz="2800" dirty="0" smtClean="0">
                <a:solidFill>
                  <a:srgbClr val="000000"/>
                </a:solidFill>
                <a:latin typeface="Trebuchet MS - 28"/>
              </a:rPr>
              <a:t> Corner Shop open each day. Use the data below to draw a scatter graph and answer Dev's questions:</a:t>
            </a:r>
            <a:endParaRPr lang="en-GB" sz="2800" dirty="0">
              <a:solidFill>
                <a:srgbClr val="000000"/>
              </a:solidFill>
              <a:latin typeface="Trebuchet MS - 2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64" y="1550095"/>
            <a:ext cx="9577064" cy="23380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0" y="3888110"/>
            <a:ext cx="10171706" cy="35394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00"/>
                </a:solidFill>
                <a:latin typeface="Trebuchet MS - 26"/>
              </a:rPr>
              <a:t>1. Dev is thinking of opening for 9 hours. Use your graph to estimate how much money he would take.</a:t>
            </a:r>
          </a:p>
          <a:p>
            <a:pPr algn="ctr"/>
            <a:r>
              <a:rPr lang="en-GB" sz="2800" dirty="0" smtClean="0">
                <a:solidFill>
                  <a:srgbClr val="000000"/>
                </a:solidFill>
                <a:latin typeface="Trebuchet MS - 26"/>
              </a:rPr>
              <a:t>2. Dev has to take a minimum of £700 per day to cover costs. How long must he keep The Corner Shop open for to cover his costs?</a:t>
            </a:r>
          </a:p>
          <a:p>
            <a:pPr algn="ctr"/>
            <a:r>
              <a:rPr lang="en-GB" sz="2800" dirty="0" smtClean="0">
                <a:solidFill>
                  <a:srgbClr val="000000"/>
                </a:solidFill>
                <a:latin typeface="Trebuchet MS - 26"/>
              </a:rPr>
              <a:t>3. How long would Dev have to keep The Corner Shop open for to take £1000 per day? Why might your answer not be reliable?</a:t>
            </a:r>
            <a:endParaRPr lang="en-GB" sz="2800" dirty="0">
              <a:solidFill>
                <a:srgbClr val="000000"/>
              </a:solidFill>
              <a:latin typeface="Trebuchet MS - 26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27" y="6984454"/>
            <a:ext cx="1436310" cy="13502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48" y="6984454"/>
            <a:ext cx="2126886" cy="137086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29020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4454" y="503734"/>
            <a:ext cx="6046391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3200" b="1" dirty="0" smtClean="0">
                <a:solidFill>
                  <a:srgbClr val="000000"/>
                </a:solidFill>
                <a:latin typeface="Trebuchet MS - 28"/>
              </a:rPr>
              <a:t>Dev's Corner Shop - Answer</a:t>
            </a:r>
            <a:endParaRPr lang="en-GB" sz="3200" b="1" dirty="0">
              <a:solidFill>
                <a:srgbClr val="000000"/>
              </a:solidFill>
              <a:latin typeface="Trebuchet MS - 28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759521" y="1436038"/>
            <a:ext cx="6670607" cy="6270198"/>
            <a:chOff x="1230897" y="825500"/>
            <a:chExt cx="6670607" cy="6270198"/>
          </a:xfrm>
        </p:grpSpPr>
        <p:grpSp>
          <p:nvGrpSpPr>
            <p:cNvPr id="98" name="Group 97"/>
            <p:cNvGrpSpPr/>
            <p:nvPr/>
          </p:nvGrpSpPr>
          <p:grpSpPr>
            <a:xfrm>
              <a:off x="1230897" y="825500"/>
              <a:ext cx="6670607" cy="6270198"/>
              <a:chOff x="1230897" y="825500"/>
              <a:chExt cx="6670607" cy="6270198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1230897" y="825500"/>
                <a:ext cx="6670607" cy="6270198"/>
                <a:chOff x="1230897" y="825500"/>
                <a:chExt cx="6670607" cy="6270198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2091548" y="948548"/>
                  <a:ext cx="5346772" cy="5349739"/>
                  <a:chOff x="2091548" y="948548"/>
                  <a:chExt cx="5346772" cy="5349739"/>
                </a:xfrm>
              </p:grpSpPr>
              <p:grpSp>
                <p:nvGrpSpPr>
                  <p:cNvPr id="45" name="Group 44"/>
                  <p:cNvGrpSpPr/>
                  <p:nvPr/>
                </p:nvGrpSpPr>
                <p:grpSpPr>
                  <a:xfrm>
                    <a:off x="2092914" y="1006941"/>
                    <a:ext cx="5295893" cy="5291346"/>
                    <a:chOff x="2092914" y="1006941"/>
                    <a:chExt cx="5295893" cy="5291346"/>
                  </a:xfrm>
                </p:grpSpPr>
                <p:sp>
                  <p:nvSpPr>
                    <p:cNvPr id="3" name="Freeform 2"/>
                    <p:cNvSpPr/>
                    <p:nvPr/>
                  </p:nvSpPr>
                  <p:spPr>
                    <a:xfrm>
                      <a:off x="2092914" y="1018779"/>
                      <a:ext cx="26408" cy="5261065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6408" h="5261065">
                          <a:moveTo>
                            <a:pt x="0" y="0"/>
                          </a:moveTo>
                          <a:lnTo>
                            <a:pt x="26407" y="0"/>
                          </a:lnTo>
                          <a:lnTo>
                            <a:pt x="26407" y="5261064"/>
                          </a:lnTo>
                          <a:lnTo>
                            <a:pt x="0" y="5261064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" name="Freeform 3"/>
                    <p:cNvSpPr/>
                    <p:nvPr/>
                  </p:nvSpPr>
                  <p:spPr>
                    <a:xfrm>
                      <a:off x="2092914" y="1006941"/>
                      <a:ext cx="5293958" cy="26295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93958" h="26295">
                          <a:moveTo>
                            <a:pt x="0" y="0"/>
                          </a:moveTo>
                          <a:lnTo>
                            <a:pt x="5293957" y="0"/>
                          </a:lnTo>
                          <a:lnTo>
                            <a:pt x="5293957" y="26294"/>
                          </a:lnTo>
                          <a:lnTo>
                            <a:pt x="0" y="26294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" name="Freeform 4"/>
                    <p:cNvSpPr/>
                    <p:nvPr/>
                  </p:nvSpPr>
                  <p:spPr>
                    <a:xfrm>
                      <a:off x="2111469" y="1271360"/>
                      <a:ext cx="5266524" cy="2743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66524" h="27434">
                          <a:moveTo>
                            <a:pt x="0" y="0"/>
                          </a:moveTo>
                          <a:lnTo>
                            <a:pt x="5266523" y="0"/>
                          </a:lnTo>
                          <a:lnTo>
                            <a:pt x="5266523" y="27433"/>
                          </a:lnTo>
                          <a:lnTo>
                            <a:pt x="0" y="2743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" name="Freeform 5"/>
                    <p:cNvSpPr/>
                    <p:nvPr/>
                  </p:nvSpPr>
                  <p:spPr>
                    <a:xfrm>
                      <a:off x="2358585" y="1020144"/>
                      <a:ext cx="27661" cy="526106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7661" h="5261064">
                          <a:moveTo>
                            <a:pt x="0" y="0"/>
                          </a:moveTo>
                          <a:lnTo>
                            <a:pt x="27660" y="0"/>
                          </a:lnTo>
                          <a:lnTo>
                            <a:pt x="27660" y="5261063"/>
                          </a:lnTo>
                          <a:lnTo>
                            <a:pt x="0" y="526106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" name="Freeform 6"/>
                    <p:cNvSpPr/>
                    <p:nvPr/>
                  </p:nvSpPr>
                  <p:spPr>
                    <a:xfrm>
                      <a:off x="2620386" y="1018779"/>
                      <a:ext cx="27432" cy="5261065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7432" h="5261065">
                          <a:moveTo>
                            <a:pt x="0" y="0"/>
                          </a:moveTo>
                          <a:lnTo>
                            <a:pt x="27431" y="0"/>
                          </a:lnTo>
                          <a:lnTo>
                            <a:pt x="27431" y="5261064"/>
                          </a:lnTo>
                          <a:lnTo>
                            <a:pt x="0" y="5261064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" name="Freeform 7"/>
                    <p:cNvSpPr/>
                    <p:nvPr/>
                  </p:nvSpPr>
                  <p:spPr>
                    <a:xfrm>
                      <a:off x="2885830" y="1020144"/>
                      <a:ext cx="30279" cy="526254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0279" h="5262547">
                          <a:moveTo>
                            <a:pt x="0" y="0"/>
                          </a:moveTo>
                          <a:lnTo>
                            <a:pt x="30278" y="0"/>
                          </a:lnTo>
                          <a:lnTo>
                            <a:pt x="30278" y="5262546"/>
                          </a:lnTo>
                          <a:lnTo>
                            <a:pt x="0" y="526254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" name="Freeform 8"/>
                    <p:cNvSpPr/>
                    <p:nvPr/>
                  </p:nvSpPr>
                  <p:spPr>
                    <a:xfrm>
                      <a:off x="3143646" y="1018779"/>
                      <a:ext cx="31532" cy="526391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1532" h="5263912">
                          <a:moveTo>
                            <a:pt x="0" y="0"/>
                          </a:moveTo>
                          <a:lnTo>
                            <a:pt x="31531" y="0"/>
                          </a:lnTo>
                          <a:lnTo>
                            <a:pt x="31531" y="5263911"/>
                          </a:lnTo>
                          <a:lnTo>
                            <a:pt x="0" y="5263911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" name="Freeform 9"/>
                    <p:cNvSpPr/>
                    <p:nvPr/>
                  </p:nvSpPr>
                  <p:spPr>
                    <a:xfrm>
                      <a:off x="3409204" y="1020144"/>
                      <a:ext cx="27431" cy="526106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7431" h="5261064">
                          <a:moveTo>
                            <a:pt x="0" y="0"/>
                          </a:moveTo>
                          <a:lnTo>
                            <a:pt x="27430" y="0"/>
                          </a:lnTo>
                          <a:lnTo>
                            <a:pt x="27430" y="5261063"/>
                          </a:lnTo>
                          <a:lnTo>
                            <a:pt x="0" y="526106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" name="Freeform 10"/>
                    <p:cNvSpPr/>
                    <p:nvPr/>
                  </p:nvSpPr>
                  <p:spPr>
                    <a:xfrm>
                      <a:off x="3674988" y="1021510"/>
                      <a:ext cx="30279" cy="526254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0279" h="5262544">
                          <a:moveTo>
                            <a:pt x="0" y="0"/>
                          </a:moveTo>
                          <a:lnTo>
                            <a:pt x="30278" y="0"/>
                          </a:lnTo>
                          <a:lnTo>
                            <a:pt x="30278" y="5262543"/>
                          </a:lnTo>
                          <a:lnTo>
                            <a:pt x="0" y="526254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" name="Freeform 11"/>
                    <p:cNvSpPr/>
                    <p:nvPr/>
                  </p:nvSpPr>
                  <p:spPr>
                    <a:xfrm>
                      <a:off x="3937928" y="1020144"/>
                      <a:ext cx="28799" cy="526106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8799" h="5261064">
                          <a:moveTo>
                            <a:pt x="0" y="0"/>
                          </a:moveTo>
                          <a:lnTo>
                            <a:pt x="28798" y="0"/>
                          </a:lnTo>
                          <a:lnTo>
                            <a:pt x="28798" y="5261063"/>
                          </a:lnTo>
                          <a:lnTo>
                            <a:pt x="0" y="526106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" name="Freeform 12"/>
                    <p:cNvSpPr/>
                    <p:nvPr/>
                  </p:nvSpPr>
                  <p:spPr>
                    <a:xfrm>
                      <a:off x="4202119" y="1022535"/>
                      <a:ext cx="31760" cy="525969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1760" h="5259699">
                          <a:moveTo>
                            <a:pt x="0" y="0"/>
                          </a:moveTo>
                          <a:lnTo>
                            <a:pt x="31759" y="0"/>
                          </a:lnTo>
                          <a:lnTo>
                            <a:pt x="31759" y="5259698"/>
                          </a:lnTo>
                          <a:lnTo>
                            <a:pt x="0" y="525969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" name="Freeform 13"/>
                    <p:cNvSpPr/>
                    <p:nvPr/>
                  </p:nvSpPr>
                  <p:spPr>
                    <a:xfrm>
                      <a:off x="4458457" y="1020144"/>
                      <a:ext cx="34033" cy="526106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4033" h="5261064">
                          <a:moveTo>
                            <a:pt x="0" y="0"/>
                          </a:moveTo>
                          <a:lnTo>
                            <a:pt x="34032" y="0"/>
                          </a:lnTo>
                          <a:lnTo>
                            <a:pt x="34032" y="5261063"/>
                          </a:lnTo>
                          <a:lnTo>
                            <a:pt x="0" y="526106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" name="Freeform 14"/>
                    <p:cNvSpPr/>
                    <p:nvPr/>
                  </p:nvSpPr>
                  <p:spPr>
                    <a:xfrm>
                      <a:off x="4725835" y="1021510"/>
                      <a:ext cx="27319" cy="525719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7319" h="5257194">
                          <a:moveTo>
                            <a:pt x="0" y="0"/>
                          </a:moveTo>
                          <a:lnTo>
                            <a:pt x="27318" y="0"/>
                          </a:lnTo>
                          <a:lnTo>
                            <a:pt x="27318" y="5257193"/>
                          </a:lnTo>
                          <a:lnTo>
                            <a:pt x="0" y="525719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" name="Freeform 15"/>
                    <p:cNvSpPr/>
                    <p:nvPr/>
                  </p:nvSpPr>
                  <p:spPr>
                    <a:xfrm>
                      <a:off x="4991278" y="1021510"/>
                      <a:ext cx="30052" cy="5258675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0052" h="5258675">
                          <a:moveTo>
                            <a:pt x="0" y="0"/>
                          </a:moveTo>
                          <a:lnTo>
                            <a:pt x="30051" y="0"/>
                          </a:lnTo>
                          <a:lnTo>
                            <a:pt x="30051" y="5258674"/>
                          </a:lnTo>
                          <a:lnTo>
                            <a:pt x="0" y="5258674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" name="Freeform 16"/>
                    <p:cNvSpPr/>
                    <p:nvPr/>
                  </p:nvSpPr>
                  <p:spPr>
                    <a:xfrm>
                      <a:off x="5254216" y="1021510"/>
                      <a:ext cx="28912" cy="525970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28912" h="5259701">
                          <a:moveTo>
                            <a:pt x="0" y="0"/>
                          </a:moveTo>
                          <a:lnTo>
                            <a:pt x="28911" y="0"/>
                          </a:lnTo>
                          <a:lnTo>
                            <a:pt x="28911" y="5259700"/>
                          </a:lnTo>
                          <a:lnTo>
                            <a:pt x="0" y="5259700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" name="Freeform 17"/>
                    <p:cNvSpPr/>
                    <p:nvPr/>
                  </p:nvSpPr>
                  <p:spPr>
                    <a:xfrm>
                      <a:off x="5518636" y="1022535"/>
                      <a:ext cx="31761" cy="5262546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1761" h="5262546">
                          <a:moveTo>
                            <a:pt x="0" y="0"/>
                          </a:moveTo>
                          <a:lnTo>
                            <a:pt x="31760" y="0"/>
                          </a:lnTo>
                          <a:lnTo>
                            <a:pt x="31760" y="5262545"/>
                          </a:lnTo>
                          <a:lnTo>
                            <a:pt x="0" y="5262545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" name="Freeform 18"/>
                    <p:cNvSpPr/>
                    <p:nvPr/>
                  </p:nvSpPr>
                  <p:spPr>
                    <a:xfrm>
                      <a:off x="5775088" y="1020144"/>
                      <a:ext cx="34034" cy="526391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4034" h="5263911">
                          <a:moveTo>
                            <a:pt x="0" y="0"/>
                          </a:moveTo>
                          <a:lnTo>
                            <a:pt x="34033" y="0"/>
                          </a:lnTo>
                          <a:lnTo>
                            <a:pt x="34033" y="5263910"/>
                          </a:lnTo>
                          <a:lnTo>
                            <a:pt x="0" y="5263910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" name="Freeform 19"/>
                    <p:cNvSpPr/>
                    <p:nvPr/>
                  </p:nvSpPr>
                  <p:spPr>
                    <a:xfrm>
                      <a:off x="6041897" y="1021510"/>
                      <a:ext cx="30279" cy="52611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0279" h="5261177">
                          <a:moveTo>
                            <a:pt x="0" y="0"/>
                          </a:moveTo>
                          <a:lnTo>
                            <a:pt x="30278" y="0"/>
                          </a:lnTo>
                          <a:lnTo>
                            <a:pt x="30278" y="5261176"/>
                          </a:lnTo>
                          <a:lnTo>
                            <a:pt x="0" y="526117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" name="Freeform 20"/>
                    <p:cNvSpPr/>
                    <p:nvPr/>
                  </p:nvSpPr>
                  <p:spPr>
                    <a:xfrm>
                      <a:off x="6307340" y="1022535"/>
                      <a:ext cx="32784" cy="5262546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2784" h="5262546">
                          <a:moveTo>
                            <a:pt x="0" y="0"/>
                          </a:moveTo>
                          <a:lnTo>
                            <a:pt x="32783" y="0"/>
                          </a:lnTo>
                          <a:lnTo>
                            <a:pt x="32783" y="5262545"/>
                          </a:lnTo>
                          <a:lnTo>
                            <a:pt x="0" y="5262545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" name="Freeform 21"/>
                    <p:cNvSpPr/>
                    <p:nvPr/>
                  </p:nvSpPr>
                  <p:spPr>
                    <a:xfrm>
                      <a:off x="6570394" y="1021510"/>
                      <a:ext cx="31646" cy="52611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1646" h="5261177">
                          <a:moveTo>
                            <a:pt x="0" y="0"/>
                          </a:moveTo>
                          <a:lnTo>
                            <a:pt x="31645" y="0"/>
                          </a:lnTo>
                          <a:lnTo>
                            <a:pt x="31645" y="5261176"/>
                          </a:lnTo>
                          <a:lnTo>
                            <a:pt x="0" y="526117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" name="Freeform 22"/>
                    <p:cNvSpPr/>
                    <p:nvPr/>
                  </p:nvSpPr>
                  <p:spPr>
                    <a:xfrm>
                      <a:off x="6833333" y="1021510"/>
                      <a:ext cx="34262" cy="526391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4262" h="5263911">
                          <a:moveTo>
                            <a:pt x="0" y="0"/>
                          </a:moveTo>
                          <a:lnTo>
                            <a:pt x="34261" y="0"/>
                          </a:lnTo>
                          <a:lnTo>
                            <a:pt x="34261" y="5263910"/>
                          </a:lnTo>
                          <a:lnTo>
                            <a:pt x="0" y="5263910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" name="Freeform 23"/>
                    <p:cNvSpPr/>
                    <p:nvPr/>
                  </p:nvSpPr>
                  <p:spPr>
                    <a:xfrm>
                      <a:off x="7091376" y="1021510"/>
                      <a:ext cx="36768" cy="526391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6768" h="5263911">
                          <a:moveTo>
                            <a:pt x="0" y="0"/>
                          </a:moveTo>
                          <a:lnTo>
                            <a:pt x="36767" y="0"/>
                          </a:lnTo>
                          <a:lnTo>
                            <a:pt x="36767" y="5263910"/>
                          </a:lnTo>
                          <a:lnTo>
                            <a:pt x="0" y="5263910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" name="Freeform 24"/>
                    <p:cNvSpPr/>
                    <p:nvPr/>
                  </p:nvSpPr>
                  <p:spPr>
                    <a:xfrm>
                      <a:off x="7350445" y="1017413"/>
                      <a:ext cx="38362" cy="526482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8362" h="5264821">
                          <a:moveTo>
                            <a:pt x="0" y="0"/>
                          </a:moveTo>
                          <a:lnTo>
                            <a:pt x="38361" y="0"/>
                          </a:lnTo>
                          <a:lnTo>
                            <a:pt x="38361" y="5264820"/>
                          </a:lnTo>
                          <a:lnTo>
                            <a:pt x="0" y="5264820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" name="Freeform 25"/>
                    <p:cNvSpPr/>
                    <p:nvPr/>
                  </p:nvSpPr>
                  <p:spPr>
                    <a:xfrm>
                      <a:off x="2108623" y="1535552"/>
                      <a:ext cx="5261404" cy="2743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61404" h="27433">
                          <a:moveTo>
                            <a:pt x="0" y="0"/>
                          </a:moveTo>
                          <a:lnTo>
                            <a:pt x="5261403" y="0"/>
                          </a:lnTo>
                          <a:lnTo>
                            <a:pt x="5261403" y="27432"/>
                          </a:lnTo>
                          <a:lnTo>
                            <a:pt x="0" y="27432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" name="Freeform 26"/>
                    <p:cNvSpPr/>
                    <p:nvPr/>
                  </p:nvSpPr>
                  <p:spPr>
                    <a:xfrm>
                      <a:off x="2109874" y="1797581"/>
                      <a:ext cx="5269486" cy="2743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69486" h="27432">
                          <a:moveTo>
                            <a:pt x="0" y="0"/>
                          </a:moveTo>
                          <a:lnTo>
                            <a:pt x="5269485" y="0"/>
                          </a:lnTo>
                          <a:lnTo>
                            <a:pt x="5269485" y="27431"/>
                          </a:lnTo>
                          <a:lnTo>
                            <a:pt x="0" y="27431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" name="Freeform 27"/>
                    <p:cNvSpPr/>
                    <p:nvPr/>
                  </p:nvSpPr>
                  <p:spPr>
                    <a:xfrm>
                      <a:off x="2107484" y="2055056"/>
                      <a:ext cx="5270507" cy="2891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70507" h="28914">
                          <a:moveTo>
                            <a:pt x="0" y="0"/>
                          </a:moveTo>
                          <a:lnTo>
                            <a:pt x="5270506" y="0"/>
                          </a:lnTo>
                          <a:lnTo>
                            <a:pt x="5270506" y="28913"/>
                          </a:lnTo>
                          <a:lnTo>
                            <a:pt x="0" y="28913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" name="Freeform 28"/>
                    <p:cNvSpPr/>
                    <p:nvPr/>
                  </p:nvSpPr>
                  <p:spPr>
                    <a:xfrm>
                      <a:off x="2112720" y="3375785"/>
                      <a:ext cx="5270508" cy="2879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70508" h="28799">
                          <a:moveTo>
                            <a:pt x="0" y="0"/>
                          </a:moveTo>
                          <a:lnTo>
                            <a:pt x="5270507" y="0"/>
                          </a:lnTo>
                          <a:lnTo>
                            <a:pt x="5270507" y="28798"/>
                          </a:lnTo>
                          <a:lnTo>
                            <a:pt x="0" y="2879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" name="Freeform 29"/>
                    <p:cNvSpPr/>
                    <p:nvPr/>
                  </p:nvSpPr>
                  <p:spPr>
                    <a:xfrm>
                      <a:off x="2109874" y="3114098"/>
                      <a:ext cx="5270509" cy="288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70509" h="28800">
                          <a:moveTo>
                            <a:pt x="0" y="0"/>
                          </a:moveTo>
                          <a:lnTo>
                            <a:pt x="5270508" y="0"/>
                          </a:lnTo>
                          <a:lnTo>
                            <a:pt x="5270508" y="28799"/>
                          </a:lnTo>
                          <a:lnTo>
                            <a:pt x="0" y="2879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" name="Freeform 30"/>
                    <p:cNvSpPr/>
                    <p:nvPr/>
                  </p:nvSpPr>
                  <p:spPr>
                    <a:xfrm>
                      <a:off x="2109874" y="2849680"/>
                      <a:ext cx="5261403" cy="288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61403" h="28800">
                          <a:moveTo>
                            <a:pt x="0" y="0"/>
                          </a:moveTo>
                          <a:lnTo>
                            <a:pt x="5261402" y="0"/>
                          </a:lnTo>
                          <a:lnTo>
                            <a:pt x="5261402" y="28799"/>
                          </a:lnTo>
                          <a:lnTo>
                            <a:pt x="0" y="2879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" name="Freeform 31"/>
                    <p:cNvSpPr/>
                    <p:nvPr/>
                  </p:nvSpPr>
                  <p:spPr>
                    <a:xfrm>
                      <a:off x="2112720" y="2585488"/>
                      <a:ext cx="5269372" cy="2743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69372" h="27432">
                          <a:moveTo>
                            <a:pt x="0" y="0"/>
                          </a:moveTo>
                          <a:lnTo>
                            <a:pt x="5269371" y="0"/>
                          </a:lnTo>
                          <a:lnTo>
                            <a:pt x="5269371" y="27431"/>
                          </a:lnTo>
                          <a:lnTo>
                            <a:pt x="0" y="27431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" name="Freeform 32"/>
                    <p:cNvSpPr/>
                    <p:nvPr/>
                  </p:nvSpPr>
                  <p:spPr>
                    <a:xfrm>
                      <a:off x="2111469" y="2323459"/>
                      <a:ext cx="5254690" cy="2743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54690" h="27432">
                          <a:moveTo>
                            <a:pt x="0" y="0"/>
                          </a:moveTo>
                          <a:lnTo>
                            <a:pt x="5254689" y="0"/>
                          </a:lnTo>
                          <a:lnTo>
                            <a:pt x="5254689" y="27431"/>
                          </a:lnTo>
                          <a:lnTo>
                            <a:pt x="0" y="27431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" name="Freeform 33"/>
                    <p:cNvSpPr/>
                    <p:nvPr/>
                  </p:nvSpPr>
                  <p:spPr>
                    <a:xfrm>
                      <a:off x="2108623" y="3636108"/>
                      <a:ext cx="5259924" cy="2754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59924" h="27547">
                          <a:moveTo>
                            <a:pt x="0" y="0"/>
                          </a:moveTo>
                          <a:lnTo>
                            <a:pt x="5259923" y="0"/>
                          </a:lnTo>
                          <a:lnTo>
                            <a:pt x="5259923" y="27546"/>
                          </a:lnTo>
                          <a:lnTo>
                            <a:pt x="0" y="27546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5" name="Freeform 34"/>
                    <p:cNvSpPr/>
                    <p:nvPr/>
                  </p:nvSpPr>
                  <p:spPr>
                    <a:xfrm>
                      <a:off x="2107484" y="3900639"/>
                      <a:ext cx="5269483" cy="2743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69483" h="27432">
                          <a:moveTo>
                            <a:pt x="0" y="0"/>
                          </a:moveTo>
                          <a:lnTo>
                            <a:pt x="5269482" y="0"/>
                          </a:lnTo>
                          <a:lnTo>
                            <a:pt x="5269482" y="27431"/>
                          </a:lnTo>
                          <a:lnTo>
                            <a:pt x="0" y="27431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" name="Freeform 35"/>
                    <p:cNvSpPr/>
                    <p:nvPr/>
                  </p:nvSpPr>
                  <p:spPr>
                    <a:xfrm>
                      <a:off x="2106118" y="4165059"/>
                      <a:ext cx="5266526" cy="2879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66526" h="28798">
                          <a:moveTo>
                            <a:pt x="0" y="0"/>
                          </a:moveTo>
                          <a:lnTo>
                            <a:pt x="5266525" y="0"/>
                          </a:lnTo>
                          <a:lnTo>
                            <a:pt x="5266525" y="28797"/>
                          </a:lnTo>
                          <a:lnTo>
                            <a:pt x="0" y="28797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" name="Freeform 36"/>
                    <p:cNvSpPr/>
                    <p:nvPr/>
                  </p:nvSpPr>
                  <p:spPr>
                    <a:xfrm>
                      <a:off x="2107484" y="4426862"/>
                      <a:ext cx="5270507" cy="2879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70507" h="28799">
                          <a:moveTo>
                            <a:pt x="0" y="0"/>
                          </a:moveTo>
                          <a:lnTo>
                            <a:pt x="5270506" y="0"/>
                          </a:lnTo>
                          <a:lnTo>
                            <a:pt x="5270506" y="28798"/>
                          </a:lnTo>
                          <a:lnTo>
                            <a:pt x="0" y="28798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" name="Freeform 37"/>
                    <p:cNvSpPr/>
                    <p:nvPr/>
                  </p:nvSpPr>
                  <p:spPr>
                    <a:xfrm>
                      <a:off x="2106118" y="4684564"/>
                      <a:ext cx="5270284" cy="29026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70284" h="29026">
                          <a:moveTo>
                            <a:pt x="0" y="0"/>
                          </a:moveTo>
                          <a:lnTo>
                            <a:pt x="5270283" y="0"/>
                          </a:lnTo>
                          <a:lnTo>
                            <a:pt x="5270283" y="29025"/>
                          </a:lnTo>
                          <a:lnTo>
                            <a:pt x="0" y="29025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" name="Freeform 38"/>
                    <p:cNvSpPr/>
                    <p:nvPr/>
                  </p:nvSpPr>
                  <p:spPr>
                    <a:xfrm>
                      <a:off x="2109874" y="5999717"/>
                      <a:ext cx="5270509" cy="3176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70509" h="31760">
                          <a:moveTo>
                            <a:pt x="0" y="0"/>
                          </a:moveTo>
                          <a:lnTo>
                            <a:pt x="5270508" y="0"/>
                          </a:lnTo>
                          <a:lnTo>
                            <a:pt x="5270508" y="31759"/>
                          </a:lnTo>
                          <a:lnTo>
                            <a:pt x="0" y="31759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0" name="Freeform 39"/>
                    <p:cNvSpPr/>
                    <p:nvPr/>
                  </p:nvSpPr>
                  <p:spPr>
                    <a:xfrm>
                      <a:off x="2109874" y="5741897"/>
                      <a:ext cx="5271876" cy="3153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71876" h="31532">
                          <a:moveTo>
                            <a:pt x="0" y="0"/>
                          </a:moveTo>
                          <a:lnTo>
                            <a:pt x="5271875" y="0"/>
                          </a:lnTo>
                          <a:lnTo>
                            <a:pt x="5271875" y="31531"/>
                          </a:lnTo>
                          <a:lnTo>
                            <a:pt x="0" y="31531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" name="Freeform 40"/>
                    <p:cNvSpPr/>
                    <p:nvPr/>
                  </p:nvSpPr>
                  <p:spPr>
                    <a:xfrm>
                      <a:off x="2106118" y="5478732"/>
                      <a:ext cx="5269486" cy="29026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69486" h="29026">
                          <a:moveTo>
                            <a:pt x="0" y="0"/>
                          </a:moveTo>
                          <a:lnTo>
                            <a:pt x="5269485" y="0"/>
                          </a:lnTo>
                          <a:lnTo>
                            <a:pt x="5269485" y="29025"/>
                          </a:lnTo>
                          <a:lnTo>
                            <a:pt x="0" y="29025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2" name="Freeform 41"/>
                    <p:cNvSpPr/>
                    <p:nvPr/>
                  </p:nvSpPr>
                  <p:spPr>
                    <a:xfrm>
                      <a:off x="2107484" y="5214540"/>
                      <a:ext cx="5270507" cy="29025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70507" h="29025">
                          <a:moveTo>
                            <a:pt x="0" y="0"/>
                          </a:moveTo>
                          <a:lnTo>
                            <a:pt x="5270506" y="0"/>
                          </a:lnTo>
                          <a:lnTo>
                            <a:pt x="5270506" y="29024"/>
                          </a:lnTo>
                          <a:lnTo>
                            <a:pt x="0" y="29024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3" name="Freeform 42"/>
                    <p:cNvSpPr/>
                    <p:nvPr/>
                  </p:nvSpPr>
                  <p:spPr>
                    <a:xfrm>
                      <a:off x="2107484" y="4952966"/>
                      <a:ext cx="5263796" cy="2891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63796" h="28912">
                          <a:moveTo>
                            <a:pt x="0" y="0"/>
                          </a:moveTo>
                          <a:lnTo>
                            <a:pt x="5263795" y="0"/>
                          </a:lnTo>
                          <a:lnTo>
                            <a:pt x="5263795" y="28911"/>
                          </a:lnTo>
                          <a:lnTo>
                            <a:pt x="0" y="28911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4" name="Freeform 43"/>
                    <p:cNvSpPr/>
                    <p:nvPr/>
                  </p:nvSpPr>
                  <p:spPr>
                    <a:xfrm>
                      <a:off x="2092914" y="6266641"/>
                      <a:ext cx="5295551" cy="31646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295551" h="31646">
                          <a:moveTo>
                            <a:pt x="0" y="0"/>
                          </a:moveTo>
                          <a:lnTo>
                            <a:pt x="5295550" y="0"/>
                          </a:lnTo>
                          <a:lnTo>
                            <a:pt x="5295550" y="31645"/>
                          </a:lnTo>
                          <a:lnTo>
                            <a:pt x="0" y="31645"/>
                          </a:lnTo>
                          <a:close/>
                        </a:path>
                      </a:pathLst>
                    </a:custGeom>
                    <a:solidFill>
                      <a:srgbClr val="8C8CFF">
                        <a:alpha val="50980"/>
                      </a:srgbClr>
                    </a:solidFill>
                    <a:ln w="0" cap="flat" cmpd="sng" algn="ctr">
                      <a:solidFill>
                        <a:srgbClr val="8C8CFF">
                          <a:alpha val="5098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cxnSp>
                <p:nvCxnSpPr>
                  <p:cNvPr id="46" name="Straight Connector 45"/>
                  <p:cNvCxnSpPr/>
                  <p:nvPr/>
                </p:nvCxnSpPr>
                <p:spPr>
                  <a:xfrm flipV="1">
                    <a:off x="2091548" y="948548"/>
                    <a:ext cx="0" cy="5335165"/>
                  </a:xfrm>
                  <a:prstGeom prst="line">
                    <a:avLst/>
                  </a:prstGeom>
                  <a:ln w="381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2093825" y="6278592"/>
                    <a:ext cx="5344495" cy="0"/>
                  </a:xfrm>
                  <a:prstGeom prst="line">
                    <a:avLst/>
                  </a:prstGeom>
                  <a:ln w="3810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4318000" y="6680200"/>
                  <a:ext cx="1467631" cy="415498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z="2100" smtClean="0">
                      <a:solidFill>
                        <a:srgbClr val="000000"/>
                      </a:solidFill>
                      <a:latin typeface="Trebuchet MS - 28"/>
                    </a:rPr>
                    <a:t>Hours </a:t>
                  </a:r>
                  <a:endParaRPr lang="en-GB" sz="2100">
                    <a:solidFill>
                      <a:srgbClr val="000000"/>
                    </a:solidFill>
                    <a:latin typeface="Trebuchet MS - 28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 rot="16200000">
                  <a:off x="-320877" y="3048000"/>
                  <a:ext cx="3519046" cy="415498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z="2100" dirty="0" smtClean="0">
                      <a:solidFill>
                        <a:srgbClr val="000000"/>
                      </a:solidFill>
                      <a:latin typeface="Trebuchet MS - 28"/>
                    </a:rPr>
                    <a:t>Money taken (£00s)</a:t>
                  </a:r>
                  <a:endParaRPr lang="en-GB" sz="2100" dirty="0">
                    <a:solidFill>
                      <a:srgbClr val="000000"/>
                    </a:solidFill>
                    <a:latin typeface="Trebuchet MS - 28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790700" y="6121400"/>
                  <a:ext cx="5969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930400" y="6299200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3251200" y="62992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5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4483100" y="62992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791200" y="63119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15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7124700" y="63246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20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1803400" y="55372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803400" y="50419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2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1803400" y="45212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3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790700" y="40132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4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790700" y="3467100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5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1790700" y="29337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6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790700" y="24130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7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790700" y="19177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8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778000" y="1371600"/>
                  <a:ext cx="60958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9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1625600" y="825500"/>
                  <a:ext cx="776804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4201668" y="2823591"/>
                <a:ext cx="278512" cy="173356"/>
                <a:chOff x="4201668" y="2823591"/>
                <a:chExt cx="278512" cy="173356"/>
              </a:xfrm>
            </p:grpSpPr>
            <p:sp>
              <p:nvSpPr>
                <p:cNvPr id="68" name="Freeform 67"/>
                <p:cNvSpPr/>
                <p:nvPr/>
              </p:nvSpPr>
              <p:spPr>
                <a:xfrm>
                  <a:off x="4201668" y="28235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4201668" y="28235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4595368" y="2163191"/>
                <a:ext cx="278512" cy="173356"/>
                <a:chOff x="4595368" y="2163191"/>
                <a:chExt cx="278512" cy="173356"/>
              </a:xfrm>
            </p:grpSpPr>
            <p:sp>
              <p:nvSpPr>
                <p:cNvPr id="71" name="Freeform 70"/>
                <p:cNvSpPr/>
                <p:nvPr/>
              </p:nvSpPr>
              <p:spPr>
                <a:xfrm>
                  <a:off x="4595368" y="21631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4595368" y="21631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>
                <a:off x="4849368" y="1807591"/>
                <a:ext cx="278512" cy="173356"/>
                <a:chOff x="4849368" y="1807591"/>
                <a:chExt cx="278512" cy="173356"/>
              </a:xfrm>
            </p:grpSpPr>
            <p:sp>
              <p:nvSpPr>
                <p:cNvPr id="74" name="Freeform 73"/>
                <p:cNvSpPr/>
                <p:nvPr/>
              </p:nvSpPr>
              <p:spPr>
                <a:xfrm>
                  <a:off x="4849368" y="18075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4849368" y="18075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960368" y="2848991"/>
                <a:ext cx="278512" cy="173356"/>
                <a:chOff x="3960368" y="2848991"/>
                <a:chExt cx="278512" cy="173356"/>
              </a:xfrm>
            </p:grpSpPr>
            <p:sp>
              <p:nvSpPr>
                <p:cNvPr id="77" name="Freeform 76"/>
                <p:cNvSpPr/>
                <p:nvPr/>
              </p:nvSpPr>
              <p:spPr>
                <a:xfrm>
                  <a:off x="3960368" y="28489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3960368" y="28489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" name="Group 81"/>
              <p:cNvGrpSpPr/>
              <p:nvPr/>
            </p:nvGrpSpPr>
            <p:grpSpPr>
              <a:xfrm>
                <a:off x="5636768" y="1718691"/>
                <a:ext cx="278512" cy="173356"/>
                <a:chOff x="5636768" y="1718691"/>
                <a:chExt cx="278512" cy="173356"/>
              </a:xfrm>
            </p:grpSpPr>
            <p:sp>
              <p:nvSpPr>
                <p:cNvPr id="80" name="Freeform 79"/>
                <p:cNvSpPr/>
                <p:nvPr/>
              </p:nvSpPr>
              <p:spPr>
                <a:xfrm>
                  <a:off x="5636768" y="17186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5636768" y="17186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4074668" y="2912491"/>
                <a:ext cx="278512" cy="173356"/>
                <a:chOff x="4074668" y="2912491"/>
                <a:chExt cx="278512" cy="173356"/>
              </a:xfrm>
            </p:grpSpPr>
            <p:sp>
              <p:nvSpPr>
                <p:cNvPr id="83" name="Freeform 82"/>
                <p:cNvSpPr/>
                <p:nvPr/>
              </p:nvSpPr>
              <p:spPr>
                <a:xfrm>
                  <a:off x="4074668" y="29124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4074668" y="29124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3541268" y="3483991"/>
                <a:ext cx="278512" cy="173356"/>
                <a:chOff x="3541268" y="3483991"/>
                <a:chExt cx="278512" cy="173356"/>
              </a:xfrm>
            </p:grpSpPr>
            <p:sp>
              <p:nvSpPr>
                <p:cNvPr id="86" name="Freeform 85"/>
                <p:cNvSpPr/>
                <p:nvPr/>
              </p:nvSpPr>
              <p:spPr>
                <a:xfrm>
                  <a:off x="3541268" y="34839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3541268" y="34839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6170168" y="1451991"/>
                <a:ext cx="278512" cy="173356"/>
                <a:chOff x="6170168" y="1451991"/>
                <a:chExt cx="278512" cy="173356"/>
              </a:xfrm>
            </p:grpSpPr>
            <p:sp>
              <p:nvSpPr>
                <p:cNvPr id="89" name="Freeform 88"/>
                <p:cNvSpPr/>
                <p:nvPr/>
              </p:nvSpPr>
              <p:spPr>
                <a:xfrm>
                  <a:off x="6170168" y="14519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6170168" y="14519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4722368" y="1883791"/>
                <a:ext cx="278512" cy="173356"/>
                <a:chOff x="4722368" y="1883791"/>
                <a:chExt cx="278512" cy="173356"/>
              </a:xfrm>
            </p:grpSpPr>
            <p:sp>
              <p:nvSpPr>
                <p:cNvPr id="92" name="Freeform 91"/>
                <p:cNvSpPr/>
                <p:nvPr/>
              </p:nvSpPr>
              <p:spPr>
                <a:xfrm>
                  <a:off x="4722368" y="18837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>
                  <a:off x="4722368" y="18837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5128768" y="1972691"/>
                <a:ext cx="278512" cy="173356"/>
                <a:chOff x="5128768" y="1972691"/>
                <a:chExt cx="278512" cy="173356"/>
              </a:xfrm>
            </p:grpSpPr>
            <p:sp>
              <p:nvSpPr>
                <p:cNvPr id="95" name="Freeform 94"/>
                <p:cNvSpPr/>
                <p:nvPr/>
              </p:nvSpPr>
              <p:spPr>
                <a:xfrm>
                  <a:off x="5128768" y="19726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5128768" y="197269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99" name="Straight Connector 98"/>
            <p:cNvCxnSpPr/>
            <p:nvPr/>
          </p:nvCxnSpPr>
          <p:spPr>
            <a:xfrm flipV="1">
              <a:off x="3403309" y="1298084"/>
              <a:ext cx="2879082" cy="2321572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7240240" y="2364904"/>
            <a:ext cx="2565300" cy="39703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rebuchet MS - 28"/>
              </a:rPr>
              <a:t>1. £670</a:t>
            </a:r>
          </a:p>
          <a:p>
            <a:pPr algn="ctr"/>
            <a:endParaRPr lang="en-GB" sz="2800" b="1" dirty="0" smtClean="0">
              <a:solidFill>
                <a:srgbClr val="FF0000"/>
              </a:solidFill>
              <a:latin typeface="Trebuchet MS - 28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rebuchet MS - 28"/>
              </a:rPr>
              <a:t>2. 10 hours</a:t>
            </a:r>
          </a:p>
          <a:p>
            <a:pPr algn="ctr"/>
            <a:endParaRPr lang="en-GB" sz="2800" b="1" dirty="0" smtClean="0">
              <a:solidFill>
                <a:srgbClr val="FF0000"/>
              </a:solidFill>
              <a:latin typeface="Trebuchet MS - 28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rebuchet MS - 28"/>
              </a:rPr>
              <a:t>3. 18 hours but you don't have data for that so not accurate. </a:t>
            </a:r>
            <a:endParaRPr lang="en-GB" sz="2800" b="1" dirty="0">
              <a:solidFill>
                <a:srgbClr val="FF0000"/>
              </a:solidFill>
              <a:latin typeface="Trebuchet MS - 28"/>
            </a:endParaRPr>
          </a:p>
        </p:txBody>
      </p:sp>
    </p:spTree>
    <p:extLst>
      <p:ext uri="{BB962C8B-B14F-4D97-AF65-F5344CB8AC3E}">
        <p14:creationId xmlns:p14="http://schemas.microsoft.com/office/powerpoint/2010/main" val="238763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480" y="152400"/>
            <a:ext cx="9271000" cy="181588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00"/>
                </a:solidFill>
                <a:latin typeface="Trebuchet MS - 28"/>
              </a:rPr>
              <a:t>Steve is wondering what percentage of alcohol to have in the new beer for The Rovers. Use the data and a scatter graph Steve has from previous beers to answer the questions below.</a:t>
            </a:r>
            <a:endParaRPr lang="en-GB" sz="2800" dirty="0">
              <a:solidFill>
                <a:srgbClr val="000000"/>
              </a:solidFill>
              <a:latin typeface="Trebuchet MS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300" y="3925853"/>
            <a:ext cx="9347200" cy="255454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 - 28"/>
              </a:rPr>
              <a:t>A barrel of beer contains 88 pints and Steve wants to sell a barrel per day.</a:t>
            </a: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 - 28"/>
              </a:rPr>
              <a:t>How strong should the new beer be to sell a barrel per day?</a:t>
            </a: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 - 28"/>
              </a:rPr>
              <a:t>What else does the data tell you?</a:t>
            </a:r>
            <a:endParaRPr lang="en-GB" sz="3200" dirty="0">
              <a:solidFill>
                <a:srgbClr val="000000"/>
              </a:solidFill>
              <a:latin typeface="Trebuchet MS - 28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2015902"/>
            <a:ext cx="9347200" cy="18722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14" y="6696422"/>
            <a:ext cx="2046097" cy="151244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324" y="6696422"/>
            <a:ext cx="2220976" cy="152793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64345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5700" y="268546"/>
            <a:ext cx="5750644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3200" b="1" dirty="0" smtClean="0">
                <a:solidFill>
                  <a:srgbClr val="000000"/>
                </a:solidFill>
                <a:latin typeface="Trebuchet MS - 28"/>
              </a:rPr>
              <a:t>Steve's The Rovers - Answer</a:t>
            </a:r>
            <a:endParaRPr lang="en-GB" sz="3200" b="1" dirty="0">
              <a:solidFill>
                <a:srgbClr val="000000"/>
              </a:solidFill>
              <a:latin typeface="Trebuchet MS - 28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641755" y="1129145"/>
            <a:ext cx="6736945" cy="6333698"/>
            <a:chOff x="1074952" y="749300"/>
            <a:chExt cx="6736945" cy="6333698"/>
          </a:xfrm>
        </p:grpSpPr>
        <p:grpSp>
          <p:nvGrpSpPr>
            <p:cNvPr id="102" name="Group 101"/>
            <p:cNvGrpSpPr/>
            <p:nvPr/>
          </p:nvGrpSpPr>
          <p:grpSpPr>
            <a:xfrm>
              <a:off x="1074952" y="749300"/>
              <a:ext cx="6736945" cy="6333698"/>
              <a:chOff x="1074952" y="749300"/>
              <a:chExt cx="6736945" cy="6333698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074952" y="749300"/>
                <a:ext cx="6736945" cy="6333698"/>
                <a:chOff x="1074952" y="749300"/>
                <a:chExt cx="6736945" cy="6333698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2099284" y="918095"/>
                  <a:ext cx="5299003" cy="5294441"/>
                  <a:chOff x="2099284" y="918095"/>
                  <a:chExt cx="5299003" cy="5294441"/>
                </a:xfrm>
              </p:grpSpPr>
              <p:sp>
                <p:nvSpPr>
                  <p:cNvPr id="3" name="Freeform 2"/>
                  <p:cNvSpPr/>
                  <p:nvPr/>
                </p:nvSpPr>
                <p:spPr>
                  <a:xfrm>
                    <a:off x="2099284" y="929941"/>
                    <a:ext cx="26424" cy="52641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6424" h="5264145">
                        <a:moveTo>
                          <a:pt x="0" y="0"/>
                        </a:moveTo>
                        <a:lnTo>
                          <a:pt x="26423" y="0"/>
                        </a:lnTo>
                        <a:lnTo>
                          <a:pt x="26423" y="5264144"/>
                        </a:lnTo>
                        <a:lnTo>
                          <a:pt x="0" y="5264144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" name="Freeform 3"/>
                  <p:cNvSpPr/>
                  <p:nvPr/>
                </p:nvSpPr>
                <p:spPr>
                  <a:xfrm>
                    <a:off x="2099284" y="918095"/>
                    <a:ext cx="5297067" cy="2631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97067" h="26311">
                        <a:moveTo>
                          <a:pt x="0" y="0"/>
                        </a:moveTo>
                        <a:lnTo>
                          <a:pt x="5297066" y="0"/>
                        </a:lnTo>
                        <a:lnTo>
                          <a:pt x="5297066" y="26310"/>
                        </a:lnTo>
                        <a:lnTo>
                          <a:pt x="0" y="26310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" name="Freeform 4"/>
                  <p:cNvSpPr/>
                  <p:nvPr/>
                </p:nvSpPr>
                <p:spPr>
                  <a:xfrm>
                    <a:off x="2117850" y="1182670"/>
                    <a:ext cx="5269618" cy="2744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69618" h="27449">
                        <a:moveTo>
                          <a:pt x="0" y="0"/>
                        </a:moveTo>
                        <a:lnTo>
                          <a:pt x="5269617" y="0"/>
                        </a:lnTo>
                        <a:lnTo>
                          <a:pt x="5269617" y="27448"/>
                        </a:lnTo>
                        <a:lnTo>
                          <a:pt x="0" y="27448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" name="Freeform 5"/>
                  <p:cNvSpPr/>
                  <p:nvPr/>
                </p:nvSpPr>
                <p:spPr>
                  <a:xfrm>
                    <a:off x="2365112" y="931307"/>
                    <a:ext cx="27676" cy="526414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7676" h="5264146">
                        <a:moveTo>
                          <a:pt x="0" y="0"/>
                        </a:moveTo>
                        <a:lnTo>
                          <a:pt x="27675" y="0"/>
                        </a:lnTo>
                        <a:lnTo>
                          <a:pt x="27675" y="5264145"/>
                        </a:lnTo>
                        <a:lnTo>
                          <a:pt x="0" y="526414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" name="Freeform 6"/>
                  <p:cNvSpPr/>
                  <p:nvPr/>
                </p:nvSpPr>
                <p:spPr>
                  <a:xfrm>
                    <a:off x="2627066" y="929941"/>
                    <a:ext cx="27448" cy="52641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7448" h="5264145">
                        <a:moveTo>
                          <a:pt x="0" y="0"/>
                        </a:moveTo>
                        <a:lnTo>
                          <a:pt x="27447" y="0"/>
                        </a:lnTo>
                        <a:lnTo>
                          <a:pt x="27447" y="5264144"/>
                        </a:lnTo>
                        <a:lnTo>
                          <a:pt x="0" y="5264144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" name="Freeform 7"/>
                  <p:cNvSpPr/>
                  <p:nvPr/>
                </p:nvSpPr>
                <p:spPr>
                  <a:xfrm>
                    <a:off x="2892665" y="931307"/>
                    <a:ext cx="30297" cy="526562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0297" h="5265626">
                        <a:moveTo>
                          <a:pt x="0" y="0"/>
                        </a:moveTo>
                        <a:lnTo>
                          <a:pt x="30296" y="0"/>
                        </a:lnTo>
                        <a:lnTo>
                          <a:pt x="30296" y="5265625"/>
                        </a:lnTo>
                        <a:lnTo>
                          <a:pt x="0" y="526562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" name="Freeform 8"/>
                  <p:cNvSpPr/>
                  <p:nvPr/>
                </p:nvSpPr>
                <p:spPr>
                  <a:xfrm>
                    <a:off x="3150634" y="929941"/>
                    <a:ext cx="31549" cy="526699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1549" h="5266994">
                        <a:moveTo>
                          <a:pt x="0" y="0"/>
                        </a:moveTo>
                        <a:lnTo>
                          <a:pt x="31548" y="0"/>
                        </a:lnTo>
                        <a:lnTo>
                          <a:pt x="31548" y="5266993"/>
                        </a:lnTo>
                        <a:lnTo>
                          <a:pt x="0" y="526699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" name="Freeform 9"/>
                  <p:cNvSpPr/>
                  <p:nvPr/>
                </p:nvSpPr>
                <p:spPr>
                  <a:xfrm>
                    <a:off x="3416347" y="931307"/>
                    <a:ext cx="27449" cy="526414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7449" h="5264146">
                        <a:moveTo>
                          <a:pt x="0" y="0"/>
                        </a:moveTo>
                        <a:lnTo>
                          <a:pt x="27448" y="0"/>
                        </a:lnTo>
                        <a:lnTo>
                          <a:pt x="27448" y="5264145"/>
                        </a:lnTo>
                        <a:lnTo>
                          <a:pt x="0" y="526414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" name="Freeform 10"/>
                  <p:cNvSpPr/>
                  <p:nvPr/>
                </p:nvSpPr>
                <p:spPr>
                  <a:xfrm>
                    <a:off x="3682288" y="932674"/>
                    <a:ext cx="30296" cy="526562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0296" h="5265627">
                        <a:moveTo>
                          <a:pt x="0" y="0"/>
                        </a:moveTo>
                        <a:lnTo>
                          <a:pt x="30295" y="0"/>
                        </a:lnTo>
                        <a:lnTo>
                          <a:pt x="30295" y="5265626"/>
                        </a:lnTo>
                        <a:lnTo>
                          <a:pt x="0" y="5265626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" name="Freeform 11"/>
                  <p:cNvSpPr/>
                  <p:nvPr/>
                </p:nvSpPr>
                <p:spPr>
                  <a:xfrm>
                    <a:off x="3945382" y="931307"/>
                    <a:ext cx="28816" cy="526414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8816" h="5264146">
                        <a:moveTo>
                          <a:pt x="0" y="0"/>
                        </a:moveTo>
                        <a:lnTo>
                          <a:pt x="28815" y="0"/>
                        </a:lnTo>
                        <a:lnTo>
                          <a:pt x="28815" y="5264145"/>
                        </a:lnTo>
                        <a:lnTo>
                          <a:pt x="0" y="526414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" name="Freeform 12"/>
                  <p:cNvSpPr/>
                  <p:nvPr/>
                </p:nvSpPr>
                <p:spPr>
                  <a:xfrm>
                    <a:off x="4209729" y="933699"/>
                    <a:ext cx="31779" cy="526277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1779" h="5262779">
                        <a:moveTo>
                          <a:pt x="0" y="0"/>
                        </a:moveTo>
                        <a:lnTo>
                          <a:pt x="31778" y="0"/>
                        </a:lnTo>
                        <a:lnTo>
                          <a:pt x="31778" y="5262778"/>
                        </a:lnTo>
                        <a:lnTo>
                          <a:pt x="0" y="5262778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" name="Freeform 13"/>
                  <p:cNvSpPr/>
                  <p:nvPr/>
                </p:nvSpPr>
                <p:spPr>
                  <a:xfrm>
                    <a:off x="4466215" y="931307"/>
                    <a:ext cx="34054" cy="526414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054" h="5264146">
                        <a:moveTo>
                          <a:pt x="0" y="0"/>
                        </a:moveTo>
                        <a:lnTo>
                          <a:pt x="34053" y="0"/>
                        </a:lnTo>
                        <a:lnTo>
                          <a:pt x="34053" y="5264145"/>
                        </a:lnTo>
                        <a:lnTo>
                          <a:pt x="0" y="526414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" name="Freeform 14"/>
                  <p:cNvSpPr/>
                  <p:nvPr/>
                </p:nvSpPr>
                <p:spPr>
                  <a:xfrm>
                    <a:off x="4733751" y="932674"/>
                    <a:ext cx="27336" cy="52602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7336" h="5260275">
                        <a:moveTo>
                          <a:pt x="0" y="0"/>
                        </a:moveTo>
                        <a:lnTo>
                          <a:pt x="27335" y="0"/>
                        </a:lnTo>
                        <a:lnTo>
                          <a:pt x="27335" y="5260274"/>
                        </a:lnTo>
                        <a:lnTo>
                          <a:pt x="0" y="5260274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" name="Freeform 15"/>
                  <p:cNvSpPr/>
                  <p:nvPr/>
                </p:nvSpPr>
                <p:spPr>
                  <a:xfrm>
                    <a:off x="4999350" y="932674"/>
                    <a:ext cx="30069" cy="526175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0069" h="5261754">
                        <a:moveTo>
                          <a:pt x="0" y="0"/>
                        </a:moveTo>
                        <a:lnTo>
                          <a:pt x="30068" y="0"/>
                        </a:lnTo>
                        <a:lnTo>
                          <a:pt x="30068" y="5261753"/>
                        </a:lnTo>
                        <a:lnTo>
                          <a:pt x="0" y="526175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" name="Freeform 16"/>
                  <p:cNvSpPr/>
                  <p:nvPr/>
                </p:nvSpPr>
                <p:spPr>
                  <a:xfrm>
                    <a:off x="5262445" y="932674"/>
                    <a:ext cx="28930" cy="526277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8930" h="5262779">
                        <a:moveTo>
                          <a:pt x="0" y="0"/>
                        </a:moveTo>
                        <a:lnTo>
                          <a:pt x="28929" y="0"/>
                        </a:lnTo>
                        <a:lnTo>
                          <a:pt x="28929" y="5262778"/>
                        </a:lnTo>
                        <a:lnTo>
                          <a:pt x="0" y="5262778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" name="Freeform 17"/>
                  <p:cNvSpPr/>
                  <p:nvPr/>
                </p:nvSpPr>
                <p:spPr>
                  <a:xfrm>
                    <a:off x="5527019" y="933699"/>
                    <a:ext cx="31778" cy="52656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1778" h="5265625">
                        <a:moveTo>
                          <a:pt x="0" y="0"/>
                        </a:moveTo>
                        <a:lnTo>
                          <a:pt x="31777" y="0"/>
                        </a:lnTo>
                        <a:lnTo>
                          <a:pt x="31777" y="5265624"/>
                        </a:lnTo>
                        <a:lnTo>
                          <a:pt x="0" y="5265624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" name="Freeform 18"/>
                  <p:cNvSpPr/>
                  <p:nvPr/>
                </p:nvSpPr>
                <p:spPr>
                  <a:xfrm>
                    <a:off x="5783619" y="931307"/>
                    <a:ext cx="34054" cy="526699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054" h="5266993">
                        <a:moveTo>
                          <a:pt x="0" y="0"/>
                        </a:moveTo>
                        <a:lnTo>
                          <a:pt x="34053" y="0"/>
                        </a:lnTo>
                        <a:lnTo>
                          <a:pt x="34053" y="5266992"/>
                        </a:lnTo>
                        <a:lnTo>
                          <a:pt x="0" y="526699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" name="Freeform 19"/>
                  <p:cNvSpPr/>
                  <p:nvPr/>
                </p:nvSpPr>
                <p:spPr>
                  <a:xfrm>
                    <a:off x="6050585" y="932674"/>
                    <a:ext cx="30296" cy="526426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0296" h="5264261">
                        <a:moveTo>
                          <a:pt x="0" y="0"/>
                        </a:moveTo>
                        <a:lnTo>
                          <a:pt x="30295" y="0"/>
                        </a:lnTo>
                        <a:lnTo>
                          <a:pt x="30295" y="5264260"/>
                        </a:lnTo>
                        <a:lnTo>
                          <a:pt x="0" y="5264260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" name="Freeform 20"/>
                  <p:cNvSpPr/>
                  <p:nvPr/>
                </p:nvSpPr>
                <p:spPr>
                  <a:xfrm>
                    <a:off x="6316184" y="933699"/>
                    <a:ext cx="32803" cy="52656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2803" h="5265625">
                        <a:moveTo>
                          <a:pt x="0" y="0"/>
                        </a:moveTo>
                        <a:lnTo>
                          <a:pt x="32802" y="0"/>
                        </a:lnTo>
                        <a:lnTo>
                          <a:pt x="32802" y="5265624"/>
                        </a:lnTo>
                        <a:lnTo>
                          <a:pt x="0" y="5265624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>
                    <a:off x="6579395" y="932674"/>
                    <a:ext cx="31663" cy="526426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1663" h="5264261">
                        <a:moveTo>
                          <a:pt x="0" y="0"/>
                        </a:moveTo>
                        <a:lnTo>
                          <a:pt x="31662" y="0"/>
                        </a:lnTo>
                        <a:lnTo>
                          <a:pt x="31662" y="5264260"/>
                        </a:lnTo>
                        <a:lnTo>
                          <a:pt x="0" y="5264260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6842486" y="932674"/>
                    <a:ext cx="34283" cy="526699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4283" h="5266993">
                        <a:moveTo>
                          <a:pt x="0" y="0"/>
                        </a:moveTo>
                        <a:lnTo>
                          <a:pt x="34282" y="0"/>
                        </a:lnTo>
                        <a:lnTo>
                          <a:pt x="34282" y="5266992"/>
                        </a:lnTo>
                        <a:lnTo>
                          <a:pt x="0" y="526699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" name="Freeform 23"/>
                  <p:cNvSpPr/>
                  <p:nvPr/>
                </p:nvSpPr>
                <p:spPr>
                  <a:xfrm>
                    <a:off x="7100683" y="932674"/>
                    <a:ext cx="36789" cy="526699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6789" h="5266993">
                        <a:moveTo>
                          <a:pt x="0" y="0"/>
                        </a:moveTo>
                        <a:lnTo>
                          <a:pt x="36788" y="0"/>
                        </a:lnTo>
                        <a:lnTo>
                          <a:pt x="36788" y="5266992"/>
                        </a:lnTo>
                        <a:lnTo>
                          <a:pt x="0" y="526699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7359903" y="928573"/>
                    <a:ext cx="38384" cy="526790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8384" h="5267904">
                        <a:moveTo>
                          <a:pt x="0" y="0"/>
                        </a:moveTo>
                        <a:lnTo>
                          <a:pt x="38383" y="0"/>
                        </a:lnTo>
                        <a:lnTo>
                          <a:pt x="38383" y="5267903"/>
                        </a:lnTo>
                        <a:lnTo>
                          <a:pt x="0" y="526790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" name="Freeform 25"/>
                  <p:cNvSpPr/>
                  <p:nvPr/>
                </p:nvSpPr>
                <p:spPr>
                  <a:xfrm>
                    <a:off x="2115002" y="1447016"/>
                    <a:ext cx="5264491" cy="2744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64491" h="27449">
                        <a:moveTo>
                          <a:pt x="0" y="0"/>
                        </a:moveTo>
                        <a:lnTo>
                          <a:pt x="5264490" y="0"/>
                        </a:lnTo>
                        <a:lnTo>
                          <a:pt x="5264490" y="27448"/>
                        </a:lnTo>
                        <a:lnTo>
                          <a:pt x="0" y="27448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" name="Freeform 26"/>
                  <p:cNvSpPr/>
                  <p:nvPr/>
                </p:nvSpPr>
                <p:spPr>
                  <a:xfrm>
                    <a:off x="2116255" y="1709198"/>
                    <a:ext cx="5272580" cy="274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2580" h="27448">
                        <a:moveTo>
                          <a:pt x="0" y="0"/>
                        </a:moveTo>
                        <a:lnTo>
                          <a:pt x="5272579" y="0"/>
                        </a:lnTo>
                        <a:lnTo>
                          <a:pt x="5272579" y="27447"/>
                        </a:lnTo>
                        <a:lnTo>
                          <a:pt x="0" y="2744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8" name="Freeform 27"/>
                  <p:cNvSpPr/>
                  <p:nvPr/>
                </p:nvSpPr>
                <p:spPr>
                  <a:xfrm>
                    <a:off x="2113863" y="1966824"/>
                    <a:ext cx="5273603" cy="2893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3603" h="28930">
                        <a:moveTo>
                          <a:pt x="0" y="0"/>
                        </a:moveTo>
                        <a:lnTo>
                          <a:pt x="5273602" y="0"/>
                        </a:lnTo>
                        <a:lnTo>
                          <a:pt x="5273602" y="28929"/>
                        </a:lnTo>
                        <a:lnTo>
                          <a:pt x="0" y="28929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" name="Freeform 28"/>
                  <p:cNvSpPr/>
                  <p:nvPr/>
                </p:nvSpPr>
                <p:spPr>
                  <a:xfrm>
                    <a:off x="2119102" y="3288327"/>
                    <a:ext cx="5273603" cy="28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3603" h="28816">
                        <a:moveTo>
                          <a:pt x="0" y="0"/>
                        </a:moveTo>
                        <a:lnTo>
                          <a:pt x="5273602" y="0"/>
                        </a:lnTo>
                        <a:lnTo>
                          <a:pt x="5273602" y="28815"/>
                        </a:lnTo>
                        <a:lnTo>
                          <a:pt x="0" y="2881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" name="Freeform 29"/>
                  <p:cNvSpPr/>
                  <p:nvPr/>
                </p:nvSpPr>
                <p:spPr>
                  <a:xfrm>
                    <a:off x="2116255" y="3026487"/>
                    <a:ext cx="5273605" cy="28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3605" h="28816">
                        <a:moveTo>
                          <a:pt x="0" y="0"/>
                        </a:moveTo>
                        <a:lnTo>
                          <a:pt x="5273604" y="0"/>
                        </a:lnTo>
                        <a:lnTo>
                          <a:pt x="5273604" y="28815"/>
                        </a:lnTo>
                        <a:lnTo>
                          <a:pt x="0" y="2881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1" name="Freeform 30"/>
                  <p:cNvSpPr/>
                  <p:nvPr/>
                </p:nvSpPr>
                <p:spPr>
                  <a:xfrm>
                    <a:off x="2116255" y="2761913"/>
                    <a:ext cx="5264494" cy="28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64494" h="28816">
                        <a:moveTo>
                          <a:pt x="0" y="0"/>
                        </a:moveTo>
                        <a:lnTo>
                          <a:pt x="5264493" y="0"/>
                        </a:lnTo>
                        <a:lnTo>
                          <a:pt x="5264493" y="28815"/>
                        </a:lnTo>
                        <a:lnTo>
                          <a:pt x="0" y="2881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2119102" y="2497567"/>
                    <a:ext cx="5272463" cy="274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2463" h="27448">
                        <a:moveTo>
                          <a:pt x="0" y="0"/>
                        </a:moveTo>
                        <a:lnTo>
                          <a:pt x="5272462" y="0"/>
                        </a:lnTo>
                        <a:lnTo>
                          <a:pt x="5272462" y="27447"/>
                        </a:lnTo>
                        <a:lnTo>
                          <a:pt x="0" y="2744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3" name="Freeform 32"/>
                  <p:cNvSpPr/>
                  <p:nvPr/>
                </p:nvSpPr>
                <p:spPr>
                  <a:xfrm>
                    <a:off x="2117850" y="2235385"/>
                    <a:ext cx="5257771" cy="274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57771" h="27448">
                        <a:moveTo>
                          <a:pt x="0" y="0"/>
                        </a:moveTo>
                        <a:lnTo>
                          <a:pt x="5257770" y="0"/>
                        </a:lnTo>
                        <a:lnTo>
                          <a:pt x="5257770" y="27447"/>
                        </a:lnTo>
                        <a:lnTo>
                          <a:pt x="0" y="2744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4" name="Freeform 33"/>
                  <p:cNvSpPr/>
                  <p:nvPr/>
                </p:nvSpPr>
                <p:spPr>
                  <a:xfrm>
                    <a:off x="2115002" y="3548802"/>
                    <a:ext cx="5263012" cy="2756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63012" h="27562">
                        <a:moveTo>
                          <a:pt x="0" y="0"/>
                        </a:moveTo>
                        <a:lnTo>
                          <a:pt x="5263011" y="0"/>
                        </a:lnTo>
                        <a:lnTo>
                          <a:pt x="5263011" y="27561"/>
                        </a:lnTo>
                        <a:lnTo>
                          <a:pt x="0" y="27561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5" name="Freeform 34"/>
                  <p:cNvSpPr/>
                  <p:nvPr/>
                </p:nvSpPr>
                <p:spPr>
                  <a:xfrm>
                    <a:off x="2113863" y="3813490"/>
                    <a:ext cx="5272580" cy="274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2580" h="27448">
                        <a:moveTo>
                          <a:pt x="0" y="0"/>
                        </a:moveTo>
                        <a:lnTo>
                          <a:pt x="5272579" y="0"/>
                        </a:lnTo>
                        <a:lnTo>
                          <a:pt x="5272579" y="27447"/>
                        </a:lnTo>
                        <a:lnTo>
                          <a:pt x="0" y="27447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6" name="Freeform 35"/>
                  <p:cNvSpPr/>
                  <p:nvPr/>
                </p:nvSpPr>
                <p:spPr>
                  <a:xfrm>
                    <a:off x="2112495" y="4078063"/>
                    <a:ext cx="5269618" cy="2881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69618" h="28817">
                        <a:moveTo>
                          <a:pt x="0" y="0"/>
                        </a:moveTo>
                        <a:lnTo>
                          <a:pt x="5269617" y="0"/>
                        </a:lnTo>
                        <a:lnTo>
                          <a:pt x="5269617" y="28816"/>
                        </a:lnTo>
                        <a:lnTo>
                          <a:pt x="0" y="28816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7" name="Freeform 36"/>
                  <p:cNvSpPr/>
                  <p:nvPr/>
                </p:nvSpPr>
                <p:spPr>
                  <a:xfrm>
                    <a:off x="2113863" y="4340018"/>
                    <a:ext cx="5273603" cy="28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3603" h="28816">
                        <a:moveTo>
                          <a:pt x="0" y="0"/>
                        </a:moveTo>
                        <a:lnTo>
                          <a:pt x="5273602" y="0"/>
                        </a:lnTo>
                        <a:lnTo>
                          <a:pt x="5273602" y="28815"/>
                        </a:lnTo>
                        <a:lnTo>
                          <a:pt x="0" y="28815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8" name="Freeform 37"/>
                  <p:cNvSpPr/>
                  <p:nvPr/>
                </p:nvSpPr>
                <p:spPr>
                  <a:xfrm>
                    <a:off x="2112495" y="4597871"/>
                    <a:ext cx="5273378" cy="2904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3378" h="29043">
                        <a:moveTo>
                          <a:pt x="0" y="0"/>
                        </a:moveTo>
                        <a:lnTo>
                          <a:pt x="5273377" y="0"/>
                        </a:lnTo>
                        <a:lnTo>
                          <a:pt x="5273377" y="29042"/>
                        </a:lnTo>
                        <a:lnTo>
                          <a:pt x="0" y="2904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" name="Freeform 38"/>
                  <p:cNvSpPr/>
                  <p:nvPr/>
                </p:nvSpPr>
                <p:spPr>
                  <a:xfrm>
                    <a:off x="2116255" y="5913794"/>
                    <a:ext cx="5273605" cy="3177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3605" h="31777">
                        <a:moveTo>
                          <a:pt x="0" y="0"/>
                        </a:moveTo>
                        <a:lnTo>
                          <a:pt x="5273604" y="0"/>
                        </a:lnTo>
                        <a:lnTo>
                          <a:pt x="5273604" y="31776"/>
                        </a:lnTo>
                        <a:lnTo>
                          <a:pt x="0" y="31776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" name="Freeform 39"/>
                  <p:cNvSpPr/>
                  <p:nvPr/>
                </p:nvSpPr>
                <p:spPr>
                  <a:xfrm>
                    <a:off x="2116255" y="5655825"/>
                    <a:ext cx="5274969" cy="315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4969" h="31550">
                        <a:moveTo>
                          <a:pt x="0" y="0"/>
                        </a:moveTo>
                        <a:lnTo>
                          <a:pt x="5274968" y="0"/>
                        </a:lnTo>
                        <a:lnTo>
                          <a:pt x="5274968" y="31549"/>
                        </a:lnTo>
                        <a:lnTo>
                          <a:pt x="0" y="31549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" name="Freeform 40"/>
                  <p:cNvSpPr/>
                  <p:nvPr/>
                </p:nvSpPr>
                <p:spPr>
                  <a:xfrm>
                    <a:off x="2112495" y="5392504"/>
                    <a:ext cx="5272579" cy="2904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2579" h="29044">
                        <a:moveTo>
                          <a:pt x="0" y="0"/>
                        </a:moveTo>
                        <a:lnTo>
                          <a:pt x="5272578" y="0"/>
                        </a:lnTo>
                        <a:lnTo>
                          <a:pt x="5272578" y="29043"/>
                        </a:lnTo>
                        <a:lnTo>
                          <a:pt x="0" y="29043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" name="Freeform 41"/>
                  <p:cNvSpPr/>
                  <p:nvPr/>
                </p:nvSpPr>
                <p:spPr>
                  <a:xfrm>
                    <a:off x="2113863" y="5128158"/>
                    <a:ext cx="5273603" cy="2904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73603" h="29043">
                        <a:moveTo>
                          <a:pt x="0" y="0"/>
                        </a:moveTo>
                        <a:lnTo>
                          <a:pt x="5273602" y="0"/>
                        </a:lnTo>
                        <a:lnTo>
                          <a:pt x="5273602" y="29042"/>
                        </a:lnTo>
                        <a:lnTo>
                          <a:pt x="0" y="2904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" name="Freeform 42"/>
                  <p:cNvSpPr/>
                  <p:nvPr/>
                </p:nvSpPr>
                <p:spPr>
                  <a:xfrm>
                    <a:off x="2113863" y="4866432"/>
                    <a:ext cx="5266884" cy="2893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66884" h="28931">
                        <a:moveTo>
                          <a:pt x="0" y="0"/>
                        </a:moveTo>
                        <a:lnTo>
                          <a:pt x="5266883" y="0"/>
                        </a:lnTo>
                        <a:lnTo>
                          <a:pt x="5266883" y="28930"/>
                        </a:lnTo>
                        <a:lnTo>
                          <a:pt x="0" y="28930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" name="Freeform 43"/>
                  <p:cNvSpPr/>
                  <p:nvPr/>
                </p:nvSpPr>
                <p:spPr>
                  <a:xfrm>
                    <a:off x="2099284" y="6180873"/>
                    <a:ext cx="5298659" cy="3166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298659" h="31663">
                        <a:moveTo>
                          <a:pt x="0" y="0"/>
                        </a:moveTo>
                        <a:lnTo>
                          <a:pt x="5298658" y="0"/>
                        </a:lnTo>
                        <a:lnTo>
                          <a:pt x="5298658" y="31662"/>
                        </a:lnTo>
                        <a:lnTo>
                          <a:pt x="0" y="31662"/>
                        </a:lnTo>
                        <a:close/>
                      </a:path>
                    </a:pathLst>
                  </a:custGeom>
                  <a:solidFill>
                    <a:srgbClr val="8C8CFF">
                      <a:alpha val="50980"/>
                    </a:srgbClr>
                  </a:solidFill>
                  <a:ln w="0" cap="flat" cmpd="sng" algn="ctr">
                    <a:solidFill>
                      <a:srgbClr val="8C8CFF">
                        <a:alpha val="5098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2097918" y="859668"/>
                  <a:ext cx="0" cy="5338291"/>
                </a:xfrm>
                <a:prstGeom prst="line">
                  <a:avLst/>
                </a:prstGeom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895600" y="6192834"/>
                  <a:ext cx="4552228" cy="0"/>
                </a:xfrm>
                <a:prstGeom prst="line">
                  <a:avLst/>
                </a:prstGeom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47"/>
                <p:cNvSpPr txBox="1"/>
                <p:nvPr/>
              </p:nvSpPr>
              <p:spPr>
                <a:xfrm>
                  <a:off x="4178300" y="6667500"/>
                  <a:ext cx="1960879" cy="415498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z="2100" smtClean="0">
                      <a:solidFill>
                        <a:srgbClr val="000000"/>
                      </a:solidFill>
                      <a:latin typeface="Trebuchet MS - 28"/>
                    </a:rPr>
                    <a:t>% Alcohol</a:t>
                  </a:r>
                  <a:endParaRPr lang="en-GB" sz="2100">
                    <a:solidFill>
                      <a:srgbClr val="000000"/>
                    </a:solidFill>
                    <a:latin typeface="Trebuchet MS - 28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 rot="16200000">
                  <a:off x="288965" y="3035300"/>
                  <a:ext cx="1987471" cy="415498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z="2100" smtClean="0">
                      <a:solidFill>
                        <a:srgbClr val="000000"/>
                      </a:solidFill>
                      <a:latin typeface="Trebuchet MS - 28"/>
                    </a:rPr>
                    <a:t>Pints sold</a:t>
                  </a:r>
                  <a:endParaRPr lang="en-GB" sz="2100">
                    <a:solidFill>
                      <a:srgbClr val="000000"/>
                    </a:solidFill>
                    <a:latin typeface="Trebuchet MS - 28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930400" y="6210300"/>
                  <a:ext cx="5969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752600" y="6007100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2997200" y="6184900"/>
                  <a:ext cx="619925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2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4064000" y="6184900"/>
                  <a:ext cx="619925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3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118100" y="6184900"/>
                  <a:ext cx="620865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4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6172200" y="6184900"/>
                  <a:ext cx="619925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5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7200900" y="6197600"/>
                  <a:ext cx="610997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6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1638300" y="5473700"/>
                  <a:ext cx="787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651000" y="4953000"/>
                  <a:ext cx="787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20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1651000" y="4406900"/>
                  <a:ext cx="787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30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651000" y="3911600"/>
                  <a:ext cx="787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40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651000" y="3352800"/>
                  <a:ext cx="787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50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1651000" y="2844800"/>
                  <a:ext cx="787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60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651000" y="2298700"/>
                  <a:ext cx="787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70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638300" y="1778000"/>
                  <a:ext cx="787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80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625600" y="1257300"/>
                  <a:ext cx="787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90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1473200" y="749300"/>
                  <a:ext cx="9398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100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096904" y="6182539"/>
                  <a:ext cx="158100" cy="0"/>
                </a:xfrm>
                <a:prstGeom prst="line">
                  <a:avLst/>
                </a:prstGeom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V="1">
                  <a:off x="2255004" y="5674955"/>
                  <a:ext cx="224668" cy="507584"/>
                </a:xfrm>
                <a:prstGeom prst="line">
                  <a:avLst/>
                </a:prstGeom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479672" y="5674955"/>
                  <a:ext cx="249632" cy="832104"/>
                </a:xfrm>
                <a:prstGeom prst="line">
                  <a:avLst/>
                </a:prstGeom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V="1">
                  <a:off x="2729304" y="6199181"/>
                  <a:ext cx="149779" cy="307878"/>
                </a:xfrm>
                <a:prstGeom prst="line">
                  <a:avLst/>
                </a:prstGeom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sm"/>
                  <a:tailEnd type="non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6246388" y="3896690"/>
                <a:ext cx="278475" cy="173374"/>
                <a:chOff x="6246388" y="3896690"/>
                <a:chExt cx="278475" cy="173374"/>
              </a:xfrm>
            </p:grpSpPr>
            <p:sp>
              <p:nvSpPr>
                <p:cNvPr id="72" name="Freeform 71"/>
                <p:cNvSpPr/>
                <p:nvPr/>
              </p:nvSpPr>
              <p:spPr>
                <a:xfrm>
                  <a:off x="6246388" y="3896690"/>
                  <a:ext cx="278475" cy="1733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475" h="173374">
                      <a:moveTo>
                        <a:pt x="139446" y="72825"/>
                      </a:moveTo>
                      <a:lnTo>
                        <a:pt x="256845" y="0"/>
                      </a:lnTo>
                      <a:lnTo>
                        <a:pt x="278474" y="13283"/>
                      </a:lnTo>
                      <a:lnTo>
                        <a:pt x="161400" y="86841"/>
                      </a:lnTo>
                      <a:lnTo>
                        <a:pt x="278474" y="159665"/>
                      </a:lnTo>
                      <a:lnTo>
                        <a:pt x="256845" y="173373"/>
                      </a:lnTo>
                      <a:lnTo>
                        <a:pt x="139446" y="100433"/>
                      </a:lnTo>
                      <a:lnTo>
                        <a:pt x="22186" y="173373"/>
                      </a:lnTo>
                      <a:lnTo>
                        <a:pt x="0" y="159665"/>
                      </a:lnTo>
                      <a:lnTo>
                        <a:pt x="117260" y="86571"/>
                      </a:lnTo>
                      <a:lnTo>
                        <a:pt x="0" y="13747"/>
                      </a:lnTo>
                      <a:lnTo>
                        <a:pt x="22186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6246388" y="3896690"/>
                  <a:ext cx="278475" cy="1733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475" h="173374">
                      <a:moveTo>
                        <a:pt x="139446" y="72825"/>
                      </a:moveTo>
                      <a:lnTo>
                        <a:pt x="256845" y="0"/>
                      </a:lnTo>
                      <a:lnTo>
                        <a:pt x="278474" y="13283"/>
                      </a:lnTo>
                      <a:lnTo>
                        <a:pt x="161400" y="86841"/>
                      </a:lnTo>
                      <a:lnTo>
                        <a:pt x="278474" y="159665"/>
                      </a:lnTo>
                      <a:lnTo>
                        <a:pt x="256845" y="173373"/>
                      </a:lnTo>
                      <a:lnTo>
                        <a:pt x="139446" y="100433"/>
                      </a:lnTo>
                      <a:lnTo>
                        <a:pt x="22186" y="173373"/>
                      </a:lnTo>
                      <a:lnTo>
                        <a:pt x="0" y="159665"/>
                      </a:lnTo>
                      <a:lnTo>
                        <a:pt x="117260" y="86571"/>
                      </a:lnTo>
                      <a:lnTo>
                        <a:pt x="0" y="13747"/>
                      </a:lnTo>
                      <a:lnTo>
                        <a:pt x="22186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7" name="Group 76"/>
              <p:cNvGrpSpPr/>
              <p:nvPr/>
            </p:nvGrpSpPr>
            <p:grpSpPr>
              <a:xfrm>
                <a:off x="5141468" y="2347341"/>
                <a:ext cx="278512" cy="173356"/>
                <a:chOff x="5141468" y="2347341"/>
                <a:chExt cx="278512" cy="173356"/>
              </a:xfrm>
            </p:grpSpPr>
            <p:sp>
              <p:nvSpPr>
                <p:cNvPr id="75" name="Freeform 74"/>
                <p:cNvSpPr/>
                <p:nvPr/>
              </p:nvSpPr>
              <p:spPr>
                <a:xfrm>
                  <a:off x="5141468" y="23473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5141468" y="23473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3896868" y="4430141"/>
                <a:ext cx="278512" cy="173356"/>
                <a:chOff x="3896868" y="4430141"/>
                <a:chExt cx="278512" cy="173356"/>
              </a:xfrm>
            </p:grpSpPr>
            <p:sp>
              <p:nvSpPr>
                <p:cNvPr id="78" name="Freeform 77"/>
                <p:cNvSpPr/>
                <p:nvPr/>
              </p:nvSpPr>
              <p:spPr>
                <a:xfrm>
                  <a:off x="3896868" y="44301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3896868" y="44301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6716268" y="4265041"/>
                <a:ext cx="278512" cy="173356"/>
                <a:chOff x="6716268" y="4265041"/>
                <a:chExt cx="278512" cy="173356"/>
              </a:xfrm>
            </p:grpSpPr>
            <p:sp>
              <p:nvSpPr>
                <p:cNvPr id="81" name="Freeform 80"/>
                <p:cNvSpPr/>
                <p:nvPr/>
              </p:nvSpPr>
              <p:spPr>
                <a:xfrm>
                  <a:off x="6716268" y="42650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6716268" y="42650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4722368" y="2410841"/>
                <a:ext cx="278512" cy="173356"/>
                <a:chOff x="4722368" y="2410841"/>
                <a:chExt cx="278512" cy="173356"/>
              </a:xfrm>
            </p:grpSpPr>
            <p:sp>
              <p:nvSpPr>
                <p:cNvPr id="84" name="Freeform 83"/>
                <p:cNvSpPr/>
                <p:nvPr/>
              </p:nvSpPr>
              <p:spPr>
                <a:xfrm>
                  <a:off x="4722368" y="24108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4722368" y="24108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4074668" y="975741"/>
                <a:ext cx="278512" cy="173356"/>
                <a:chOff x="4074668" y="975741"/>
                <a:chExt cx="278512" cy="173356"/>
              </a:xfrm>
            </p:grpSpPr>
            <p:sp>
              <p:nvSpPr>
                <p:cNvPr id="87" name="Freeform 86"/>
                <p:cNvSpPr/>
                <p:nvPr/>
              </p:nvSpPr>
              <p:spPr>
                <a:xfrm>
                  <a:off x="4074668" y="9757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4074668" y="9757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5573268" y="3198241"/>
                <a:ext cx="278512" cy="173356"/>
                <a:chOff x="5573268" y="3198241"/>
                <a:chExt cx="278512" cy="173356"/>
              </a:xfrm>
            </p:grpSpPr>
            <p:sp>
              <p:nvSpPr>
                <p:cNvPr id="90" name="Freeform 89"/>
                <p:cNvSpPr/>
                <p:nvPr/>
              </p:nvSpPr>
              <p:spPr>
                <a:xfrm>
                  <a:off x="5573268" y="31982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" name="Freeform 90"/>
                <p:cNvSpPr/>
                <p:nvPr/>
              </p:nvSpPr>
              <p:spPr>
                <a:xfrm>
                  <a:off x="5573268" y="31982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5204968" y="2423541"/>
                <a:ext cx="278512" cy="173356"/>
                <a:chOff x="5204968" y="2423541"/>
                <a:chExt cx="278512" cy="173356"/>
              </a:xfrm>
            </p:grpSpPr>
            <p:sp>
              <p:nvSpPr>
                <p:cNvPr id="93" name="Freeform 92"/>
                <p:cNvSpPr/>
                <p:nvPr/>
              </p:nvSpPr>
              <p:spPr>
                <a:xfrm>
                  <a:off x="5204968" y="24235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5204968" y="24235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4608068" y="2004441"/>
                <a:ext cx="278512" cy="173356"/>
                <a:chOff x="4608068" y="2004441"/>
                <a:chExt cx="278512" cy="173356"/>
              </a:xfrm>
            </p:grpSpPr>
            <p:sp>
              <p:nvSpPr>
                <p:cNvPr id="96" name="Freeform 95"/>
                <p:cNvSpPr/>
                <p:nvPr/>
              </p:nvSpPr>
              <p:spPr>
                <a:xfrm>
                  <a:off x="4608068" y="20044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>
                  <a:off x="4608068" y="20044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5357368" y="3045841"/>
                <a:ext cx="278512" cy="173356"/>
                <a:chOff x="5357368" y="3045841"/>
                <a:chExt cx="278512" cy="173356"/>
              </a:xfrm>
            </p:grpSpPr>
            <p:sp>
              <p:nvSpPr>
                <p:cNvPr id="99" name="Freeform 98"/>
                <p:cNvSpPr/>
                <p:nvPr/>
              </p:nvSpPr>
              <p:spPr>
                <a:xfrm>
                  <a:off x="5357368" y="30458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rgbClr val="131516"/>
                </a:solidFill>
                <a:ln w="0" cap="flat" cmpd="sng" algn="ctr">
                  <a:solidFill>
                    <a:srgbClr val="13151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>
                  <a:off x="5357368" y="3045841"/>
                  <a:ext cx="278512" cy="1733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512" h="173356">
                      <a:moveTo>
                        <a:pt x="139446" y="72771"/>
                      </a:moveTo>
                      <a:lnTo>
                        <a:pt x="256921" y="0"/>
                      </a:lnTo>
                      <a:lnTo>
                        <a:pt x="278511" y="13208"/>
                      </a:lnTo>
                      <a:lnTo>
                        <a:pt x="161417" y="86741"/>
                      </a:lnTo>
                      <a:lnTo>
                        <a:pt x="278511" y="159639"/>
                      </a:lnTo>
                      <a:lnTo>
                        <a:pt x="256921" y="173355"/>
                      </a:lnTo>
                      <a:lnTo>
                        <a:pt x="139446" y="100330"/>
                      </a:lnTo>
                      <a:lnTo>
                        <a:pt x="22225" y="173355"/>
                      </a:lnTo>
                      <a:lnTo>
                        <a:pt x="0" y="159639"/>
                      </a:lnTo>
                      <a:lnTo>
                        <a:pt x="117221" y="86487"/>
                      </a:lnTo>
                      <a:lnTo>
                        <a:pt x="0" y="13716"/>
                      </a:lnTo>
                      <a:lnTo>
                        <a:pt x="22225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12700" cap="flat" cmpd="sng" algn="ctr">
                  <a:solidFill>
                    <a:srgbClr val="1F1A17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03" name="Straight Connector 102"/>
            <p:cNvCxnSpPr/>
            <p:nvPr/>
          </p:nvCxnSpPr>
          <p:spPr>
            <a:xfrm>
              <a:off x="3911600" y="977900"/>
              <a:ext cx="3177933" cy="3706850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>
            <a:off x="7372584" y="1386186"/>
            <a:ext cx="2565300" cy="56938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rebuchet MS - 28"/>
              </a:rPr>
              <a:t>To sell 88 pints per day the beer should be around 3.1% ABV.</a:t>
            </a:r>
          </a:p>
          <a:p>
            <a:pPr algn="ctr"/>
            <a:endParaRPr lang="en-GB" sz="2800" b="1" dirty="0" smtClean="0">
              <a:solidFill>
                <a:srgbClr val="FF0000"/>
              </a:solidFill>
              <a:latin typeface="Trebuchet MS - 28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rebuchet MS - 28"/>
              </a:rPr>
              <a:t>The data shows an anomaly - the beer below 3% is too weak.</a:t>
            </a:r>
            <a:endParaRPr lang="en-GB" sz="2800" b="1" dirty="0">
              <a:solidFill>
                <a:srgbClr val="FF0000"/>
              </a:solidFill>
              <a:latin typeface="Trebuchet MS - 28"/>
            </a:endParaRPr>
          </a:p>
        </p:txBody>
      </p:sp>
    </p:spTree>
    <p:extLst>
      <p:ext uri="{BB962C8B-B14F-4D97-AF65-F5344CB8AC3E}">
        <p14:creationId xmlns:p14="http://schemas.microsoft.com/office/powerpoint/2010/main" val="17430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532</Words>
  <Application>Microsoft Office PowerPoint</Application>
  <PresentationFormat>Custom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Trebuchet MS - 26</vt:lpstr>
      <vt:lpstr>Trebuchet MS - 36</vt:lpstr>
      <vt:lpstr>Trebuchet MS - 72</vt:lpstr>
      <vt:lpstr>Trebuchet MS - 28</vt:lpstr>
      <vt:lpstr>Calibri</vt:lpstr>
      <vt:lpstr>Trebuchet MS - 20</vt:lpstr>
      <vt:lpstr>Trebuchet MS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Worthing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Lutwyche</dc:creator>
  <cp:lastModifiedBy>A Lutwyche</cp:lastModifiedBy>
  <cp:revision>5</cp:revision>
  <dcterms:created xsi:type="dcterms:W3CDTF">2015-06-23T08:37:23Z</dcterms:created>
  <dcterms:modified xsi:type="dcterms:W3CDTF">2015-06-23T08:55:27Z</dcterms:modified>
</cp:coreProperties>
</file>