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0160000" cy="7620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10" y="-96"/>
      </p:cViewPr>
      <p:guideLst>
        <p:guide orient="horz" pos="24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18ECAC-6062-46B9-9B06-6FB469389620}"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107314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18ECAC-6062-46B9-9B06-6FB469389620}"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276041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18ECAC-6062-46B9-9B06-6FB469389620}"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199469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18ECAC-6062-46B9-9B06-6FB469389620}"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81147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8ECAC-6062-46B9-9B06-6FB469389620}"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337110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18ECAC-6062-46B9-9B06-6FB469389620}" type="datetimeFigureOut">
              <a:rPr lang="en-GB" smtClean="0"/>
              <a:t>09/05/2014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4231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18ECAC-6062-46B9-9B06-6FB469389620}" type="datetimeFigureOut">
              <a:rPr lang="en-GB" smtClean="0"/>
              <a:t>09/05/2014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201552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18ECAC-6062-46B9-9B06-6FB469389620}" type="datetimeFigureOut">
              <a:rPr lang="en-GB" smtClean="0"/>
              <a:t>09/05/2014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237197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8ECAC-6062-46B9-9B06-6FB469389620}" type="datetimeFigureOut">
              <a:rPr lang="en-GB" smtClean="0"/>
              <a:t>09/05/2014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62380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8ECAC-6062-46B9-9B06-6FB469389620}" type="datetimeFigureOut">
              <a:rPr lang="en-GB" smtClean="0"/>
              <a:t>09/05/2014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382435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8ECAC-6062-46B9-9B06-6FB469389620}" type="datetimeFigureOut">
              <a:rPr lang="en-GB" smtClean="0"/>
              <a:t>09/05/2014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135A08-90C9-4CCA-AEDE-BC961685FE2E}" type="slidenum">
              <a:rPr lang="en-GB" smtClean="0"/>
              <a:t>‹#›</a:t>
            </a:fld>
            <a:endParaRPr lang="en-GB"/>
          </a:p>
        </p:txBody>
      </p:sp>
    </p:spTree>
    <p:extLst>
      <p:ext uri="{BB962C8B-B14F-4D97-AF65-F5344CB8AC3E}">
        <p14:creationId xmlns:p14="http://schemas.microsoft.com/office/powerpoint/2010/main" val="410182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5F18ECAC-6062-46B9-9B06-6FB469389620}" type="datetimeFigureOut">
              <a:rPr lang="en-GB" smtClean="0"/>
              <a:t>09/05/2014</a:t>
            </a:fld>
            <a:endParaRPr lang="en-GB"/>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E3135A08-90C9-4CCA-AEDE-BC961685FE2E}" type="slidenum">
              <a:rPr lang="en-GB" smtClean="0"/>
              <a:t>‹#›</a:t>
            </a:fld>
            <a:endParaRPr lang="en-GB"/>
          </a:p>
        </p:txBody>
      </p:sp>
    </p:spTree>
    <p:extLst>
      <p:ext uri="{BB962C8B-B14F-4D97-AF65-F5344CB8AC3E}">
        <p14:creationId xmlns:p14="http://schemas.microsoft.com/office/powerpoint/2010/main" val="121196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2311400" y="127000"/>
            <a:ext cx="5047488" cy="3365119"/>
            <a:chOff x="2311400" y="127000"/>
            <a:chExt cx="5047488" cy="3365119"/>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476500" y="127000"/>
              <a:ext cx="4882388" cy="3365119"/>
            </a:xfrm>
            <a:prstGeom prst="rect">
              <a:avLst/>
            </a:prstGeom>
            <a:solidFill>
              <a:scrgbClr r="0" g="0" b="0">
                <a:alpha val="0"/>
              </a:scrgbClr>
            </a:solidFill>
          </p:spPr>
        </p:pic>
        <p:sp>
          <p:nvSpPr>
            <p:cNvPr id="3" name="Freeform 2"/>
            <p:cNvSpPr/>
            <p:nvPr/>
          </p:nvSpPr>
          <p:spPr>
            <a:xfrm>
              <a:off x="2540000" y="1079500"/>
              <a:ext cx="2590547" cy="894589"/>
            </a:xfrm>
            <a:custGeom>
              <a:avLst/>
              <a:gdLst/>
              <a:ahLst/>
              <a:cxnLst/>
              <a:rect l="0" t="0" r="0" b="0"/>
              <a:pathLst>
                <a:path w="2590547" h="894589">
                  <a:moveTo>
                    <a:pt x="0" y="0"/>
                  </a:moveTo>
                  <a:lnTo>
                    <a:pt x="2590546" y="0"/>
                  </a:lnTo>
                  <a:lnTo>
                    <a:pt x="2590546" y="894588"/>
                  </a:lnTo>
                  <a:lnTo>
                    <a:pt x="0" y="894588"/>
                  </a:lnTo>
                  <a:close/>
                </a:path>
              </a:pathLst>
            </a:custGeom>
            <a:solidFill>
              <a:srgbClr val="FFFFFF"/>
            </a:solidFill>
            <a:ln w="127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311400" y="1066800"/>
              <a:ext cx="2971800" cy="923330"/>
            </a:xfrm>
            <a:prstGeom prst="rect">
              <a:avLst/>
            </a:prstGeom>
            <a:noFill/>
          </p:spPr>
          <p:txBody>
            <a:bodyPr vert="horz" rtlCol="0">
              <a:spAutoFit/>
            </a:bodyPr>
            <a:lstStyle/>
            <a:p>
              <a:pPr algn="ctr"/>
              <a:r>
                <a:rPr lang="en-GB" sz="5400" b="1" smtClean="0">
                  <a:solidFill>
                    <a:srgbClr val="FF0000"/>
                  </a:solidFill>
                  <a:latin typeface="Trebuchet MS - 72"/>
                </a:rPr>
                <a:t>M</a:t>
              </a:r>
              <a:r>
                <a:rPr lang="en-GB" sz="5400" b="1" smtClean="0">
                  <a:solidFill>
                    <a:srgbClr val="009300"/>
                  </a:solidFill>
                  <a:latin typeface="Trebuchet MS - 72"/>
                </a:rPr>
                <a:t>U</a:t>
              </a:r>
              <a:r>
                <a:rPr lang="en-GB" sz="5400" b="1" smtClean="0">
                  <a:solidFill>
                    <a:srgbClr val="FF8000"/>
                  </a:solidFill>
                  <a:latin typeface="Trebuchet MS - 72"/>
                </a:rPr>
                <a:t>RR</a:t>
              </a:r>
              <a:r>
                <a:rPr lang="en-GB" sz="5400" b="1" smtClean="0">
                  <a:solidFill>
                    <a:srgbClr val="0000FF"/>
                  </a:solidFill>
                  <a:latin typeface="Trebuchet MS - 72"/>
                </a:rPr>
                <a:t>I</a:t>
              </a:r>
              <a:r>
                <a:rPr lang="en-GB" sz="5400" b="1" smtClean="0">
                  <a:solidFill>
                    <a:srgbClr val="009300"/>
                  </a:solidFill>
                  <a:latin typeface="Trebuchet MS - 72"/>
                </a:rPr>
                <a:t>O</a:t>
              </a:r>
              <a:endParaRPr lang="en-GB" sz="5400" b="1">
                <a:solidFill>
                  <a:srgbClr val="009300"/>
                </a:solidFill>
                <a:latin typeface="Trebuchet MS - 72"/>
              </a:endParaRPr>
            </a:p>
          </p:txBody>
        </p:sp>
      </p:gr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2197100" y="2590800"/>
            <a:ext cx="5105400" cy="3581400"/>
          </a:xfrm>
          <a:prstGeom prst="rect">
            <a:avLst/>
          </a:prstGeom>
          <a:solidFill>
            <a:scrgbClr r="0" g="0" b="0">
              <a:alpha val="0"/>
            </a:scrgbClr>
          </a:solidFill>
        </p:spPr>
      </p:pic>
    </p:spTree>
    <p:extLst>
      <p:ext uri="{BB962C8B-B14F-4D97-AF65-F5344CB8AC3E}">
        <p14:creationId xmlns:p14="http://schemas.microsoft.com/office/powerpoint/2010/main" val="19527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62"/>
          <p:cNvGrpSpPr/>
          <p:nvPr/>
        </p:nvGrpSpPr>
        <p:grpSpPr>
          <a:xfrm>
            <a:off x="177800" y="241300"/>
            <a:ext cx="9766300" cy="7165848"/>
            <a:chOff x="177800" y="241300"/>
            <a:chExt cx="9766300" cy="7165848"/>
          </a:xfrm>
        </p:grpSpPr>
        <p:grpSp>
          <p:nvGrpSpPr>
            <p:cNvPr id="59" name="Group 58"/>
            <p:cNvGrpSpPr/>
            <p:nvPr/>
          </p:nvGrpSpPr>
          <p:grpSpPr>
            <a:xfrm>
              <a:off x="177800" y="241300"/>
              <a:ext cx="6309487" cy="7165848"/>
              <a:chOff x="177800" y="241300"/>
              <a:chExt cx="6309487" cy="7165848"/>
            </a:xfrm>
          </p:grpSpPr>
          <p:grpSp>
            <p:nvGrpSpPr>
              <p:cNvPr id="47" name="Group 46"/>
              <p:cNvGrpSpPr/>
              <p:nvPr/>
            </p:nvGrpSpPr>
            <p:grpSpPr>
              <a:xfrm>
                <a:off x="177800" y="1130300"/>
                <a:ext cx="6309487" cy="6276848"/>
                <a:chOff x="177800" y="1130300"/>
                <a:chExt cx="6309487" cy="6276848"/>
              </a:xfrm>
            </p:grpSpPr>
            <p:grpSp>
              <p:nvGrpSpPr>
                <p:cNvPr id="44" name="Group 43"/>
                <p:cNvGrpSpPr/>
                <p:nvPr/>
              </p:nvGrpSpPr>
              <p:grpSpPr>
                <a:xfrm>
                  <a:off x="418084" y="1316482"/>
                  <a:ext cx="5908803" cy="5903723"/>
                  <a:chOff x="418084" y="1316482"/>
                  <a:chExt cx="5908803" cy="5903723"/>
                </a:xfrm>
              </p:grpSpPr>
              <p:sp>
                <p:nvSpPr>
                  <p:cNvPr id="2" name="Freeform 1"/>
                  <p:cNvSpPr/>
                  <p:nvPr/>
                </p:nvSpPr>
                <p:spPr>
                  <a:xfrm>
                    <a:off x="418084" y="13296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18084" y="13164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38785" y="16115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14502" y="13312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006602" y="13296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302766" y="13312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590421" y="13296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886712" y="13312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183257" y="13327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476627" y="13312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71394" y="13338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57398" y="13312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55721" y="13327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51885" y="13327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45255" y="13327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40276" y="13338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26407" y="13312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24095" y="13327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20259" y="13338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13756" y="13327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707126" y="13327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5995035" y="13327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284087" y="13281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35610" y="19062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37007" y="21986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34340" y="24858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40182" y="39594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37007" y="36675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37007" y="33724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40182" y="30777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38785" y="27853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35610" y="42499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34340" y="45450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32816" y="48400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34340" y="51321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32816" y="54197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37007" y="68870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37007" y="65994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32816" y="63058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34340" y="60110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34340" y="57191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18084" y="71848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362960" y="11303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7800" y="42645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616200" y="241300"/>
                <a:ext cx="1955800" cy="507831"/>
              </a:xfrm>
              <a:prstGeom prst="rect">
                <a:avLst/>
              </a:prstGeom>
              <a:noFill/>
            </p:spPr>
            <p:txBody>
              <a:bodyPr vert="horz" rtlCol="0">
                <a:spAutoFit/>
              </a:bodyPr>
              <a:lstStyle/>
              <a:p>
                <a:r>
                  <a:rPr lang="en-GB" sz="2700" b="1" smtClean="0">
                    <a:solidFill>
                      <a:srgbClr val="000000"/>
                    </a:solidFill>
                    <a:latin typeface="Trebuchet MS - 36"/>
                  </a:rPr>
                  <a:t>Hole 8</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29200" y="3873500"/>
                <a:ext cx="916432" cy="676275"/>
              </a:xfrm>
              <a:prstGeom prst="rect">
                <a:avLst/>
              </a:prstGeom>
              <a:solidFill>
                <a:scrgbClr r="0" g="0" b="0">
                  <a:alpha val="0"/>
                </a:scrgbClr>
              </a:solidFill>
            </p:spPr>
          </p:pic>
          <p:sp>
            <p:nvSpPr>
              <p:cNvPr id="50" name="Freeform 49"/>
              <p:cNvSpPr/>
              <p:nvPr/>
            </p:nvSpPr>
            <p:spPr>
              <a:xfrm rot="5400000">
                <a:off x="4978400" y="26543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rot="5400000" flipH="1">
                <a:off x="4393405" y="4393343"/>
                <a:ext cx="592077" cy="899732"/>
                <a:chOff x="4393405" y="4393343"/>
                <a:chExt cx="592077" cy="899732"/>
              </a:xfrm>
            </p:grpSpPr>
            <p:sp>
              <p:nvSpPr>
                <p:cNvPr id="51" name="Freeform 50"/>
                <p:cNvSpPr/>
                <p:nvPr/>
              </p:nvSpPr>
              <p:spPr>
                <a:xfrm>
                  <a:off x="4686903" y="4994498"/>
                  <a:ext cx="298579" cy="298451"/>
                </a:xfrm>
                <a:custGeom>
                  <a:avLst/>
                  <a:gdLst/>
                  <a:ahLst/>
                  <a:cxnLst/>
                  <a:rect l="0" t="0" r="0" b="0"/>
                  <a:pathLst>
                    <a:path w="298579" h="298451">
                      <a:moveTo>
                        <a:pt x="0" y="0"/>
                      </a:moveTo>
                      <a:lnTo>
                        <a:pt x="298578" y="0"/>
                      </a:lnTo>
                      <a:lnTo>
                        <a:pt x="298578"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4393469" y="4393343"/>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93407" y="4994497"/>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4393405" y="4693888"/>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3644900" y="51943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4699000" y="20701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73100" y="2946400"/>
                <a:ext cx="702818" cy="915289"/>
              </a:xfrm>
              <a:prstGeom prst="rect">
                <a:avLst/>
              </a:prstGeom>
              <a:solidFill>
                <a:scrgbClr r="0" g="0" b="0">
                  <a:alpha val="0"/>
                </a:scrgbClr>
              </a:solidFill>
            </p:spPr>
          </p:pic>
        </p:grpSp>
        <p:grpSp>
          <p:nvGrpSpPr>
            <p:cNvPr id="62" name="Group 61"/>
            <p:cNvGrpSpPr/>
            <p:nvPr/>
          </p:nvGrpSpPr>
          <p:grpSpPr>
            <a:xfrm>
              <a:off x="6438900" y="1231900"/>
              <a:ext cx="3505200" cy="2585323"/>
              <a:chOff x="6438900" y="1231900"/>
              <a:chExt cx="3505200" cy="2585323"/>
            </a:xfrm>
          </p:grpSpPr>
          <p:sp>
            <p:nvSpPr>
              <p:cNvPr id="60" name="TextBox 59"/>
              <p:cNvSpPr txBox="1"/>
              <p:nvPr/>
            </p:nvSpPr>
            <p:spPr>
              <a:xfrm>
                <a:off x="6438900" y="1231900"/>
                <a:ext cx="3505200" cy="2585323"/>
              </a:xfrm>
              <a:prstGeom prst="rect">
                <a:avLst/>
              </a:prstGeom>
              <a:noFill/>
            </p:spPr>
            <p:txBody>
              <a:bodyPr vert="horz" rtlCol="0">
                <a:spAutoFit/>
              </a:bodyPr>
              <a:lstStyle/>
              <a:p>
                <a:pPr algn="ctr"/>
                <a:r>
                  <a:rPr lang="en-GB" u="sng" smtClean="0">
                    <a:solidFill>
                      <a:srgbClr val="000000"/>
                    </a:solidFill>
                    <a:latin typeface="Trebuchet MS - 24"/>
                  </a:rPr>
                  <a:t>Instructions for Hole 8:</a:t>
                </a:r>
              </a:p>
              <a:p>
                <a:pPr algn="ctr"/>
                <a:endParaRPr lang="en-GB" u="sng" smtClean="0">
                  <a:solidFill>
                    <a:srgbClr val="000000"/>
                  </a:solidFill>
                  <a:latin typeface="Trebuchet MS - 24"/>
                </a:endParaRPr>
              </a:p>
              <a:p>
                <a:pPr algn="ctr"/>
                <a:r>
                  <a:rPr lang="en-GB" u="sng" smtClean="0">
                    <a:solidFill>
                      <a:srgbClr val="000000"/>
                    </a:solidFill>
                    <a:latin typeface="Trebuchet MS - 24"/>
                  </a:rPr>
                  <a:t>Tr</a:t>
                </a:r>
                <a:r>
                  <a:rPr lang="en-GB" smtClean="0">
                    <a:solidFill>
                      <a:srgbClr val="000000"/>
                    </a:solidFill>
                    <a:latin typeface="Trebuchet MS - 24"/>
                  </a:rPr>
                  <a:t>anslate the bunker in the vector</a:t>
                </a:r>
              </a:p>
              <a:p>
                <a:pPr algn="ctr"/>
                <a:r>
                  <a:rPr lang="en-GB" smtClean="0">
                    <a:solidFill>
                      <a:srgbClr val="000000"/>
                    </a:solidFill>
                    <a:latin typeface="Trebuchet MS - 24"/>
                  </a:rPr>
                  <a:t>(</a:t>
                </a:r>
                <a:r>
                  <a:rPr lang="en-GB" sz="3600" smtClean="0">
                    <a:solidFill>
                      <a:srgbClr val="000000"/>
                    </a:solidFill>
                    <a:latin typeface="Trebuchet MS - 48"/>
                  </a:rPr>
                  <a:t> )</a:t>
                </a:r>
                <a:r>
                  <a:rPr lang="en-GB" smtClean="0">
                    <a:solidFill>
                      <a:srgbClr val="000000"/>
                    </a:solidFill>
                    <a:latin typeface="Trebuchet MS - 24"/>
                  </a:rPr>
                  <a:t>.</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y=x line.</a:t>
                </a:r>
                <a:endParaRPr lang="en-GB">
                  <a:solidFill>
                    <a:srgbClr val="000000"/>
                  </a:solidFill>
                  <a:latin typeface="Trebuchet MS - 24"/>
                </a:endParaRPr>
              </a:p>
            </p:txBody>
          </p:sp>
          <p:sp>
            <p:nvSpPr>
              <p:cNvPr id="61" name="TextBox 60"/>
              <p:cNvSpPr txBox="1"/>
              <p:nvPr/>
            </p:nvSpPr>
            <p:spPr>
              <a:xfrm>
                <a:off x="7747000" y="2882900"/>
                <a:ext cx="787400" cy="646331"/>
              </a:xfrm>
              <a:prstGeom prst="rect">
                <a:avLst/>
              </a:prstGeom>
              <a:noFill/>
            </p:spPr>
            <p:txBody>
              <a:bodyPr vert="horz" rtlCol="0">
                <a:spAutoFit/>
              </a:bodyPr>
              <a:lstStyle/>
              <a:p>
                <a:pPr algn="ctr"/>
                <a:r>
                  <a:rPr lang="en-GB" smtClean="0">
                    <a:solidFill>
                      <a:srgbClr val="000000"/>
                    </a:solidFill>
                    <a:latin typeface="Trebuchet MS - 24"/>
                  </a:rPr>
                  <a:t>2</a:t>
                </a:r>
              </a:p>
              <a:p>
                <a:pPr algn="ctr"/>
                <a:r>
                  <a:rPr lang="en-GB" smtClean="0">
                    <a:solidFill>
                      <a:srgbClr val="000000"/>
                    </a:solidFill>
                    <a:latin typeface="Trebuchet MS - 24"/>
                  </a:rPr>
                  <a:t>-3</a:t>
                </a:r>
                <a:endParaRPr lang="en-GB">
                  <a:solidFill>
                    <a:srgbClr val="000000"/>
                  </a:solidFill>
                  <a:latin typeface="Trebuchet MS - 24"/>
                </a:endParaRPr>
              </a:p>
            </p:txBody>
          </p:sp>
        </p:grpSp>
      </p:grpSp>
    </p:spTree>
    <p:extLst>
      <p:ext uri="{BB962C8B-B14F-4D97-AF65-F5344CB8AC3E}">
        <p14:creationId xmlns:p14="http://schemas.microsoft.com/office/powerpoint/2010/main" val="184499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1" name="Group 60"/>
          <p:cNvGrpSpPr/>
          <p:nvPr/>
        </p:nvGrpSpPr>
        <p:grpSpPr>
          <a:xfrm>
            <a:off x="279400" y="241300"/>
            <a:ext cx="9728200" cy="7165848"/>
            <a:chOff x="279400" y="241300"/>
            <a:chExt cx="9728200" cy="7165848"/>
          </a:xfrm>
        </p:grpSpPr>
        <p:grpSp>
          <p:nvGrpSpPr>
            <p:cNvPr id="59" name="Group 58"/>
            <p:cNvGrpSpPr/>
            <p:nvPr/>
          </p:nvGrpSpPr>
          <p:grpSpPr>
            <a:xfrm>
              <a:off x="279400" y="241300"/>
              <a:ext cx="6959600" cy="7165848"/>
              <a:chOff x="279400" y="241300"/>
              <a:chExt cx="6959600" cy="7165848"/>
            </a:xfrm>
          </p:grpSpPr>
          <p:grpSp>
            <p:nvGrpSpPr>
              <p:cNvPr id="47" name="Group 46"/>
              <p:cNvGrpSpPr/>
              <p:nvPr/>
            </p:nvGrpSpPr>
            <p:grpSpPr>
              <a:xfrm>
                <a:off x="279400" y="1130300"/>
                <a:ext cx="6309487" cy="6276848"/>
                <a:chOff x="279400" y="1130300"/>
                <a:chExt cx="6309487" cy="6276848"/>
              </a:xfrm>
            </p:grpSpPr>
            <p:grpSp>
              <p:nvGrpSpPr>
                <p:cNvPr id="44" name="Group 43"/>
                <p:cNvGrpSpPr/>
                <p:nvPr/>
              </p:nvGrpSpPr>
              <p:grpSpPr>
                <a:xfrm>
                  <a:off x="519684" y="1316482"/>
                  <a:ext cx="5908803" cy="5903723"/>
                  <a:chOff x="519684" y="1316482"/>
                  <a:chExt cx="5908803" cy="5903723"/>
                </a:xfrm>
              </p:grpSpPr>
              <p:sp>
                <p:nvSpPr>
                  <p:cNvPr id="2" name="Freeform 1"/>
                  <p:cNvSpPr/>
                  <p:nvPr/>
                </p:nvSpPr>
                <p:spPr>
                  <a:xfrm>
                    <a:off x="519684" y="13296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519684" y="13164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540385" y="16115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816102" y="13312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108202" y="13296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404366" y="13312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692021" y="13296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88312" y="13312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84857" y="13327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78227" y="13312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72994" y="13338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158998" y="13312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457321" y="13327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753485" y="13327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4046855" y="13327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341876" y="13338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628007" y="13312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925695" y="13327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221859" y="13338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515356" y="13327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808726" y="13327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096635" y="13327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85687" y="13281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537210" y="19062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538607" y="21986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35940" y="24858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541782" y="39594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38607" y="36675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538607" y="33724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541782" y="30777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540385" y="27853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37210" y="42499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535940" y="45450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534416" y="48400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535940" y="51321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534416" y="54197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538607" y="68870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38607" y="65994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534416" y="63058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535940" y="60110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535940" y="57191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519684" y="71848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64560" y="11303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79400" y="42645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717800" y="241300"/>
                <a:ext cx="1955800" cy="507831"/>
              </a:xfrm>
              <a:prstGeom prst="rect">
                <a:avLst/>
              </a:prstGeom>
              <a:noFill/>
            </p:spPr>
            <p:txBody>
              <a:bodyPr vert="horz" rtlCol="0">
                <a:spAutoFit/>
              </a:bodyPr>
              <a:lstStyle/>
              <a:p>
                <a:r>
                  <a:rPr lang="en-GB" sz="2700" b="1" smtClean="0">
                    <a:solidFill>
                      <a:srgbClr val="000000"/>
                    </a:solidFill>
                    <a:latin typeface="Trebuchet MS - 36"/>
                  </a:rPr>
                  <a:t>Hole 9</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838700" y="3556000"/>
                <a:ext cx="916432" cy="676275"/>
              </a:xfrm>
              <a:prstGeom prst="rect">
                <a:avLst/>
              </a:prstGeom>
              <a:solidFill>
                <a:scrgbClr r="0" g="0" b="0">
                  <a:alpha val="0"/>
                </a:scrgbClr>
              </a:solidFill>
            </p:spPr>
          </p:pic>
          <p:sp>
            <p:nvSpPr>
              <p:cNvPr id="50" name="Freeform 49"/>
              <p:cNvSpPr/>
              <p:nvPr/>
            </p:nvSpPr>
            <p:spPr>
              <a:xfrm rot="5400000">
                <a:off x="4191000" y="38227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flipH="1">
                <a:off x="5523738" y="4253738"/>
                <a:ext cx="592075" cy="899669"/>
                <a:chOff x="5523738" y="4253738"/>
                <a:chExt cx="592075" cy="899669"/>
              </a:xfrm>
            </p:grpSpPr>
            <p:sp>
              <p:nvSpPr>
                <p:cNvPr id="51" name="Freeform 50"/>
                <p:cNvSpPr/>
                <p:nvPr/>
              </p:nvSpPr>
              <p:spPr>
                <a:xfrm>
                  <a:off x="5817235" y="48548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523738" y="42537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5523738" y="48548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5523738" y="45542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4775200" y="51943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3937000" y="31750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11200" y="1955800"/>
                <a:ext cx="702818" cy="915289"/>
              </a:xfrm>
              <a:prstGeom prst="rect">
                <a:avLst/>
              </a:prstGeom>
              <a:solidFill>
                <a:scrgbClr r="0" g="0" b="0">
                  <a:alpha val="0"/>
                </a:scrgbClr>
              </a:solidFill>
            </p:spPr>
          </p:pic>
        </p:grpSp>
        <p:sp>
          <p:nvSpPr>
            <p:cNvPr id="60" name="TextBox 59"/>
            <p:cNvSpPr txBox="1"/>
            <p:nvPr/>
          </p:nvSpPr>
          <p:spPr>
            <a:xfrm>
              <a:off x="6502400" y="1295400"/>
              <a:ext cx="3505200" cy="2031325"/>
            </a:xfrm>
            <a:prstGeom prst="rect">
              <a:avLst/>
            </a:prstGeom>
            <a:noFill/>
          </p:spPr>
          <p:txBody>
            <a:bodyPr vert="horz" rtlCol="0">
              <a:spAutoFit/>
            </a:bodyPr>
            <a:lstStyle/>
            <a:p>
              <a:pPr algn="ctr"/>
              <a:r>
                <a:rPr lang="en-GB" u="sng" smtClean="0">
                  <a:solidFill>
                    <a:srgbClr val="000000"/>
                  </a:solidFill>
                  <a:latin typeface="Trebuchet MS - 24"/>
                </a:rPr>
                <a:t>Instructions for Hole 9:</a:t>
              </a:r>
            </a:p>
            <a:p>
              <a:pPr algn="ctr"/>
              <a:endParaRPr lang="en-GB" u="sng" smtClean="0">
                <a:solidFill>
                  <a:srgbClr val="000000"/>
                </a:solidFill>
                <a:latin typeface="Trebuchet MS - 24"/>
              </a:endParaRPr>
            </a:p>
            <a:p>
              <a:pPr algn="ctr"/>
              <a:r>
                <a:rPr lang="en-GB" u="sng" smtClean="0">
                  <a:solidFill>
                    <a:srgbClr val="000000"/>
                  </a:solidFill>
                  <a:latin typeface="Trebuchet MS - 24"/>
                </a:rPr>
                <a:t>Ro</a:t>
              </a:r>
              <a:r>
                <a:rPr lang="en-GB" smtClean="0">
                  <a:solidFill>
                    <a:srgbClr val="000000"/>
                  </a:solidFill>
                  <a:latin typeface="Trebuchet MS - 24"/>
                </a:rPr>
                <a:t>tate the bunker 90</a:t>
              </a:r>
              <a:r>
                <a:rPr lang="en-GB" sz="1200" baseline="70000" smtClean="0">
                  <a:solidFill>
                    <a:srgbClr val="000000"/>
                  </a:solidFill>
                  <a:latin typeface="Trebuchet MS - 24"/>
                </a:rPr>
                <a:t>o</a:t>
              </a:r>
              <a:r>
                <a:rPr lang="en-GB" smtClean="0">
                  <a:solidFill>
                    <a:srgbClr val="000000"/>
                  </a:solidFill>
                  <a:latin typeface="Trebuchet MS - 24"/>
                </a:rPr>
                <a:t> anti-clockwise, centre (4,2).</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y=1 line.</a:t>
              </a:r>
              <a:endParaRPr lang="en-GB">
                <a:solidFill>
                  <a:srgbClr val="000000"/>
                </a:solidFill>
                <a:latin typeface="Trebuchet MS - 24"/>
              </a:endParaRPr>
            </a:p>
          </p:txBody>
        </p:sp>
      </p:grpSp>
    </p:spTree>
    <p:extLst>
      <p:ext uri="{BB962C8B-B14F-4D97-AF65-F5344CB8AC3E}">
        <p14:creationId xmlns:p14="http://schemas.microsoft.com/office/powerpoint/2010/main" val="115004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73100" y="800100"/>
            <a:ext cx="8559800" cy="1200329"/>
          </a:xfrm>
          <a:prstGeom prst="rect">
            <a:avLst/>
          </a:prstGeom>
          <a:noFill/>
        </p:spPr>
        <p:txBody>
          <a:bodyPr vert="horz" rtlCol="0">
            <a:spAutoFit/>
          </a:bodyPr>
          <a:lstStyle/>
          <a:p>
            <a:pPr algn="ctr"/>
            <a:r>
              <a:rPr lang="en-GB" sz="3600" b="1" smtClean="0">
                <a:solidFill>
                  <a:srgbClr val="000000"/>
                </a:solidFill>
                <a:latin typeface="Trebuchet MS - 48"/>
              </a:rPr>
              <a:t>Thanks for all your help!</a:t>
            </a:r>
          </a:p>
          <a:p>
            <a:pPr algn="ctr"/>
            <a:r>
              <a:rPr lang="en-GB" sz="3600" b="1" smtClean="0">
                <a:solidFill>
                  <a:srgbClr val="000000"/>
                </a:solidFill>
                <a:latin typeface="Trebuchet MS - 48"/>
              </a:rPr>
              <a:t>Here are the answers...</a:t>
            </a:r>
            <a:endParaRPr lang="en-GB" sz="3600" b="1">
              <a:solidFill>
                <a:srgbClr val="000000"/>
              </a:solidFill>
              <a:latin typeface="Trebuchet MS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124200" y="2755900"/>
            <a:ext cx="2744851" cy="3445383"/>
          </a:xfrm>
          <a:prstGeom prst="rect">
            <a:avLst/>
          </a:prstGeom>
          <a:solidFill>
            <a:scrgbClr r="0" g="0" b="0">
              <a:alpha val="0"/>
            </a:scrgbClr>
          </a:solidFill>
        </p:spPr>
      </p:pic>
    </p:spTree>
    <p:extLst>
      <p:ext uri="{BB962C8B-B14F-4D97-AF65-F5344CB8AC3E}">
        <p14:creationId xmlns:p14="http://schemas.microsoft.com/office/powerpoint/2010/main" val="180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6" name="Group 65"/>
          <p:cNvGrpSpPr/>
          <p:nvPr/>
        </p:nvGrpSpPr>
        <p:grpSpPr>
          <a:xfrm>
            <a:off x="266700" y="88900"/>
            <a:ext cx="9817100" cy="7165848"/>
            <a:chOff x="266700" y="88900"/>
            <a:chExt cx="9817100" cy="7165848"/>
          </a:xfrm>
        </p:grpSpPr>
        <p:grpSp>
          <p:nvGrpSpPr>
            <p:cNvPr id="47" name="Group 46"/>
            <p:cNvGrpSpPr/>
            <p:nvPr/>
          </p:nvGrpSpPr>
          <p:grpSpPr>
            <a:xfrm>
              <a:off x="266700" y="977900"/>
              <a:ext cx="6309487" cy="6276848"/>
              <a:chOff x="266700" y="977900"/>
              <a:chExt cx="6309487" cy="6276848"/>
            </a:xfrm>
          </p:grpSpPr>
          <p:grpSp>
            <p:nvGrpSpPr>
              <p:cNvPr id="44" name="Group 43"/>
              <p:cNvGrpSpPr/>
              <p:nvPr/>
            </p:nvGrpSpPr>
            <p:grpSpPr>
              <a:xfrm>
                <a:off x="506984" y="1164082"/>
                <a:ext cx="5908803" cy="5903723"/>
                <a:chOff x="506984" y="1164082"/>
                <a:chExt cx="5908803" cy="5903723"/>
              </a:xfrm>
            </p:grpSpPr>
            <p:sp>
              <p:nvSpPr>
                <p:cNvPr id="2" name="Freeform 1"/>
                <p:cNvSpPr/>
                <p:nvPr/>
              </p:nvSpPr>
              <p:spPr>
                <a:xfrm>
                  <a:off x="506984" y="11772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506984" y="11640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527685" y="14591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803402" y="11788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095502" y="11772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391666" y="11788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679321" y="11772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75612" y="11788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72157" y="11803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65527" y="11788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60294" y="11814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146298" y="11788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444621" y="11803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740785" y="11803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4034155" y="11803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329176" y="11814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615307" y="11788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912995" y="11803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209159" y="11814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502656" y="11803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796026" y="11803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083935" y="11803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72987" y="11757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524510" y="17538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525907" y="20462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23240" y="23334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529082" y="38070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25907" y="35151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525907" y="32200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529082" y="29253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527685" y="26329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24510" y="40975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523240" y="43926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521716" y="46876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523240" y="49797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521716" y="52673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525907" y="67346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25907" y="64470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521716" y="61534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523240" y="58586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523240" y="55667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506984" y="70324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51860" y="9779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6700" y="41121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48" name="Picture 4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826000" y="3403600"/>
              <a:ext cx="916432" cy="676275"/>
            </a:xfrm>
            <a:prstGeom prst="rect">
              <a:avLst/>
            </a:prstGeom>
            <a:solidFill>
              <a:scrgbClr r="0" g="0" b="0">
                <a:alpha val="0"/>
              </a:scrgbClr>
            </a:solidFill>
          </p:spPr>
        </p:pic>
        <p:sp>
          <p:nvSpPr>
            <p:cNvPr id="49" name="Freeform 48"/>
            <p:cNvSpPr/>
            <p:nvPr/>
          </p:nvSpPr>
          <p:spPr>
            <a:xfrm>
              <a:off x="4038600" y="35179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p:cNvGrpSpPr/>
            <p:nvPr/>
          </p:nvGrpSpPr>
          <p:grpSpPr>
            <a:xfrm>
              <a:off x="2272538" y="2628138"/>
              <a:ext cx="592075" cy="899669"/>
              <a:chOff x="2272538" y="2628138"/>
              <a:chExt cx="592075" cy="899669"/>
            </a:xfrm>
          </p:grpSpPr>
          <p:sp>
            <p:nvSpPr>
              <p:cNvPr id="50" name="Freeform 49"/>
              <p:cNvSpPr/>
              <p:nvPr/>
            </p:nvSpPr>
            <p:spPr>
              <a:xfrm>
                <a:off x="2566035" y="32292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2272538" y="26281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2272538" y="32292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2272538" y="29286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p:cNvSpPr txBox="1"/>
            <p:nvPr/>
          </p:nvSpPr>
          <p:spPr>
            <a:xfrm>
              <a:off x="1003300" y="21590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6" name="TextBox 55"/>
            <p:cNvSpPr txBox="1"/>
            <p:nvPr/>
          </p:nvSpPr>
          <p:spPr>
            <a:xfrm>
              <a:off x="3759200" y="30099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7" name="Picture 5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4600" y="5613400"/>
              <a:ext cx="702818" cy="915289"/>
            </a:xfrm>
            <a:prstGeom prst="rect">
              <a:avLst/>
            </a:prstGeom>
            <a:solidFill>
              <a:scrgbClr r="0" g="0" b="0">
                <a:alpha val="0"/>
              </a:scrgbClr>
            </a:solidFill>
          </p:spPr>
        </p:pic>
        <p:sp>
          <p:nvSpPr>
            <p:cNvPr id="58" name="TextBox 57"/>
            <p:cNvSpPr txBox="1"/>
            <p:nvPr/>
          </p:nvSpPr>
          <p:spPr>
            <a:xfrm>
              <a:off x="2705100" y="88900"/>
              <a:ext cx="1955800" cy="507831"/>
            </a:xfrm>
            <a:prstGeom prst="rect">
              <a:avLst/>
            </a:prstGeom>
            <a:noFill/>
          </p:spPr>
          <p:txBody>
            <a:bodyPr vert="horz" rtlCol="0">
              <a:spAutoFit/>
            </a:bodyPr>
            <a:lstStyle/>
            <a:p>
              <a:r>
                <a:rPr lang="en-GB" sz="2700" b="1" smtClean="0">
                  <a:solidFill>
                    <a:srgbClr val="000000"/>
                  </a:solidFill>
                  <a:latin typeface="Trebuchet MS - 36"/>
                </a:rPr>
                <a:t>Hole 1</a:t>
              </a:r>
              <a:endParaRPr lang="en-GB" sz="2700" b="1">
                <a:solidFill>
                  <a:srgbClr val="000000"/>
                </a:solidFill>
                <a:latin typeface="Trebuchet MS - 36"/>
              </a:endParaRPr>
            </a:p>
          </p:txBody>
        </p:sp>
        <p:sp>
          <p:nvSpPr>
            <p:cNvPr id="59" name="TextBox 58"/>
            <p:cNvSpPr txBox="1"/>
            <p:nvPr/>
          </p:nvSpPr>
          <p:spPr>
            <a:xfrm>
              <a:off x="6553200" y="1155700"/>
              <a:ext cx="3530600" cy="1754326"/>
            </a:xfrm>
            <a:prstGeom prst="rect">
              <a:avLst/>
            </a:prstGeom>
            <a:noFill/>
          </p:spPr>
          <p:txBody>
            <a:bodyPr vert="horz" rtlCol="0">
              <a:spAutoFit/>
            </a:bodyPr>
            <a:lstStyle/>
            <a:p>
              <a:pPr algn="ctr"/>
              <a:r>
                <a:rPr lang="en-GB" u="sng" smtClean="0">
                  <a:solidFill>
                    <a:srgbClr val="000000"/>
                  </a:solidFill>
                  <a:latin typeface="Trebuchet MS - 24"/>
                </a:rPr>
                <a:t>Instructions for Hole 1:</a:t>
              </a:r>
            </a:p>
            <a:p>
              <a:pPr algn="ctr"/>
              <a:endParaRPr lang="en-GB" u="sng" smtClean="0">
                <a:solidFill>
                  <a:srgbClr val="000000"/>
                </a:solidFill>
                <a:latin typeface="Trebuchet MS - 24"/>
              </a:endParaRPr>
            </a:p>
            <a:p>
              <a:pPr algn="ctr"/>
              <a:r>
                <a:rPr lang="en-GB" u="sng" smtClean="0">
                  <a:solidFill>
                    <a:srgbClr val="000000"/>
                  </a:solidFill>
                  <a:latin typeface="Trebuchet MS - 24"/>
                </a:rPr>
                <a:t>Re</a:t>
              </a:r>
              <a:r>
                <a:rPr lang="en-GB" smtClean="0">
                  <a:solidFill>
                    <a:srgbClr val="000000"/>
                  </a:solidFill>
                  <a:latin typeface="Trebuchet MS - 24"/>
                </a:rPr>
                <a:t>flect the bunker in the x-axis.</a:t>
              </a:r>
            </a:p>
            <a:p>
              <a:pPr algn="ctr"/>
              <a:endParaRPr lang="en-GB" smtClean="0">
                <a:solidFill>
                  <a:srgbClr val="000000"/>
                </a:solidFill>
                <a:latin typeface="Trebuchet MS - 24"/>
              </a:endParaRPr>
            </a:p>
            <a:p>
              <a:pPr algn="ctr"/>
              <a:r>
                <a:rPr lang="en-GB" smtClean="0">
                  <a:solidFill>
                    <a:srgbClr val="000000"/>
                  </a:solidFill>
                  <a:latin typeface="Trebuchet MS - 24"/>
                </a:rPr>
                <a:t>Rotate the water hazard 180</a:t>
              </a:r>
              <a:r>
                <a:rPr lang="en-GB" sz="1200" baseline="70000" smtClean="0">
                  <a:solidFill>
                    <a:srgbClr val="000000"/>
                  </a:solidFill>
                  <a:latin typeface="Trebuchet MS - 24"/>
                </a:rPr>
                <a:t>o</a:t>
              </a:r>
              <a:r>
                <a:rPr lang="en-GB" smtClean="0">
                  <a:solidFill>
                    <a:srgbClr val="000000"/>
                  </a:solidFill>
                  <a:latin typeface="Trebuchet MS - 24"/>
                </a:rPr>
                <a:t>, centre (0,0).</a:t>
              </a:r>
              <a:endParaRPr lang="en-GB">
                <a:solidFill>
                  <a:srgbClr val="000000"/>
                </a:solidFill>
                <a:latin typeface="Trebuchet MS - 24"/>
              </a:endParaRPr>
            </a:p>
          </p:txBody>
        </p:sp>
        <p:sp>
          <p:nvSpPr>
            <p:cNvPr id="60" name="Freeform 59"/>
            <p:cNvSpPr/>
            <p:nvPr/>
          </p:nvSpPr>
          <p:spPr>
            <a:xfrm>
              <a:off x="4025900" y="43942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rot="10800000">
              <a:off x="4025139" y="4710938"/>
              <a:ext cx="592075" cy="899669"/>
              <a:chOff x="4025139" y="4710938"/>
              <a:chExt cx="592075" cy="899669"/>
            </a:xfrm>
          </p:grpSpPr>
          <p:sp>
            <p:nvSpPr>
              <p:cNvPr id="61" name="Freeform 60"/>
              <p:cNvSpPr/>
              <p:nvPr/>
            </p:nvSpPr>
            <p:spPr>
              <a:xfrm>
                <a:off x="4318636" y="5312028"/>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4025139" y="47109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4025139" y="5312028"/>
                <a:ext cx="298451" cy="298579"/>
              </a:xfrm>
              <a:custGeom>
                <a:avLst/>
                <a:gdLst/>
                <a:ahLst/>
                <a:cxnLst/>
                <a:rect l="0" t="0" r="0" b="0"/>
                <a:pathLst>
                  <a:path w="298451" h="298579">
                    <a:moveTo>
                      <a:pt x="0" y="0"/>
                    </a:moveTo>
                    <a:lnTo>
                      <a:pt x="298450" y="0"/>
                    </a:lnTo>
                    <a:lnTo>
                      <a:pt x="298450" y="298578"/>
                    </a:lnTo>
                    <a:lnTo>
                      <a:pt x="0" y="298578"/>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4025139" y="50114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3179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6" name="Group 65"/>
          <p:cNvGrpSpPr/>
          <p:nvPr/>
        </p:nvGrpSpPr>
        <p:grpSpPr>
          <a:xfrm>
            <a:off x="127000" y="0"/>
            <a:ext cx="9740900" cy="7127748"/>
            <a:chOff x="127000" y="0"/>
            <a:chExt cx="9740900" cy="7127748"/>
          </a:xfrm>
        </p:grpSpPr>
        <p:grpSp>
          <p:nvGrpSpPr>
            <p:cNvPr id="47" name="Group 46"/>
            <p:cNvGrpSpPr/>
            <p:nvPr/>
          </p:nvGrpSpPr>
          <p:grpSpPr>
            <a:xfrm>
              <a:off x="127000" y="850900"/>
              <a:ext cx="6309487" cy="6276848"/>
              <a:chOff x="127000" y="850900"/>
              <a:chExt cx="6309487" cy="6276848"/>
            </a:xfrm>
          </p:grpSpPr>
          <p:grpSp>
            <p:nvGrpSpPr>
              <p:cNvPr id="44" name="Group 43"/>
              <p:cNvGrpSpPr/>
              <p:nvPr/>
            </p:nvGrpSpPr>
            <p:grpSpPr>
              <a:xfrm>
                <a:off x="367284" y="1037082"/>
                <a:ext cx="5908803" cy="5903723"/>
                <a:chOff x="367284" y="1037082"/>
                <a:chExt cx="5908803" cy="5903723"/>
              </a:xfrm>
            </p:grpSpPr>
            <p:sp>
              <p:nvSpPr>
                <p:cNvPr id="2" name="Freeform 1"/>
                <p:cNvSpPr/>
                <p:nvPr/>
              </p:nvSpPr>
              <p:spPr>
                <a:xfrm>
                  <a:off x="367284" y="10502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367284" y="10370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387985" y="13321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663702" y="10518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955802" y="10502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251966" y="10518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539621" y="10502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835912" y="10518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132457" y="10533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425827" y="10518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20594" y="10544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06598" y="10518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04921" y="10533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01085" y="10533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894455" y="10533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189476" y="10544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475607" y="10518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773295" y="10533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069459" y="10544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362956" y="10533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656326" y="10533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5944235" y="10533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233287" y="10487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384810" y="16268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386207" y="19192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383540" y="22064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389382" y="36800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386207" y="33881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386207" y="30930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389382" y="27983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387985" y="25059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384810" y="39705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383540" y="42656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382016" y="45606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383540" y="48527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382016" y="51403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386207" y="66076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386207" y="63200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382016" y="60264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383540" y="57316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383540" y="54397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367284" y="69054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312160" y="8509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7000" y="39851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565400" y="0"/>
              <a:ext cx="1955800" cy="507831"/>
            </a:xfrm>
            <a:prstGeom prst="rect">
              <a:avLst/>
            </a:prstGeom>
            <a:noFill/>
          </p:spPr>
          <p:txBody>
            <a:bodyPr vert="horz" rtlCol="0">
              <a:spAutoFit/>
            </a:bodyPr>
            <a:lstStyle/>
            <a:p>
              <a:r>
                <a:rPr lang="en-GB" sz="2700" b="1" smtClean="0">
                  <a:solidFill>
                    <a:srgbClr val="000000"/>
                  </a:solidFill>
                  <a:latin typeface="Trebuchet MS - 36"/>
                </a:rPr>
                <a:t>Hole 2</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70500" y="4445000"/>
              <a:ext cx="916432" cy="676275"/>
            </a:xfrm>
            <a:prstGeom prst="rect">
              <a:avLst/>
            </a:prstGeom>
            <a:solidFill>
              <a:scrgbClr r="0" g="0" b="0">
                <a:alpha val="0"/>
              </a:scrgbClr>
            </a:solidFill>
          </p:spPr>
        </p:pic>
        <p:sp>
          <p:nvSpPr>
            <p:cNvPr id="50" name="Freeform 49"/>
            <p:cNvSpPr/>
            <p:nvPr/>
          </p:nvSpPr>
          <p:spPr>
            <a:xfrm>
              <a:off x="1841500" y="51435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a:off x="2437638" y="2488438"/>
              <a:ext cx="592075" cy="899669"/>
              <a:chOff x="2437638" y="2488438"/>
              <a:chExt cx="592075" cy="899669"/>
            </a:xfrm>
          </p:grpSpPr>
          <p:sp>
            <p:nvSpPr>
              <p:cNvPr id="51" name="Freeform 50"/>
              <p:cNvSpPr/>
              <p:nvPr/>
            </p:nvSpPr>
            <p:spPr>
              <a:xfrm>
                <a:off x="2731135" y="30895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2437638" y="24884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2437638" y="30895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2437638" y="27889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1130300" y="20574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1511300" y="54864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5300" y="2540000"/>
              <a:ext cx="702818" cy="915289"/>
            </a:xfrm>
            <a:prstGeom prst="rect">
              <a:avLst/>
            </a:prstGeom>
            <a:solidFill>
              <a:scrgbClr r="0" g="0" b="0">
                <a:alpha val="0"/>
              </a:scrgbClr>
            </a:solidFill>
          </p:spPr>
        </p:pic>
        <p:sp>
          <p:nvSpPr>
            <p:cNvPr id="59" name="TextBox 58"/>
            <p:cNvSpPr txBox="1"/>
            <p:nvPr/>
          </p:nvSpPr>
          <p:spPr>
            <a:xfrm>
              <a:off x="6337300" y="1003300"/>
              <a:ext cx="3530600" cy="2031325"/>
            </a:xfrm>
            <a:prstGeom prst="rect">
              <a:avLst/>
            </a:prstGeom>
            <a:noFill/>
          </p:spPr>
          <p:txBody>
            <a:bodyPr vert="horz" rtlCol="0">
              <a:spAutoFit/>
            </a:bodyPr>
            <a:lstStyle/>
            <a:p>
              <a:pPr algn="ctr"/>
              <a:r>
                <a:rPr lang="en-GB" u="sng" smtClean="0">
                  <a:solidFill>
                    <a:srgbClr val="000000"/>
                  </a:solidFill>
                  <a:latin typeface="Trebuchet MS - 24"/>
                </a:rPr>
                <a:t>Instructions for Hole 2:</a:t>
              </a:r>
            </a:p>
            <a:p>
              <a:pPr algn="ctr"/>
              <a:endParaRPr lang="en-GB" u="sng" smtClean="0">
                <a:solidFill>
                  <a:srgbClr val="000000"/>
                </a:solidFill>
                <a:latin typeface="Trebuchet MS - 24"/>
              </a:endParaRPr>
            </a:p>
            <a:p>
              <a:pPr algn="ctr"/>
              <a:r>
                <a:rPr lang="en-GB" u="sng" smtClean="0">
                  <a:solidFill>
                    <a:srgbClr val="000000"/>
                  </a:solidFill>
                  <a:latin typeface="Trebuchet MS - 24"/>
                </a:rPr>
                <a:t>Ro</a:t>
              </a:r>
              <a:r>
                <a:rPr lang="en-GB" smtClean="0">
                  <a:solidFill>
                    <a:srgbClr val="000000"/>
                  </a:solidFill>
                  <a:latin typeface="Trebuchet MS - 24"/>
                </a:rPr>
                <a:t>tate the bunker 90</a:t>
              </a:r>
              <a:r>
                <a:rPr lang="en-GB" sz="1200" baseline="70000" smtClean="0">
                  <a:solidFill>
                    <a:srgbClr val="000000"/>
                  </a:solidFill>
                  <a:latin typeface="Trebuchet MS - 24"/>
                </a:rPr>
                <a:t>o</a:t>
              </a:r>
              <a:r>
                <a:rPr lang="en-GB" smtClean="0">
                  <a:solidFill>
                    <a:srgbClr val="000000"/>
                  </a:solidFill>
                  <a:latin typeface="Trebuchet MS - 24"/>
                </a:rPr>
                <a:t> anti-clockwise, centre (0,0).</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y-axis.</a:t>
              </a:r>
              <a:endParaRPr lang="en-GB">
                <a:solidFill>
                  <a:srgbClr val="000000"/>
                </a:solidFill>
                <a:latin typeface="Trebuchet MS - 24"/>
              </a:endParaRPr>
            </a:p>
          </p:txBody>
        </p:sp>
        <p:sp>
          <p:nvSpPr>
            <p:cNvPr id="60" name="Freeform 59"/>
            <p:cNvSpPr/>
            <p:nvPr/>
          </p:nvSpPr>
          <p:spPr>
            <a:xfrm rot="16200000">
              <a:off x="4343400" y="50038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flipH="1">
              <a:off x="3606038" y="2488438"/>
              <a:ext cx="592075" cy="899669"/>
              <a:chOff x="3606038" y="2488438"/>
              <a:chExt cx="592075" cy="899669"/>
            </a:xfrm>
          </p:grpSpPr>
          <p:sp>
            <p:nvSpPr>
              <p:cNvPr id="61" name="Freeform 60"/>
              <p:cNvSpPr/>
              <p:nvPr/>
            </p:nvSpPr>
            <p:spPr>
              <a:xfrm>
                <a:off x="3899535" y="30895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3606038" y="24884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3606038" y="30895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3606038" y="27889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1926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7" name="Group 66"/>
          <p:cNvGrpSpPr/>
          <p:nvPr/>
        </p:nvGrpSpPr>
        <p:grpSpPr>
          <a:xfrm>
            <a:off x="165100" y="114300"/>
            <a:ext cx="9740900" cy="7165848"/>
            <a:chOff x="165100" y="114300"/>
            <a:chExt cx="9740900" cy="7165848"/>
          </a:xfrm>
        </p:grpSpPr>
        <p:grpSp>
          <p:nvGrpSpPr>
            <p:cNvPr id="47" name="Group 46"/>
            <p:cNvGrpSpPr/>
            <p:nvPr/>
          </p:nvGrpSpPr>
          <p:grpSpPr>
            <a:xfrm>
              <a:off x="165100" y="1003300"/>
              <a:ext cx="6309487" cy="6276848"/>
              <a:chOff x="165100" y="1003300"/>
              <a:chExt cx="6309487" cy="6276848"/>
            </a:xfrm>
          </p:grpSpPr>
          <p:grpSp>
            <p:nvGrpSpPr>
              <p:cNvPr id="44" name="Group 43"/>
              <p:cNvGrpSpPr/>
              <p:nvPr/>
            </p:nvGrpSpPr>
            <p:grpSpPr>
              <a:xfrm>
                <a:off x="405384" y="1189482"/>
                <a:ext cx="5908803" cy="5903723"/>
                <a:chOff x="405384" y="1189482"/>
                <a:chExt cx="5908803" cy="5903723"/>
              </a:xfrm>
            </p:grpSpPr>
            <p:sp>
              <p:nvSpPr>
                <p:cNvPr id="2" name="Freeform 1"/>
                <p:cNvSpPr/>
                <p:nvPr/>
              </p:nvSpPr>
              <p:spPr>
                <a:xfrm>
                  <a:off x="405384" y="12026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05384" y="11894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26085" y="14845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01802" y="12042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993902" y="12026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290066" y="12042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577721" y="12026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874012" y="12042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170557" y="12057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463927" y="12042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58694" y="12068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44698" y="12042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43021" y="12057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39185" y="12057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32555" y="12057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27576" y="12068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13707" y="12042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11395" y="12057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07559" y="12068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01056" y="12057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694426" y="12057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5982335" y="12057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271387" y="12011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22910" y="17792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24307" y="20716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21640" y="23588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27482" y="38324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24307" y="35405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24307" y="32454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27482" y="29507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26085" y="26583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22910" y="41229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21640" y="44180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20116" y="47130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21640" y="50051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20116" y="52927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24307" y="67600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24307" y="64724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20116" y="61788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21640" y="58840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21640" y="55921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05384" y="70578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350260" y="10033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5100" y="41375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603500" y="114300"/>
              <a:ext cx="1955800" cy="507831"/>
            </a:xfrm>
            <a:prstGeom prst="rect">
              <a:avLst/>
            </a:prstGeom>
            <a:noFill/>
          </p:spPr>
          <p:txBody>
            <a:bodyPr vert="horz" rtlCol="0">
              <a:spAutoFit/>
            </a:bodyPr>
            <a:lstStyle/>
            <a:p>
              <a:r>
                <a:rPr lang="en-GB" sz="2700" b="1" smtClean="0">
                  <a:solidFill>
                    <a:srgbClr val="000000"/>
                  </a:solidFill>
                  <a:latin typeface="Trebuchet MS - 36"/>
                </a:rPr>
                <a:t>Hole 3</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308600" y="5778500"/>
              <a:ext cx="916432" cy="676275"/>
            </a:xfrm>
            <a:prstGeom prst="rect">
              <a:avLst/>
            </a:prstGeom>
            <a:solidFill>
              <a:scrgbClr r="0" g="0" b="0">
                <a:alpha val="0"/>
              </a:scrgbClr>
            </a:solidFill>
          </p:spPr>
        </p:pic>
        <p:sp>
          <p:nvSpPr>
            <p:cNvPr id="50" name="Freeform 49"/>
            <p:cNvSpPr/>
            <p:nvPr/>
          </p:nvSpPr>
          <p:spPr>
            <a:xfrm>
              <a:off x="2184400" y="61849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flipV="1">
              <a:off x="5104638" y="4710938"/>
              <a:ext cx="592075" cy="899669"/>
              <a:chOff x="5104638" y="4710938"/>
              <a:chExt cx="592075" cy="899669"/>
            </a:xfrm>
          </p:grpSpPr>
          <p:sp>
            <p:nvSpPr>
              <p:cNvPr id="51" name="Freeform 50"/>
              <p:cNvSpPr/>
              <p:nvPr/>
            </p:nvSpPr>
            <p:spPr>
              <a:xfrm>
                <a:off x="5398135" y="53120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104638" y="47109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5104638" y="53120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5104638" y="50114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4229100" y="42164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1905000" y="56769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76300" y="2997200"/>
              <a:ext cx="702818" cy="915289"/>
            </a:xfrm>
            <a:prstGeom prst="rect">
              <a:avLst/>
            </a:prstGeom>
            <a:solidFill>
              <a:scrgbClr r="0" g="0" b="0">
                <a:alpha val="0"/>
              </a:scrgbClr>
            </a:solidFill>
          </p:spPr>
        </p:pic>
        <p:sp>
          <p:nvSpPr>
            <p:cNvPr id="59" name="TextBox 58"/>
            <p:cNvSpPr txBox="1"/>
            <p:nvPr/>
          </p:nvSpPr>
          <p:spPr>
            <a:xfrm>
              <a:off x="6350000" y="1155700"/>
              <a:ext cx="3556000" cy="2169825"/>
            </a:xfrm>
            <a:prstGeom prst="rect">
              <a:avLst/>
            </a:prstGeom>
            <a:noFill/>
          </p:spPr>
          <p:txBody>
            <a:bodyPr vert="horz" rtlCol="0">
              <a:spAutoFit/>
            </a:bodyPr>
            <a:lstStyle/>
            <a:p>
              <a:pPr algn="ctr"/>
              <a:r>
                <a:rPr lang="en-GB" u="sng" smtClean="0">
                  <a:solidFill>
                    <a:srgbClr val="000000"/>
                  </a:solidFill>
                  <a:latin typeface="Trebuchet MS - 24"/>
                </a:rPr>
                <a:t>Instructions for Hole 3:</a:t>
              </a:r>
            </a:p>
            <a:p>
              <a:pPr algn="ctr"/>
              <a:endParaRPr lang="en-GB" u="sng" smtClean="0">
                <a:solidFill>
                  <a:srgbClr val="000000"/>
                </a:solidFill>
                <a:latin typeface="Trebuchet MS - 24"/>
              </a:endParaRPr>
            </a:p>
            <a:p>
              <a:pPr algn="ctr"/>
              <a:r>
                <a:rPr lang="en-GB" u="sng" smtClean="0">
                  <a:solidFill>
                    <a:srgbClr val="000000"/>
                  </a:solidFill>
                  <a:latin typeface="Trebuchet MS - 24"/>
                </a:rPr>
                <a:t>Re</a:t>
              </a:r>
              <a:r>
                <a:rPr lang="en-GB" smtClean="0">
                  <a:solidFill>
                    <a:srgbClr val="000000"/>
                  </a:solidFill>
                  <a:latin typeface="Trebuchet MS - 24"/>
                </a:rPr>
                <a:t>flect the bunker in the y-axis.</a:t>
              </a:r>
            </a:p>
            <a:p>
              <a:pPr algn="ctr"/>
              <a:endParaRPr lang="en-GB" smtClean="0">
                <a:solidFill>
                  <a:srgbClr val="000000"/>
                </a:solidFill>
                <a:latin typeface="Trebuchet MS - 24"/>
              </a:endParaRPr>
            </a:p>
            <a:p>
              <a:pPr algn="ctr"/>
              <a:r>
                <a:rPr lang="en-GB" smtClean="0">
                  <a:solidFill>
                    <a:srgbClr val="000000"/>
                  </a:solidFill>
                  <a:latin typeface="Trebuchet MS - 24"/>
                </a:rPr>
                <a:t>Translate the water hazard in the vector</a:t>
              </a:r>
            </a:p>
            <a:p>
              <a:pPr algn="ctr"/>
              <a:r>
                <a:rPr lang="en-GB" smtClean="0">
                  <a:solidFill>
                    <a:srgbClr val="000000"/>
                  </a:solidFill>
                  <a:latin typeface="Trebuchet MS - 24"/>
                </a:rPr>
                <a:t>(</a:t>
              </a:r>
              <a:r>
                <a:rPr lang="en-GB" sz="2700" smtClean="0">
                  <a:solidFill>
                    <a:srgbClr val="000000"/>
                  </a:solidFill>
                  <a:latin typeface="Trebuchet MS - 36"/>
                </a:rPr>
                <a:t>  )</a:t>
              </a:r>
              <a:r>
                <a:rPr lang="en-GB" smtClean="0">
                  <a:solidFill>
                    <a:srgbClr val="000000"/>
                  </a:solidFill>
                  <a:latin typeface="Trebuchet MS - 24"/>
                </a:rPr>
                <a:t>.</a:t>
              </a:r>
              <a:endParaRPr lang="en-GB">
                <a:solidFill>
                  <a:srgbClr val="000000"/>
                </a:solidFill>
                <a:latin typeface="Trebuchet MS - 24"/>
              </a:endParaRPr>
            </a:p>
          </p:txBody>
        </p:sp>
        <p:sp>
          <p:nvSpPr>
            <p:cNvPr id="60" name="TextBox 59"/>
            <p:cNvSpPr txBox="1"/>
            <p:nvPr/>
          </p:nvSpPr>
          <p:spPr>
            <a:xfrm>
              <a:off x="7874000" y="3937000"/>
              <a:ext cx="609600" cy="553998"/>
            </a:xfrm>
            <a:prstGeom prst="rect">
              <a:avLst/>
            </a:prstGeom>
            <a:noFill/>
          </p:spPr>
          <p:txBody>
            <a:bodyPr vert="horz" rtlCol="0">
              <a:spAutoFit/>
            </a:bodyPr>
            <a:lstStyle/>
            <a:p>
              <a:r>
                <a:rPr lang="en-GB" sz="1500" smtClean="0">
                  <a:solidFill>
                    <a:srgbClr val="000000"/>
                  </a:solidFill>
                  <a:latin typeface="Trebuchet MS - 20"/>
                </a:rPr>
                <a:t>-2</a:t>
              </a:r>
            </a:p>
            <a:p>
              <a:r>
                <a:rPr lang="en-GB" sz="1500" smtClean="0">
                  <a:solidFill>
                    <a:srgbClr val="000000"/>
                  </a:solidFill>
                  <a:latin typeface="Trebuchet MS - 20"/>
                </a:rPr>
                <a:t>-4</a:t>
              </a:r>
              <a:endParaRPr lang="en-GB" sz="1500">
                <a:solidFill>
                  <a:srgbClr val="000000"/>
                </a:solidFill>
                <a:latin typeface="Trebuchet MS - 20"/>
              </a:endParaRPr>
            </a:p>
          </p:txBody>
        </p:sp>
        <p:grpSp>
          <p:nvGrpSpPr>
            <p:cNvPr id="65" name="Group 64"/>
            <p:cNvGrpSpPr/>
            <p:nvPr/>
          </p:nvGrpSpPr>
          <p:grpSpPr>
            <a:xfrm flipV="1">
              <a:off x="4533138" y="5879338"/>
              <a:ext cx="592075" cy="899669"/>
              <a:chOff x="4533138" y="5879338"/>
              <a:chExt cx="592075" cy="899669"/>
            </a:xfrm>
          </p:grpSpPr>
          <p:sp>
            <p:nvSpPr>
              <p:cNvPr id="61" name="Freeform 60"/>
              <p:cNvSpPr/>
              <p:nvPr/>
            </p:nvSpPr>
            <p:spPr>
              <a:xfrm>
                <a:off x="4826635" y="64804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4533138" y="58793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4533138" y="64804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4533138" y="61798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6" name="Freeform 65"/>
            <p:cNvSpPr/>
            <p:nvPr/>
          </p:nvSpPr>
          <p:spPr>
            <a:xfrm>
              <a:off x="3924300" y="61849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9964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6" name="Group 65"/>
          <p:cNvGrpSpPr/>
          <p:nvPr/>
        </p:nvGrpSpPr>
        <p:grpSpPr>
          <a:xfrm>
            <a:off x="165100" y="88900"/>
            <a:ext cx="9842500" cy="7165848"/>
            <a:chOff x="165100" y="88900"/>
            <a:chExt cx="9842500" cy="7165848"/>
          </a:xfrm>
        </p:grpSpPr>
        <p:grpSp>
          <p:nvGrpSpPr>
            <p:cNvPr id="47" name="Group 46"/>
            <p:cNvGrpSpPr/>
            <p:nvPr/>
          </p:nvGrpSpPr>
          <p:grpSpPr>
            <a:xfrm>
              <a:off x="165100" y="977900"/>
              <a:ext cx="6309487" cy="6276848"/>
              <a:chOff x="165100" y="977900"/>
              <a:chExt cx="6309487" cy="6276848"/>
            </a:xfrm>
          </p:grpSpPr>
          <p:grpSp>
            <p:nvGrpSpPr>
              <p:cNvPr id="44" name="Group 43"/>
              <p:cNvGrpSpPr/>
              <p:nvPr/>
            </p:nvGrpSpPr>
            <p:grpSpPr>
              <a:xfrm>
                <a:off x="405384" y="1164082"/>
                <a:ext cx="5908803" cy="5903723"/>
                <a:chOff x="405384" y="1164082"/>
                <a:chExt cx="5908803" cy="5903723"/>
              </a:xfrm>
            </p:grpSpPr>
            <p:sp>
              <p:nvSpPr>
                <p:cNvPr id="2" name="Freeform 1"/>
                <p:cNvSpPr/>
                <p:nvPr/>
              </p:nvSpPr>
              <p:spPr>
                <a:xfrm>
                  <a:off x="405384" y="11772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05384" y="11640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26085" y="14591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01802" y="11788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993902" y="11772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290066" y="11788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577721" y="11772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874012" y="11788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170557" y="11803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463927" y="11788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58694" y="11814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44698" y="11788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43021" y="11803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39185" y="11803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32555" y="11803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27576" y="11814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13707" y="11788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11395" y="11803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07559" y="11814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01056" y="11803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694426" y="11803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5982335" y="11803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271387" y="11757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22910" y="17538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24307" y="20462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21640" y="23334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27482" y="38070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24307" y="35151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24307" y="32200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27482" y="29253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26085" y="26329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22910" y="40975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21640" y="43926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20116" y="46876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21640" y="49797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20116" y="52673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24307" y="67346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24307" y="64470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20116" y="61534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21640" y="58586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21640" y="55667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05384" y="70324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350260" y="9779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5100" y="41121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603500" y="88900"/>
              <a:ext cx="1955800" cy="507831"/>
            </a:xfrm>
            <a:prstGeom prst="rect">
              <a:avLst/>
            </a:prstGeom>
            <a:noFill/>
          </p:spPr>
          <p:txBody>
            <a:bodyPr vert="horz" rtlCol="0">
              <a:spAutoFit/>
            </a:bodyPr>
            <a:lstStyle/>
            <a:p>
              <a:r>
                <a:rPr lang="en-GB" sz="2700" b="1" smtClean="0">
                  <a:solidFill>
                    <a:srgbClr val="000000"/>
                  </a:solidFill>
                  <a:latin typeface="Trebuchet MS - 36"/>
                </a:rPr>
                <a:t>Hole 4</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737100" y="1638300"/>
              <a:ext cx="916432" cy="676275"/>
            </a:xfrm>
            <a:prstGeom prst="rect">
              <a:avLst/>
            </a:prstGeom>
            <a:solidFill>
              <a:scrgbClr r="0" g="0" b="0">
                <a:alpha val="0"/>
              </a:scrgbClr>
            </a:solidFill>
          </p:spPr>
        </p:pic>
        <p:sp>
          <p:nvSpPr>
            <p:cNvPr id="50" name="Freeform 49"/>
            <p:cNvSpPr/>
            <p:nvPr/>
          </p:nvSpPr>
          <p:spPr>
            <a:xfrm>
              <a:off x="4521200" y="43815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a:off x="1866138" y="1751838"/>
              <a:ext cx="592075" cy="899669"/>
              <a:chOff x="1866138" y="1751838"/>
              <a:chExt cx="592075" cy="899669"/>
            </a:xfrm>
          </p:grpSpPr>
          <p:sp>
            <p:nvSpPr>
              <p:cNvPr id="51" name="Freeform 50"/>
              <p:cNvSpPr/>
              <p:nvPr/>
            </p:nvSpPr>
            <p:spPr>
              <a:xfrm>
                <a:off x="2159635" y="23529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1866138" y="17518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1866138" y="23529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1866138" y="20523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901700" y="12827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4076700" y="46609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000" y="5613400"/>
              <a:ext cx="702818" cy="915289"/>
            </a:xfrm>
            <a:prstGeom prst="rect">
              <a:avLst/>
            </a:prstGeom>
            <a:solidFill>
              <a:scrgbClr r="0" g="0" b="0">
                <a:alpha val="0"/>
              </a:scrgbClr>
            </a:solidFill>
          </p:spPr>
        </p:pic>
        <p:sp>
          <p:nvSpPr>
            <p:cNvPr id="59" name="TextBox 58"/>
            <p:cNvSpPr txBox="1"/>
            <p:nvPr/>
          </p:nvSpPr>
          <p:spPr>
            <a:xfrm>
              <a:off x="6400800" y="1143000"/>
              <a:ext cx="3606800" cy="1754326"/>
            </a:xfrm>
            <a:prstGeom prst="rect">
              <a:avLst/>
            </a:prstGeom>
            <a:noFill/>
          </p:spPr>
          <p:txBody>
            <a:bodyPr vert="horz" rtlCol="0">
              <a:spAutoFit/>
            </a:bodyPr>
            <a:lstStyle/>
            <a:p>
              <a:pPr algn="ctr"/>
              <a:r>
                <a:rPr lang="en-GB" u="sng" smtClean="0">
                  <a:solidFill>
                    <a:srgbClr val="000000"/>
                  </a:solidFill>
                  <a:latin typeface="Trebuchet MS - 24"/>
                </a:rPr>
                <a:t>Instructions for Hole 4:</a:t>
              </a:r>
            </a:p>
            <a:p>
              <a:pPr algn="ctr"/>
              <a:endParaRPr lang="en-GB" u="sng" smtClean="0">
                <a:solidFill>
                  <a:srgbClr val="000000"/>
                </a:solidFill>
                <a:latin typeface="Trebuchet MS - 24"/>
              </a:endParaRPr>
            </a:p>
            <a:p>
              <a:pPr algn="ctr"/>
              <a:r>
                <a:rPr lang="en-GB" u="sng" smtClean="0">
                  <a:solidFill>
                    <a:srgbClr val="000000"/>
                  </a:solidFill>
                  <a:latin typeface="Trebuchet MS - 24"/>
                </a:rPr>
                <a:t>Re</a:t>
              </a:r>
              <a:r>
                <a:rPr lang="en-GB" smtClean="0">
                  <a:solidFill>
                    <a:srgbClr val="000000"/>
                  </a:solidFill>
                  <a:latin typeface="Trebuchet MS - 24"/>
                </a:rPr>
                <a:t>flect the bunker in the y=2 line.</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x=-1 line.</a:t>
              </a:r>
              <a:endParaRPr lang="en-GB">
                <a:solidFill>
                  <a:srgbClr val="000000"/>
                </a:solidFill>
                <a:latin typeface="Trebuchet MS - 24"/>
              </a:endParaRPr>
            </a:p>
          </p:txBody>
        </p:sp>
        <p:sp>
          <p:nvSpPr>
            <p:cNvPr id="60" name="Freeform 59"/>
            <p:cNvSpPr/>
            <p:nvPr/>
          </p:nvSpPr>
          <p:spPr>
            <a:xfrm>
              <a:off x="4521200" y="23368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flipH="1">
              <a:off x="3644138" y="1739138"/>
              <a:ext cx="592075" cy="899669"/>
              <a:chOff x="3644138" y="1739138"/>
              <a:chExt cx="592075" cy="899669"/>
            </a:xfrm>
          </p:grpSpPr>
          <p:sp>
            <p:nvSpPr>
              <p:cNvPr id="61" name="Freeform 60"/>
              <p:cNvSpPr/>
              <p:nvPr/>
            </p:nvSpPr>
            <p:spPr>
              <a:xfrm>
                <a:off x="3937635" y="23402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3644138" y="17391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3644138" y="23402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3644138" y="20396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000394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6" name="Group 65"/>
          <p:cNvGrpSpPr/>
          <p:nvPr/>
        </p:nvGrpSpPr>
        <p:grpSpPr>
          <a:xfrm>
            <a:off x="215900" y="266700"/>
            <a:ext cx="9804400" cy="6937248"/>
            <a:chOff x="215900" y="266700"/>
            <a:chExt cx="9804400" cy="6937248"/>
          </a:xfrm>
        </p:grpSpPr>
        <p:grpSp>
          <p:nvGrpSpPr>
            <p:cNvPr id="47" name="Group 46"/>
            <p:cNvGrpSpPr/>
            <p:nvPr/>
          </p:nvGrpSpPr>
          <p:grpSpPr>
            <a:xfrm>
              <a:off x="215900" y="927100"/>
              <a:ext cx="6309487" cy="6276848"/>
              <a:chOff x="215900" y="927100"/>
              <a:chExt cx="6309487" cy="6276848"/>
            </a:xfrm>
          </p:grpSpPr>
          <p:grpSp>
            <p:nvGrpSpPr>
              <p:cNvPr id="44" name="Group 43"/>
              <p:cNvGrpSpPr/>
              <p:nvPr/>
            </p:nvGrpSpPr>
            <p:grpSpPr>
              <a:xfrm>
                <a:off x="456184" y="1113282"/>
                <a:ext cx="5908803" cy="5903723"/>
                <a:chOff x="456184" y="1113282"/>
                <a:chExt cx="5908803" cy="5903723"/>
              </a:xfrm>
            </p:grpSpPr>
            <p:sp>
              <p:nvSpPr>
                <p:cNvPr id="2" name="Freeform 1"/>
                <p:cNvSpPr/>
                <p:nvPr/>
              </p:nvSpPr>
              <p:spPr>
                <a:xfrm>
                  <a:off x="456184" y="11264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56184" y="11132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76885" y="14083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52602" y="11280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044702" y="11264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340866" y="11280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628521" y="11264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24812" y="11280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21357" y="11295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14727" y="11280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09494" y="11306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95498" y="11280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93821" y="11295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89985" y="11295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83355" y="11295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78376" y="11306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64507" y="11280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62195" y="11295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58359" y="11306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51856" y="11295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745226" y="11295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033135" y="11295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22187" y="11249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73710" y="17030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75107" y="19954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72440" y="22826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78282" y="37562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75107" y="34643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75107" y="31692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78282" y="28745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76885" y="25821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73710" y="40467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72440" y="43418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70916" y="46368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72440" y="49289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70916" y="52165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75107" y="66838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75107" y="63962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70916" y="61026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72440" y="58078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72440" y="55159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56184" y="69816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01060" y="9271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15900" y="40613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48" name="Picture 4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438400" y="2171700"/>
              <a:ext cx="916432" cy="676275"/>
            </a:xfrm>
            <a:prstGeom prst="rect">
              <a:avLst/>
            </a:prstGeom>
            <a:solidFill>
              <a:scrgbClr r="0" g="0" b="0">
                <a:alpha val="0"/>
              </a:scrgbClr>
            </a:solidFill>
          </p:spPr>
        </p:pic>
        <p:sp>
          <p:nvSpPr>
            <p:cNvPr id="49" name="Freeform 48"/>
            <p:cNvSpPr/>
            <p:nvPr/>
          </p:nvSpPr>
          <p:spPr>
            <a:xfrm>
              <a:off x="3695700" y="28829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p:cNvGrpSpPr/>
            <p:nvPr/>
          </p:nvGrpSpPr>
          <p:grpSpPr>
            <a:xfrm rot="16200000">
              <a:off x="1777175" y="3301238"/>
              <a:ext cx="592139" cy="899605"/>
              <a:chOff x="1777175" y="3301238"/>
              <a:chExt cx="592139" cy="899605"/>
            </a:xfrm>
          </p:grpSpPr>
          <p:sp>
            <p:nvSpPr>
              <p:cNvPr id="50" name="Freeform 49"/>
              <p:cNvSpPr/>
              <p:nvPr/>
            </p:nvSpPr>
            <p:spPr>
              <a:xfrm>
                <a:off x="2070736" y="3902265"/>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1777175" y="33012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1777239" y="3902265"/>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1777238" y="3601656"/>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p:cNvSpPr txBox="1"/>
            <p:nvPr/>
          </p:nvSpPr>
          <p:spPr>
            <a:xfrm>
              <a:off x="1054100" y="41021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6" name="TextBox 55"/>
            <p:cNvSpPr txBox="1"/>
            <p:nvPr/>
          </p:nvSpPr>
          <p:spPr>
            <a:xfrm>
              <a:off x="3416300" y="31369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7" name="Picture 5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67300" y="4965700"/>
              <a:ext cx="702818" cy="915289"/>
            </a:xfrm>
            <a:prstGeom prst="rect">
              <a:avLst/>
            </a:prstGeom>
            <a:solidFill>
              <a:scrgbClr r="0" g="0" b="0">
                <a:alpha val="0"/>
              </a:scrgbClr>
            </a:solidFill>
          </p:spPr>
        </p:pic>
        <p:sp>
          <p:nvSpPr>
            <p:cNvPr id="58" name="TextBox 57"/>
            <p:cNvSpPr txBox="1"/>
            <p:nvPr/>
          </p:nvSpPr>
          <p:spPr>
            <a:xfrm>
              <a:off x="2679700" y="266700"/>
              <a:ext cx="1955800" cy="507831"/>
            </a:xfrm>
            <a:prstGeom prst="rect">
              <a:avLst/>
            </a:prstGeom>
            <a:noFill/>
          </p:spPr>
          <p:txBody>
            <a:bodyPr vert="horz" rtlCol="0">
              <a:spAutoFit/>
            </a:bodyPr>
            <a:lstStyle/>
            <a:p>
              <a:r>
                <a:rPr lang="en-GB" sz="2700" b="1" smtClean="0">
                  <a:solidFill>
                    <a:srgbClr val="000000"/>
                  </a:solidFill>
                  <a:latin typeface="Trebuchet MS - 36"/>
                </a:rPr>
                <a:t>Hole 5</a:t>
              </a:r>
              <a:endParaRPr lang="en-GB" sz="2700" b="1">
                <a:solidFill>
                  <a:srgbClr val="000000"/>
                </a:solidFill>
                <a:latin typeface="Trebuchet MS - 36"/>
              </a:endParaRPr>
            </a:p>
          </p:txBody>
        </p:sp>
        <p:sp>
          <p:nvSpPr>
            <p:cNvPr id="59" name="TextBox 58"/>
            <p:cNvSpPr txBox="1"/>
            <p:nvPr/>
          </p:nvSpPr>
          <p:spPr>
            <a:xfrm>
              <a:off x="6515100" y="1079500"/>
              <a:ext cx="3505200" cy="2031325"/>
            </a:xfrm>
            <a:prstGeom prst="rect">
              <a:avLst/>
            </a:prstGeom>
            <a:noFill/>
          </p:spPr>
          <p:txBody>
            <a:bodyPr vert="horz" rtlCol="0">
              <a:spAutoFit/>
            </a:bodyPr>
            <a:lstStyle/>
            <a:p>
              <a:pPr algn="ctr"/>
              <a:r>
                <a:rPr lang="en-GB" u="sng" smtClean="0">
                  <a:solidFill>
                    <a:srgbClr val="000000"/>
                  </a:solidFill>
                  <a:latin typeface="Trebuchet MS - 24"/>
                </a:rPr>
                <a:t>Instructions for Hole 5:</a:t>
              </a:r>
            </a:p>
            <a:p>
              <a:pPr algn="ctr"/>
              <a:endParaRPr lang="en-GB" u="sng" smtClean="0">
                <a:solidFill>
                  <a:srgbClr val="000000"/>
                </a:solidFill>
                <a:latin typeface="Trebuchet MS - 24"/>
              </a:endParaRPr>
            </a:p>
            <a:p>
              <a:pPr algn="ctr"/>
              <a:r>
                <a:rPr lang="en-GB" u="sng" smtClean="0">
                  <a:solidFill>
                    <a:srgbClr val="000000"/>
                  </a:solidFill>
                  <a:latin typeface="Trebuchet MS - 24"/>
                </a:rPr>
                <a:t>Ro</a:t>
              </a:r>
              <a:r>
                <a:rPr lang="en-GB" smtClean="0">
                  <a:solidFill>
                    <a:srgbClr val="000000"/>
                  </a:solidFill>
                  <a:latin typeface="Trebuchet MS - 24"/>
                </a:rPr>
                <a:t>tate the bunker 90</a:t>
              </a:r>
              <a:r>
                <a:rPr lang="en-GB" sz="1200" baseline="70000" smtClean="0">
                  <a:solidFill>
                    <a:srgbClr val="000000"/>
                  </a:solidFill>
                  <a:latin typeface="Trebuchet MS - 24"/>
                </a:rPr>
                <a:t>0</a:t>
              </a:r>
              <a:r>
                <a:rPr lang="en-GB" smtClean="0">
                  <a:solidFill>
                    <a:srgbClr val="000000"/>
                  </a:solidFill>
                  <a:latin typeface="Trebuchet MS - 24"/>
                </a:rPr>
                <a:t> anti-clockwise, centre (1,4).</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x=-3 line.</a:t>
              </a:r>
              <a:endParaRPr lang="en-GB">
                <a:solidFill>
                  <a:srgbClr val="000000"/>
                </a:solidFill>
                <a:latin typeface="Trebuchet MS - 24"/>
              </a:endParaRPr>
            </a:p>
          </p:txBody>
        </p:sp>
        <p:sp>
          <p:nvSpPr>
            <p:cNvPr id="60" name="Freeform 59"/>
            <p:cNvSpPr/>
            <p:nvPr/>
          </p:nvSpPr>
          <p:spPr>
            <a:xfrm rot="16200000">
              <a:off x="3556000" y="24130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rot="5400000" flipH="1">
              <a:off x="2678938" y="3301175"/>
              <a:ext cx="592139" cy="899606"/>
              <a:chOff x="2678938" y="3301175"/>
              <a:chExt cx="592139" cy="899606"/>
            </a:xfrm>
          </p:grpSpPr>
          <p:sp>
            <p:nvSpPr>
              <p:cNvPr id="61" name="Freeform 60"/>
              <p:cNvSpPr/>
              <p:nvPr/>
            </p:nvSpPr>
            <p:spPr>
              <a:xfrm>
                <a:off x="2972499" y="3902203"/>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2678938" y="3301175"/>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2679001" y="3902203"/>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2679001" y="3601595"/>
                <a:ext cx="298451" cy="298577"/>
              </a:xfrm>
              <a:custGeom>
                <a:avLst/>
                <a:gdLst/>
                <a:ahLst/>
                <a:cxnLst/>
                <a:rect l="0" t="0" r="0" b="0"/>
                <a:pathLst>
                  <a:path w="298451" h="298577">
                    <a:moveTo>
                      <a:pt x="0" y="0"/>
                    </a:moveTo>
                    <a:lnTo>
                      <a:pt x="298450" y="0"/>
                    </a:lnTo>
                    <a:lnTo>
                      <a:pt x="298450" y="298576"/>
                    </a:lnTo>
                    <a:lnTo>
                      <a:pt x="0" y="298576"/>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19302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7" name="Group 66"/>
          <p:cNvGrpSpPr/>
          <p:nvPr/>
        </p:nvGrpSpPr>
        <p:grpSpPr>
          <a:xfrm>
            <a:off x="215900" y="203200"/>
            <a:ext cx="9829800" cy="7165848"/>
            <a:chOff x="215900" y="203200"/>
            <a:chExt cx="9829800" cy="7165848"/>
          </a:xfrm>
        </p:grpSpPr>
        <p:grpSp>
          <p:nvGrpSpPr>
            <p:cNvPr id="47" name="Group 46"/>
            <p:cNvGrpSpPr/>
            <p:nvPr/>
          </p:nvGrpSpPr>
          <p:grpSpPr>
            <a:xfrm>
              <a:off x="215900" y="1092200"/>
              <a:ext cx="6309487" cy="6276848"/>
              <a:chOff x="215900" y="1092200"/>
              <a:chExt cx="6309487" cy="6276848"/>
            </a:xfrm>
          </p:grpSpPr>
          <p:grpSp>
            <p:nvGrpSpPr>
              <p:cNvPr id="44" name="Group 43"/>
              <p:cNvGrpSpPr/>
              <p:nvPr/>
            </p:nvGrpSpPr>
            <p:grpSpPr>
              <a:xfrm>
                <a:off x="456184" y="1278382"/>
                <a:ext cx="5908803" cy="5903723"/>
                <a:chOff x="456184" y="1278382"/>
                <a:chExt cx="5908803" cy="5903723"/>
              </a:xfrm>
            </p:grpSpPr>
            <p:sp>
              <p:nvSpPr>
                <p:cNvPr id="2" name="Freeform 1"/>
                <p:cNvSpPr/>
                <p:nvPr/>
              </p:nvSpPr>
              <p:spPr>
                <a:xfrm>
                  <a:off x="456184" y="12915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56184" y="12783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76885" y="15734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52602" y="12931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044702" y="12915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340866" y="12931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628521" y="12915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24812" y="12931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21357" y="12946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14727" y="12931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09494" y="12957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95498" y="12931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93821" y="12946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89985" y="12946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83355" y="12946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78376" y="12957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64507" y="12931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62195" y="12946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58359" y="12957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51856" y="12946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745226" y="12946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033135" y="12946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22187" y="12900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73710" y="18681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75107" y="21605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72440" y="24477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78282" y="39213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75107" y="36294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75107" y="33343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78282" y="30396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76885" y="27472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73710" y="42118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72440" y="45069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70916" y="48019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72440" y="50940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70916" y="53816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75107" y="68489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75107" y="65613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70916" y="62677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72440" y="59729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72440" y="56810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56184" y="71467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01060" y="10922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15900" y="42264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654300" y="203200"/>
              <a:ext cx="1955800" cy="507831"/>
            </a:xfrm>
            <a:prstGeom prst="rect">
              <a:avLst/>
            </a:prstGeom>
            <a:noFill/>
          </p:spPr>
          <p:txBody>
            <a:bodyPr vert="horz" rtlCol="0">
              <a:spAutoFit/>
            </a:bodyPr>
            <a:lstStyle/>
            <a:p>
              <a:r>
                <a:rPr lang="en-GB" sz="2700" b="1" smtClean="0">
                  <a:solidFill>
                    <a:srgbClr val="000000"/>
                  </a:solidFill>
                  <a:latin typeface="Trebuchet MS - 36"/>
                </a:rPr>
                <a:t>Hole 6</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54600" y="4394200"/>
              <a:ext cx="916432" cy="676275"/>
            </a:xfrm>
            <a:prstGeom prst="rect">
              <a:avLst/>
            </a:prstGeom>
            <a:solidFill>
              <a:scrgbClr r="0" g="0" b="0">
                <a:alpha val="0"/>
              </a:scrgbClr>
            </a:solidFill>
          </p:spPr>
        </p:pic>
        <p:sp>
          <p:nvSpPr>
            <p:cNvPr id="50" name="Freeform 49"/>
            <p:cNvSpPr/>
            <p:nvPr/>
          </p:nvSpPr>
          <p:spPr>
            <a:xfrm rot="5400000">
              <a:off x="5308600" y="37846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a:off x="4279138" y="5104638"/>
              <a:ext cx="592075" cy="899669"/>
              <a:chOff x="4279138" y="5104638"/>
              <a:chExt cx="592075" cy="899669"/>
            </a:xfrm>
          </p:grpSpPr>
          <p:sp>
            <p:nvSpPr>
              <p:cNvPr id="51" name="Freeform 50"/>
              <p:cNvSpPr/>
              <p:nvPr/>
            </p:nvSpPr>
            <p:spPr>
              <a:xfrm>
                <a:off x="4572635" y="57057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4279138" y="51046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279138" y="57057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4279138" y="54051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3454400" y="60071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5041900" y="31877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14400" y="4229100"/>
              <a:ext cx="702818" cy="915289"/>
            </a:xfrm>
            <a:prstGeom prst="rect">
              <a:avLst/>
            </a:prstGeom>
            <a:solidFill>
              <a:scrgbClr r="0" g="0" b="0">
                <a:alpha val="0"/>
              </a:scrgbClr>
            </a:solidFill>
          </p:spPr>
        </p:pic>
        <p:sp>
          <p:nvSpPr>
            <p:cNvPr id="59" name="TextBox 58"/>
            <p:cNvSpPr txBox="1"/>
            <p:nvPr/>
          </p:nvSpPr>
          <p:spPr>
            <a:xfrm>
              <a:off x="6464300" y="1257300"/>
              <a:ext cx="3581400" cy="2585323"/>
            </a:xfrm>
            <a:prstGeom prst="rect">
              <a:avLst/>
            </a:prstGeom>
            <a:noFill/>
          </p:spPr>
          <p:txBody>
            <a:bodyPr vert="horz" rtlCol="0">
              <a:spAutoFit/>
            </a:bodyPr>
            <a:lstStyle/>
            <a:p>
              <a:pPr algn="ctr"/>
              <a:r>
                <a:rPr lang="en-GB" u="sng" smtClean="0">
                  <a:solidFill>
                    <a:srgbClr val="000000"/>
                  </a:solidFill>
                  <a:latin typeface="Trebuchet MS - 24"/>
                </a:rPr>
                <a:t>Instructions for Hole 6:</a:t>
              </a:r>
            </a:p>
            <a:p>
              <a:pPr algn="ctr"/>
              <a:endParaRPr lang="en-GB" u="sng" smtClean="0">
                <a:solidFill>
                  <a:srgbClr val="000000"/>
                </a:solidFill>
                <a:latin typeface="Trebuchet MS - 24"/>
              </a:endParaRPr>
            </a:p>
            <a:p>
              <a:pPr algn="ctr"/>
              <a:r>
                <a:rPr lang="en-GB" u="sng" smtClean="0">
                  <a:solidFill>
                    <a:srgbClr val="000000"/>
                  </a:solidFill>
                  <a:latin typeface="Trebuchet MS - 24"/>
                </a:rPr>
                <a:t>Re</a:t>
              </a:r>
              <a:r>
                <a:rPr lang="en-GB" smtClean="0">
                  <a:solidFill>
                    <a:srgbClr val="000000"/>
                  </a:solidFill>
                  <a:latin typeface="Trebuchet MS - 24"/>
                </a:rPr>
                <a:t>flect the bunker in the y=-2 line.</a:t>
              </a:r>
            </a:p>
            <a:p>
              <a:pPr algn="ctr"/>
              <a:endParaRPr lang="en-GB" smtClean="0">
                <a:solidFill>
                  <a:srgbClr val="000000"/>
                </a:solidFill>
                <a:latin typeface="Trebuchet MS - 24"/>
              </a:endParaRPr>
            </a:p>
            <a:p>
              <a:pPr algn="ctr"/>
              <a:r>
                <a:rPr lang="en-GB" smtClean="0">
                  <a:solidFill>
                    <a:srgbClr val="000000"/>
                  </a:solidFill>
                  <a:latin typeface="Trebuchet MS - 24"/>
                </a:rPr>
                <a:t>Translate the water hazard in the vector</a:t>
              </a:r>
            </a:p>
            <a:p>
              <a:pPr algn="ctr"/>
              <a:r>
                <a:rPr lang="en-GB" smtClean="0">
                  <a:solidFill>
                    <a:srgbClr val="000000"/>
                  </a:solidFill>
                  <a:latin typeface="Trebuchet MS - 24"/>
                </a:rPr>
                <a:t>(</a:t>
              </a:r>
              <a:r>
                <a:rPr lang="en-GB" sz="3600" smtClean="0">
                  <a:solidFill>
                    <a:srgbClr val="000000"/>
                  </a:solidFill>
                  <a:latin typeface="Trebuchet MS - 48"/>
                </a:rPr>
                <a:t>  )</a:t>
              </a:r>
              <a:endParaRPr lang="en-GB" sz="3600">
                <a:solidFill>
                  <a:srgbClr val="000000"/>
                </a:solidFill>
                <a:latin typeface="Trebuchet MS - 48"/>
              </a:endParaRPr>
            </a:p>
          </p:txBody>
        </p:sp>
        <p:sp>
          <p:nvSpPr>
            <p:cNvPr id="60" name="TextBox 59"/>
            <p:cNvSpPr txBox="1"/>
            <p:nvPr/>
          </p:nvSpPr>
          <p:spPr>
            <a:xfrm>
              <a:off x="8102600" y="4089400"/>
              <a:ext cx="609600" cy="646331"/>
            </a:xfrm>
            <a:prstGeom prst="rect">
              <a:avLst/>
            </a:prstGeom>
            <a:noFill/>
          </p:spPr>
          <p:txBody>
            <a:bodyPr vert="horz" rtlCol="0">
              <a:spAutoFit/>
            </a:bodyPr>
            <a:lstStyle/>
            <a:p>
              <a:r>
                <a:rPr lang="en-GB" smtClean="0">
                  <a:solidFill>
                    <a:srgbClr val="000000"/>
                  </a:solidFill>
                  <a:latin typeface="Trebuchet MS - 24"/>
                </a:rPr>
                <a:t>1</a:t>
              </a:r>
            </a:p>
            <a:p>
              <a:r>
                <a:rPr lang="en-GB" smtClean="0">
                  <a:solidFill>
                    <a:srgbClr val="000000"/>
                  </a:solidFill>
                  <a:latin typeface="Trebuchet MS - 24"/>
                </a:rPr>
                <a:t>6</a:t>
              </a:r>
              <a:endParaRPr lang="en-GB">
                <a:solidFill>
                  <a:srgbClr val="000000"/>
                </a:solidFill>
                <a:latin typeface="Trebuchet MS - 24"/>
              </a:endParaRPr>
            </a:p>
          </p:txBody>
        </p:sp>
        <p:sp>
          <p:nvSpPr>
            <p:cNvPr id="61" name="Freeform 60"/>
            <p:cNvSpPr/>
            <p:nvPr/>
          </p:nvSpPr>
          <p:spPr>
            <a:xfrm rot="5400000">
              <a:off x="5308600" y="55372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p:cNvGrpSpPr/>
            <p:nvPr/>
          </p:nvGrpSpPr>
          <p:grpSpPr>
            <a:xfrm>
              <a:off x="4571238" y="3326638"/>
              <a:ext cx="592075" cy="899669"/>
              <a:chOff x="4571238" y="3326638"/>
              <a:chExt cx="592075" cy="899669"/>
            </a:xfrm>
          </p:grpSpPr>
          <p:sp>
            <p:nvSpPr>
              <p:cNvPr id="62" name="Freeform 61"/>
              <p:cNvSpPr/>
              <p:nvPr/>
            </p:nvSpPr>
            <p:spPr>
              <a:xfrm>
                <a:off x="4864735" y="39277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4571238" y="33266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4571238" y="39277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4571238" y="36271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06288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6" name="Group 65"/>
          <p:cNvGrpSpPr/>
          <p:nvPr/>
        </p:nvGrpSpPr>
        <p:grpSpPr>
          <a:xfrm>
            <a:off x="292100" y="203200"/>
            <a:ext cx="9652000" cy="7165848"/>
            <a:chOff x="292100" y="203200"/>
            <a:chExt cx="9652000" cy="7165848"/>
          </a:xfrm>
        </p:grpSpPr>
        <p:grpSp>
          <p:nvGrpSpPr>
            <p:cNvPr id="47" name="Group 46"/>
            <p:cNvGrpSpPr/>
            <p:nvPr/>
          </p:nvGrpSpPr>
          <p:grpSpPr>
            <a:xfrm>
              <a:off x="292100" y="1092200"/>
              <a:ext cx="6309487" cy="6276848"/>
              <a:chOff x="292100" y="1092200"/>
              <a:chExt cx="6309487" cy="6276848"/>
            </a:xfrm>
          </p:grpSpPr>
          <p:grpSp>
            <p:nvGrpSpPr>
              <p:cNvPr id="44" name="Group 43"/>
              <p:cNvGrpSpPr/>
              <p:nvPr/>
            </p:nvGrpSpPr>
            <p:grpSpPr>
              <a:xfrm>
                <a:off x="532384" y="1278382"/>
                <a:ext cx="5908803" cy="5903723"/>
                <a:chOff x="532384" y="1278382"/>
                <a:chExt cx="5908803" cy="5903723"/>
              </a:xfrm>
            </p:grpSpPr>
            <p:sp>
              <p:nvSpPr>
                <p:cNvPr id="2" name="Freeform 1"/>
                <p:cNvSpPr/>
                <p:nvPr/>
              </p:nvSpPr>
              <p:spPr>
                <a:xfrm>
                  <a:off x="532384" y="12915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532384" y="12783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553085" y="15734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828802" y="12931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120902" y="12915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417066" y="12931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704721" y="12915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2001012" y="12931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97557" y="12946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90927" y="12931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85694" y="12957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171698" y="12931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470021" y="12946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766185" y="12946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4059555" y="12946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354576" y="12957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640707" y="12931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938395" y="12946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234559" y="12957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528056" y="12946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821426" y="12946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109335" y="12946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98387" y="12900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549910" y="18681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551307" y="21605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48640" y="24477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554482" y="39213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51307" y="36294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551307" y="33343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554482" y="30396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553085" y="27472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49910" y="42118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548640" y="45069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547116" y="48019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548640" y="50940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547116" y="53816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551307" y="68489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51307" y="65613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547116" y="62677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548640" y="59729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548640" y="56810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532384" y="71467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77260" y="10922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2100" y="42264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730500" y="203200"/>
              <a:ext cx="1955800" cy="507831"/>
            </a:xfrm>
            <a:prstGeom prst="rect">
              <a:avLst/>
            </a:prstGeom>
            <a:noFill/>
          </p:spPr>
          <p:txBody>
            <a:bodyPr vert="horz" rtlCol="0">
              <a:spAutoFit/>
            </a:bodyPr>
            <a:lstStyle/>
            <a:p>
              <a:r>
                <a:rPr lang="en-GB" sz="2700" b="1" smtClean="0">
                  <a:solidFill>
                    <a:srgbClr val="000000"/>
                  </a:solidFill>
                  <a:latin typeface="Trebuchet MS - 36"/>
                </a:rPr>
                <a:t>Hole 7</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41400" y="4394200"/>
              <a:ext cx="916432" cy="676275"/>
            </a:xfrm>
            <a:prstGeom prst="rect">
              <a:avLst/>
            </a:prstGeom>
            <a:solidFill>
              <a:scrgbClr r="0" g="0" b="0">
                <a:alpha val="0"/>
              </a:scrgbClr>
            </a:solidFill>
          </p:spPr>
        </p:pic>
        <p:sp>
          <p:nvSpPr>
            <p:cNvPr id="50" name="Freeform 49"/>
            <p:cNvSpPr/>
            <p:nvPr/>
          </p:nvSpPr>
          <p:spPr>
            <a:xfrm>
              <a:off x="3771900" y="48133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rot="5400000">
              <a:off x="3923506" y="2894743"/>
              <a:ext cx="592075" cy="899733"/>
              <a:chOff x="3923506" y="2894743"/>
              <a:chExt cx="592075" cy="899733"/>
            </a:xfrm>
          </p:grpSpPr>
          <p:sp>
            <p:nvSpPr>
              <p:cNvPr id="51" name="Freeform 50"/>
              <p:cNvSpPr/>
              <p:nvPr/>
            </p:nvSpPr>
            <p:spPr>
              <a:xfrm>
                <a:off x="4217003" y="3495898"/>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3923569" y="2894743"/>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3923506" y="3495897"/>
                <a:ext cx="298451" cy="298579"/>
              </a:xfrm>
              <a:custGeom>
                <a:avLst/>
                <a:gdLst/>
                <a:ahLst/>
                <a:cxnLst/>
                <a:rect l="0" t="0" r="0" b="0"/>
                <a:pathLst>
                  <a:path w="298451" h="298579">
                    <a:moveTo>
                      <a:pt x="0" y="0"/>
                    </a:moveTo>
                    <a:lnTo>
                      <a:pt x="298450" y="0"/>
                    </a:lnTo>
                    <a:lnTo>
                      <a:pt x="298450" y="298578"/>
                    </a:lnTo>
                    <a:lnTo>
                      <a:pt x="0" y="298578"/>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3923506" y="3195288"/>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3454400" y="26289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3492500" y="51308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67300" y="1320800"/>
              <a:ext cx="702818" cy="915289"/>
            </a:xfrm>
            <a:prstGeom prst="rect">
              <a:avLst/>
            </a:prstGeom>
            <a:solidFill>
              <a:scrgbClr r="0" g="0" b="0">
                <a:alpha val="0"/>
              </a:scrgbClr>
            </a:solidFill>
          </p:spPr>
        </p:pic>
        <p:sp>
          <p:nvSpPr>
            <p:cNvPr id="59" name="TextBox 58"/>
            <p:cNvSpPr txBox="1"/>
            <p:nvPr/>
          </p:nvSpPr>
          <p:spPr>
            <a:xfrm>
              <a:off x="6438900" y="1231900"/>
              <a:ext cx="3505200" cy="2031325"/>
            </a:xfrm>
            <a:prstGeom prst="rect">
              <a:avLst/>
            </a:prstGeom>
            <a:noFill/>
          </p:spPr>
          <p:txBody>
            <a:bodyPr vert="horz" rtlCol="0">
              <a:spAutoFit/>
            </a:bodyPr>
            <a:lstStyle/>
            <a:p>
              <a:pPr algn="ctr"/>
              <a:r>
                <a:rPr lang="en-GB" u="sng" smtClean="0">
                  <a:solidFill>
                    <a:srgbClr val="000000"/>
                  </a:solidFill>
                  <a:latin typeface="Trebuchet MS - 24"/>
                </a:rPr>
                <a:t>Instructions for Hole 7:</a:t>
              </a:r>
            </a:p>
            <a:p>
              <a:pPr algn="ctr"/>
              <a:endParaRPr lang="en-GB" u="sng" smtClean="0">
                <a:solidFill>
                  <a:srgbClr val="000000"/>
                </a:solidFill>
                <a:latin typeface="Trebuchet MS - 24"/>
              </a:endParaRPr>
            </a:p>
            <a:p>
              <a:pPr algn="ctr"/>
              <a:r>
                <a:rPr lang="en-GB" u="sng" smtClean="0">
                  <a:solidFill>
                    <a:srgbClr val="000000"/>
                  </a:solidFill>
                  <a:latin typeface="Trebuchet MS - 24"/>
                </a:rPr>
                <a:t>Ro</a:t>
              </a:r>
              <a:r>
                <a:rPr lang="en-GB" smtClean="0">
                  <a:solidFill>
                    <a:srgbClr val="000000"/>
                  </a:solidFill>
                  <a:latin typeface="Trebuchet MS - 24"/>
                </a:rPr>
                <a:t>tate the bunker 180</a:t>
              </a:r>
              <a:r>
                <a:rPr lang="en-GB" sz="1200" baseline="70000" smtClean="0">
                  <a:solidFill>
                    <a:srgbClr val="000000"/>
                  </a:solidFill>
                  <a:latin typeface="Trebuchet MS - 24"/>
                </a:rPr>
                <a:t>o</a:t>
              </a:r>
              <a:r>
                <a:rPr lang="en-GB" smtClean="0">
                  <a:solidFill>
                    <a:srgbClr val="000000"/>
                  </a:solidFill>
                  <a:latin typeface="Trebuchet MS - 24"/>
                </a:rPr>
                <a:t>, centre (-1,-2).</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x=-1 line.</a:t>
              </a:r>
              <a:endParaRPr lang="en-GB">
                <a:solidFill>
                  <a:srgbClr val="000000"/>
                </a:solidFill>
                <a:latin typeface="Trebuchet MS - 24"/>
              </a:endParaRPr>
            </a:p>
          </p:txBody>
        </p:sp>
        <p:sp>
          <p:nvSpPr>
            <p:cNvPr id="60" name="Freeform 59"/>
            <p:cNvSpPr/>
            <p:nvPr/>
          </p:nvSpPr>
          <p:spPr>
            <a:xfrm>
              <a:off x="2006600" y="45085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rot="16200000" flipH="1">
              <a:off x="1853342" y="2882043"/>
              <a:ext cx="592076" cy="899732"/>
              <a:chOff x="1853342" y="2882043"/>
              <a:chExt cx="592076" cy="899732"/>
            </a:xfrm>
          </p:grpSpPr>
          <p:sp>
            <p:nvSpPr>
              <p:cNvPr id="61" name="Freeform 60"/>
              <p:cNvSpPr/>
              <p:nvPr/>
            </p:nvSpPr>
            <p:spPr>
              <a:xfrm>
                <a:off x="2146840" y="3483197"/>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1853406" y="2882043"/>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1853342" y="3483197"/>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1853342" y="3182588"/>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004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9800" y="457200"/>
            <a:ext cx="8509000" cy="2677656"/>
          </a:xfrm>
          <a:prstGeom prst="rect">
            <a:avLst/>
          </a:prstGeom>
          <a:noFill/>
        </p:spPr>
        <p:txBody>
          <a:bodyPr vert="horz" rtlCol="0">
            <a:spAutoFit/>
          </a:bodyPr>
          <a:lstStyle/>
          <a:p>
            <a:pPr algn="ctr"/>
            <a:r>
              <a:rPr lang="en-GB" sz="2100" smtClean="0">
                <a:solidFill>
                  <a:srgbClr val="000000"/>
                </a:solidFill>
                <a:latin typeface="Trebuchet MS - 28"/>
              </a:rPr>
              <a:t>Our game manufacturers are designing a 9 hole golf course based on the mathematical principles of transformations, but we need your help putting in the bunkers and water hazards, which will be mathematical shapes.</a:t>
            </a:r>
          </a:p>
          <a:p>
            <a:pPr algn="ctr"/>
            <a:endParaRPr lang="en-GB" sz="2100" smtClean="0">
              <a:solidFill>
                <a:srgbClr val="000000"/>
              </a:solidFill>
              <a:latin typeface="Trebuchet MS - 28"/>
            </a:endParaRPr>
          </a:p>
          <a:p>
            <a:pPr algn="ctr"/>
            <a:r>
              <a:rPr lang="en-GB" sz="2100" smtClean="0">
                <a:solidFill>
                  <a:srgbClr val="000000"/>
                </a:solidFill>
                <a:latin typeface="Trebuchet MS - 28"/>
              </a:rPr>
              <a:t>Each hole has instructions from the designers about what they want the hole to look like, so can you please follow them just to reassure the designers that they have got it right?</a:t>
            </a:r>
            <a:endParaRPr lang="en-GB" sz="2100">
              <a:solidFill>
                <a:srgbClr val="000000"/>
              </a:solidFill>
              <a:latin typeface="Trebuchet MS - 28"/>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314700" y="5207000"/>
            <a:ext cx="3451606" cy="1862201"/>
          </a:xfrm>
          <a:prstGeom prst="rect">
            <a:avLst/>
          </a:prstGeom>
          <a:solidFill>
            <a:scrgbClr r="0" g="0" b="0">
              <a:alpha val="0"/>
            </a:scrgbClr>
          </a:solidFill>
        </p:spPr>
      </p:pic>
    </p:spTree>
    <p:extLst>
      <p:ext uri="{BB962C8B-B14F-4D97-AF65-F5344CB8AC3E}">
        <p14:creationId xmlns:p14="http://schemas.microsoft.com/office/powerpoint/2010/main" val="3595919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7" name="Group 66"/>
          <p:cNvGrpSpPr/>
          <p:nvPr/>
        </p:nvGrpSpPr>
        <p:grpSpPr>
          <a:xfrm>
            <a:off x="177800" y="241300"/>
            <a:ext cx="9766300" cy="7165848"/>
            <a:chOff x="177800" y="241300"/>
            <a:chExt cx="9766300" cy="7165848"/>
          </a:xfrm>
        </p:grpSpPr>
        <p:grpSp>
          <p:nvGrpSpPr>
            <p:cNvPr id="47" name="Group 46"/>
            <p:cNvGrpSpPr/>
            <p:nvPr/>
          </p:nvGrpSpPr>
          <p:grpSpPr>
            <a:xfrm>
              <a:off x="177800" y="1130300"/>
              <a:ext cx="6309487" cy="6276848"/>
              <a:chOff x="177800" y="1130300"/>
              <a:chExt cx="6309487" cy="6276848"/>
            </a:xfrm>
          </p:grpSpPr>
          <p:grpSp>
            <p:nvGrpSpPr>
              <p:cNvPr id="44" name="Group 43"/>
              <p:cNvGrpSpPr/>
              <p:nvPr/>
            </p:nvGrpSpPr>
            <p:grpSpPr>
              <a:xfrm>
                <a:off x="418084" y="1316482"/>
                <a:ext cx="5908803" cy="5903723"/>
                <a:chOff x="418084" y="1316482"/>
                <a:chExt cx="5908803" cy="5903723"/>
              </a:xfrm>
            </p:grpSpPr>
            <p:sp>
              <p:nvSpPr>
                <p:cNvPr id="2" name="Freeform 1"/>
                <p:cNvSpPr/>
                <p:nvPr/>
              </p:nvSpPr>
              <p:spPr>
                <a:xfrm>
                  <a:off x="418084" y="13296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18084" y="13164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38785" y="16115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14502" y="13312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006602" y="13296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302766" y="13312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590421" y="13296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886712" y="13312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183257" y="13327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476627" y="13312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71394" y="13338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57398" y="13312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55721" y="13327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51885" y="13327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45255" y="13327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40276" y="13338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26407" y="13312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24095" y="13327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20259" y="13338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13756" y="13327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707126" y="13327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5995035" y="13327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284087" y="13281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35610" y="19062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37007" y="21986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34340" y="24858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40182" y="39594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37007" y="36675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37007" y="33724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40182" y="30777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38785" y="27853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35610" y="42499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34340" y="45450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32816" y="48400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34340" y="51321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32816" y="54197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37007" y="68870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37007" y="65994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32816" y="63058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34340" y="60110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34340" y="57191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18084" y="71848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362960" y="11303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7800" y="42645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616200" y="241300"/>
              <a:ext cx="1955800" cy="507831"/>
            </a:xfrm>
            <a:prstGeom prst="rect">
              <a:avLst/>
            </a:prstGeom>
            <a:noFill/>
          </p:spPr>
          <p:txBody>
            <a:bodyPr vert="horz" rtlCol="0">
              <a:spAutoFit/>
            </a:bodyPr>
            <a:lstStyle/>
            <a:p>
              <a:r>
                <a:rPr lang="en-GB" sz="2700" b="1" smtClean="0">
                  <a:solidFill>
                    <a:srgbClr val="000000"/>
                  </a:solidFill>
                  <a:latin typeface="Trebuchet MS - 36"/>
                </a:rPr>
                <a:t>Hole 8</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29200" y="3873500"/>
              <a:ext cx="916432" cy="676275"/>
            </a:xfrm>
            <a:prstGeom prst="rect">
              <a:avLst/>
            </a:prstGeom>
            <a:solidFill>
              <a:scrgbClr r="0" g="0" b="0">
                <a:alpha val="0"/>
              </a:scrgbClr>
            </a:solidFill>
          </p:spPr>
        </p:pic>
        <p:sp>
          <p:nvSpPr>
            <p:cNvPr id="50" name="Freeform 49"/>
            <p:cNvSpPr/>
            <p:nvPr/>
          </p:nvSpPr>
          <p:spPr>
            <a:xfrm rot="5400000">
              <a:off x="4978400" y="26543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rot="5400000" flipH="1">
              <a:off x="4393405" y="4393343"/>
              <a:ext cx="592077" cy="899732"/>
              <a:chOff x="4393405" y="4393343"/>
              <a:chExt cx="592077" cy="899732"/>
            </a:xfrm>
          </p:grpSpPr>
          <p:sp>
            <p:nvSpPr>
              <p:cNvPr id="51" name="Freeform 50"/>
              <p:cNvSpPr/>
              <p:nvPr/>
            </p:nvSpPr>
            <p:spPr>
              <a:xfrm>
                <a:off x="4686903" y="4994498"/>
                <a:ext cx="298579" cy="298451"/>
              </a:xfrm>
              <a:custGeom>
                <a:avLst/>
                <a:gdLst/>
                <a:ahLst/>
                <a:cxnLst/>
                <a:rect l="0" t="0" r="0" b="0"/>
                <a:pathLst>
                  <a:path w="298579" h="298451">
                    <a:moveTo>
                      <a:pt x="0" y="0"/>
                    </a:moveTo>
                    <a:lnTo>
                      <a:pt x="298578" y="0"/>
                    </a:lnTo>
                    <a:lnTo>
                      <a:pt x="298578"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4393469" y="4393343"/>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393407" y="4994497"/>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4393405" y="4693888"/>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3644900" y="51943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4699000" y="20701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73100" y="2946400"/>
              <a:ext cx="702818" cy="915289"/>
            </a:xfrm>
            <a:prstGeom prst="rect">
              <a:avLst/>
            </a:prstGeom>
            <a:solidFill>
              <a:scrgbClr r="0" g="0" b="0">
                <a:alpha val="0"/>
              </a:scrgbClr>
            </a:solidFill>
          </p:spPr>
        </p:pic>
        <p:sp>
          <p:nvSpPr>
            <p:cNvPr id="59" name="TextBox 58"/>
            <p:cNvSpPr txBox="1"/>
            <p:nvPr/>
          </p:nvSpPr>
          <p:spPr>
            <a:xfrm>
              <a:off x="6438900" y="1231900"/>
              <a:ext cx="3505200" cy="2585323"/>
            </a:xfrm>
            <a:prstGeom prst="rect">
              <a:avLst/>
            </a:prstGeom>
            <a:noFill/>
          </p:spPr>
          <p:txBody>
            <a:bodyPr vert="horz" rtlCol="0">
              <a:spAutoFit/>
            </a:bodyPr>
            <a:lstStyle/>
            <a:p>
              <a:pPr algn="ctr"/>
              <a:r>
                <a:rPr lang="en-GB" u="sng" smtClean="0">
                  <a:solidFill>
                    <a:srgbClr val="000000"/>
                  </a:solidFill>
                  <a:latin typeface="Trebuchet MS - 24"/>
                </a:rPr>
                <a:t>Instructions for Hole 8:</a:t>
              </a:r>
            </a:p>
            <a:p>
              <a:pPr algn="ctr"/>
              <a:endParaRPr lang="en-GB" u="sng" smtClean="0">
                <a:solidFill>
                  <a:srgbClr val="000000"/>
                </a:solidFill>
                <a:latin typeface="Trebuchet MS - 24"/>
              </a:endParaRPr>
            </a:p>
            <a:p>
              <a:pPr algn="ctr"/>
              <a:r>
                <a:rPr lang="en-GB" u="sng" smtClean="0">
                  <a:solidFill>
                    <a:srgbClr val="000000"/>
                  </a:solidFill>
                  <a:latin typeface="Trebuchet MS - 24"/>
                </a:rPr>
                <a:t>Tr</a:t>
              </a:r>
              <a:r>
                <a:rPr lang="en-GB" smtClean="0">
                  <a:solidFill>
                    <a:srgbClr val="000000"/>
                  </a:solidFill>
                  <a:latin typeface="Trebuchet MS - 24"/>
                </a:rPr>
                <a:t>anslate the bunker in the vector</a:t>
              </a:r>
            </a:p>
            <a:p>
              <a:pPr algn="ctr"/>
              <a:r>
                <a:rPr lang="en-GB" smtClean="0">
                  <a:solidFill>
                    <a:srgbClr val="000000"/>
                  </a:solidFill>
                  <a:latin typeface="Trebuchet MS - 24"/>
                </a:rPr>
                <a:t>(</a:t>
              </a:r>
              <a:r>
                <a:rPr lang="en-GB" sz="3600" smtClean="0">
                  <a:solidFill>
                    <a:srgbClr val="000000"/>
                  </a:solidFill>
                  <a:latin typeface="Trebuchet MS - 48"/>
                </a:rPr>
                <a:t> )</a:t>
              </a:r>
              <a:r>
                <a:rPr lang="en-GB" smtClean="0">
                  <a:solidFill>
                    <a:srgbClr val="000000"/>
                  </a:solidFill>
                  <a:latin typeface="Trebuchet MS - 24"/>
                </a:rPr>
                <a:t>.</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y=x line.</a:t>
              </a:r>
              <a:endParaRPr lang="en-GB">
                <a:solidFill>
                  <a:srgbClr val="000000"/>
                </a:solidFill>
                <a:latin typeface="Trebuchet MS - 24"/>
              </a:endParaRPr>
            </a:p>
          </p:txBody>
        </p:sp>
        <p:sp>
          <p:nvSpPr>
            <p:cNvPr id="60" name="TextBox 59"/>
            <p:cNvSpPr txBox="1"/>
            <p:nvPr/>
          </p:nvSpPr>
          <p:spPr>
            <a:xfrm>
              <a:off x="7747000" y="2882900"/>
              <a:ext cx="787400" cy="646331"/>
            </a:xfrm>
            <a:prstGeom prst="rect">
              <a:avLst/>
            </a:prstGeom>
            <a:noFill/>
          </p:spPr>
          <p:txBody>
            <a:bodyPr vert="horz" rtlCol="0">
              <a:spAutoFit/>
            </a:bodyPr>
            <a:lstStyle/>
            <a:p>
              <a:pPr algn="ctr"/>
              <a:r>
                <a:rPr lang="en-GB" smtClean="0">
                  <a:solidFill>
                    <a:srgbClr val="000000"/>
                  </a:solidFill>
                  <a:latin typeface="Trebuchet MS - 24"/>
                </a:rPr>
                <a:t>2</a:t>
              </a:r>
            </a:p>
            <a:p>
              <a:pPr algn="ctr"/>
              <a:r>
                <a:rPr lang="en-GB" smtClean="0">
                  <a:solidFill>
                    <a:srgbClr val="000000"/>
                  </a:solidFill>
                  <a:latin typeface="Trebuchet MS - 24"/>
                </a:rPr>
                <a:t>-3</a:t>
              </a:r>
              <a:endParaRPr lang="en-GB">
                <a:solidFill>
                  <a:srgbClr val="000000"/>
                </a:solidFill>
                <a:latin typeface="Trebuchet MS - 24"/>
              </a:endParaRPr>
            </a:p>
          </p:txBody>
        </p:sp>
        <p:sp>
          <p:nvSpPr>
            <p:cNvPr id="61" name="Freeform 60"/>
            <p:cNvSpPr/>
            <p:nvPr/>
          </p:nvSpPr>
          <p:spPr>
            <a:xfrm rot="5400000">
              <a:off x="5562600" y="35306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p:cNvGrpSpPr/>
            <p:nvPr/>
          </p:nvGrpSpPr>
          <p:grpSpPr>
            <a:xfrm>
              <a:off x="2475738" y="2475611"/>
              <a:ext cx="592075" cy="899796"/>
              <a:chOff x="2475738" y="2475611"/>
              <a:chExt cx="592075" cy="899796"/>
            </a:xfrm>
          </p:grpSpPr>
          <p:sp>
            <p:nvSpPr>
              <p:cNvPr id="62" name="Freeform 61"/>
              <p:cNvSpPr/>
              <p:nvPr/>
            </p:nvSpPr>
            <p:spPr>
              <a:xfrm>
                <a:off x="2769235" y="30768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2475738" y="2475611"/>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2475738" y="30768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2475738" y="27762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67500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6" name="Group 65"/>
          <p:cNvGrpSpPr/>
          <p:nvPr/>
        </p:nvGrpSpPr>
        <p:grpSpPr>
          <a:xfrm>
            <a:off x="279400" y="241300"/>
            <a:ext cx="9728200" cy="7165848"/>
            <a:chOff x="279400" y="241300"/>
            <a:chExt cx="9728200" cy="7165848"/>
          </a:xfrm>
        </p:grpSpPr>
        <p:grpSp>
          <p:nvGrpSpPr>
            <p:cNvPr id="47" name="Group 46"/>
            <p:cNvGrpSpPr/>
            <p:nvPr/>
          </p:nvGrpSpPr>
          <p:grpSpPr>
            <a:xfrm>
              <a:off x="279400" y="1130300"/>
              <a:ext cx="6309487" cy="6276848"/>
              <a:chOff x="279400" y="1130300"/>
              <a:chExt cx="6309487" cy="6276848"/>
            </a:xfrm>
          </p:grpSpPr>
          <p:grpSp>
            <p:nvGrpSpPr>
              <p:cNvPr id="44" name="Group 43"/>
              <p:cNvGrpSpPr/>
              <p:nvPr/>
            </p:nvGrpSpPr>
            <p:grpSpPr>
              <a:xfrm>
                <a:off x="519684" y="1316482"/>
                <a:ext cx="5908803" cy="5903723"/>
                <a:chOff x="519684" y="1316482"/>
                <a:chExt cx="5908803" cy="5903723"/>
              </a:xfrm>
            </p:grpSpPr>
            <p:sp>
              <p:nvSpPr>
                <p:cNvPr id="2" name="Freeform 1"/>
                <p:cNvSpPr/>
                <p:nvPr/>
              </p:nvSpPr>
              <p:spPr>
                <a:xfrm>
                  <a:off x="519684" y="13296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519684" y="13164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540385" y="16115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816102" y="13312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108202" y="13296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404366" y="13312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692021" y="13296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88312" y="13312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84857" y="13327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78227" y="13312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72994" y="13338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158998" y="13312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457321" y="13327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753485" y="13327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4046855" y="13327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341876" y="13338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628007" y="13312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925695" y="13327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221859" y="13338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515356" y="13327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808726" y="13327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096635" y="13327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85687" y="13281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537210" y="19062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538607" y="21986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35940" y="24858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541782" y="39594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38607" y="36675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538607" y="33724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541782" y="30777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540385" y="27853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37210" y="42499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535940" y="45450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534416" y="48400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535940" y="51321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534416" y="54197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538607" y="68870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38607" y="65994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534416" y="63058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535940" y="60110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535940" y="57191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519684" y="71848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64560" y="11303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79400" y="42645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717800" y="241300"/>
              <a:ext cx="1955800" cy="507831"/>
            </a:xfrm>
            <a:prstGeom prst="rect">
              <a:avLst/>
            </a:prstGeom>
            <a:noFill/>
          </p:spPr>
          <p:txBody>
            <a:bodyPr vert="horz" rtlCol="0">
              <a:spAutoFit/>
            </a:bodyPr>
            <a:lstStyle/>
            <a:p>
              <a:r>
                <a:rPr lang="en-GB" sz="2700" b="1" smtClean="0">
                  <a:solidFill>
                    <a:srgbClr val="000000"/>
                  </a:solidFill>
                  <a:latin typeface="Trebuchet MS - 36"/>
                </a:rPr>
                <a:t>Hole 9</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838700" y="3556000"/>
              <a:ext cx="916432" cy="676275"/>
            </a:xfrm>
            <a:prstGeom prst="rect">
              <a:avLst/>
            </a:prstGeom>
            <a:solidFill>
              <a:scrgbClr r="0" g="0" b="0">
                <a:alpha val="0"/>
              </a:scrgbClr>
            </a:solidFill>
          </p:spPr>
        </p:pic>
        <p:sp>
          <p:nvSpPr>
            <p:cNvPr id="50" name="Freeform 49"/>
            <p:cNvSpPr/>
            <p:nvPr/>
          </p:nvSpPr>
          <p:spPr>
            <a:xfrm rot="5400000">
              <a:off x="4191000" y="38227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flipH="1">
              <a:off x="5523738" y="4253738"/>
              <a:ext cx="592075" cy="899669"/>
              <a:chOff x="5523738" y="4253738"/>
              <a:chExt cx="592075" cy="899669"/>
            </a:xfrm>
          </p:grpSpPr>
          <p:sp>
            <p:nvSpPr>
              <p:cNvPr id="51" name="Freeform 50"/>
              <p:cNvSpPr/>
              <p:nvPr/>
            </p:nvSpPr>
            <p:spPr>
              <a:xfrm>
                <a:off x="5817235" y="48548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523738" y="42537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5523738" y="48548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5523738" y="45542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4775200" y="51943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3937000" y="31750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11200" y="1955800"/>
              <a:ext cx="702818" cy="915289"/>
            </a:xfrm>
            <a:prstGeom prst="rect">
              <a:avLst/>
            </a:prstGeom>
            <a:solidFill>
              <a:scrgbClr r="0" g="0" b="0">
                <a:alpha val="0"/>
              </a:scrgbClr>
            </a:solidFill>
          </p:spPr>
        </p:pic>
        <p:sp>
          <p:nvSpPr>
            <p:cNvPr id="59" name="TextBox 58"/>
            <p:cNvSpPr txBox="1"/>
            <p:nvPr/>
          </p:nvSpPr>
          <p:spPr>
            <a:xfrm>
              <a:off x="6502400" y="1295400"/>
              <a:ext cx="3505200" cy="2031325"/>
            </a:xfrm>
            <a:prstGeom prst="rect">
              <a:avLst/>
            </a:prstGeom>
            <a:noFill/>
          </p:spPr>
          <p:txBody>
            <a:bodyPr vert="horz" rtlCol="0">
              <a:spAutoFit/>
            </a:bodyPr>
            <a:lstStyle/>
            <a:p>
              <a:pPr algn="ctr"/>
              <a:r>
                <a:rPr lang="en-GB" u="sng" smtClean="0">
                  <a:solidFill>
                    <a:srgbClr val="000000"/>
                  </a:solidFill>
                  <a:latin typeface="Trebuchet MS - 24"/>
                </a:rPr>
                <a:t>Instructions for Hole 9:</a:t>
              </a:r>
            </a:p>
            <a:p>
              <a:pPr algn="ctr"/>
              <a:endParaRPr lang="en-GB" u="sng" smtClean="0">
                <a:solidFill>
                  <a:srgbClr val="000000"/>
                </a:solidFill>
                <a:latin typeface="Trebuchet MS - 24"/>
              </a:endParaRPr>
            </a:p>
            <a:p>
              <a:pPr algn="ctr"/>
              <a:r>
                <a:rPr lang="en-GB" u="sng" smtClean="0">
                  <a:solidFill>
                    <a:srgbClr val="000000"/>
                  </a:solidFill>
                  <a:latin typeface="Trebuchet MS - 24"/>
                </a:rPr>
                <a:t>Ro</a:t>
              </a:r>
              <a:r>
                <a:rPr lang="en-GB" smtClean="0">
                  <a:solidFill>
                    <a:srgbClr val="000000"/>
                  </a:solidFill>
                  <a:latin typeface="Trebuchet MS - 24"/>
                </a:rPr>
                <a:t>tate the bunker 90</a:t>
              </a:r>
              <a:r>
                <a:rPr lang="en-GB" sz="1200" baseline="70000" smtClean="0">
                  <a:solidFill>
                    <a:srgbClr val="000000"/>
                  </a:solidFill>
                  <a:latin typeface="Trebuchet MS - 24"/>
                </a:rPr>
                <a:t>o</a:t>
              </a:r>
              <a:r>
                <a:rPr lang="en-GB" smtClean="0">
                  <a:solidFill>
                    <a:srgbClr val="000000"/>
                  </a:solidFill>
                  <a:latin typeface="Trebuchet MS - 24"/>
                </a:rPr>
                <a:t> anti-clockwise, centre (4,2).</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y=1 line.</a:t>
              </a:r>
              <a:endParaRPr lang="en-GB">
                <a:solidFill>
                  <a:srgbClr val="000000"/>
                </a:solidFill>
                <a:latin typeface="Trebuchet MS - 24"/>
              </a:endParaRPr>
            </a:p>
          </p:txBody>
        </p:sp>
        <p:sp>
          <p:nvSpPr>
            <p:cNvPr id="60" name="Freeform 59"/>
            <p:cNvSpPr/>
            <p:nvPr/>
          </p:nvSpPr>
          <p:spPr>
            <a:xfrm>
              <a:off x="4635500" y="36576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flipH="1" flipV="1">
              <a:off x="5523738" y="2780538"/>
              <a:ext cx="592075" cy="899669"/>
              <a:chOff x="5523738" y="2780538"/>
              <a:chExt cx="592075" cy="899669"/>
            </a:xfrm>
          </p:grpSpPr>
          <p:sp>
            <p:nvSpPr>
              <p:cNvPr id="61" name="Freeform 60"/>
              <p:cNvSpPr/>
              <p:nvPr/>
            </p:nvSpPr>
            <p:spPr>
              <a:xfrm>
                <a:off x="5817235" y="33816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61"/>
              <p:cNvSpPr/>
              <p:nvPr/>
            </p:nvSpPr>
            <p:spPr>
              <a:xfrm>
                <a:off x="5523738" y="27805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62"/>
              <p:cNvSpPr/>
              <p:nvPr/>
            </p:nvSpPr>
            <p:spPr>
              <a:xfrm>
                <a:off x="5523738" y="33816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5523738" y="30810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838993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451100" y="2082800"/>
            <a:ext cx="5024247" cy="4404487"/>
          </a:xfrm>
          <a:prstGeom prst="rect">
            <a:avLst/>
          </a:prstGeom>
          <a:solidFill>
            <a:scrgbClr r="0" g="0" b="0">
              <a:alpha val="0"/>
            </a:scrgbClr>
          </a:solidFill>
        </p:spPr>
      </p:pic>
      <p:sp>
        <p:nvSpPr>
          <p:cNvPr id="3" name="TextBox 2"/>
          <p:cNvSpPr txBox="1"/>
          <p:nvPr/>
        </p:nvSpPr>
        <p:spPr>
          <a:xfrm>
            <a:off x="2844800" y="685800"/>
            <a:ext cx="4318000" cy="923330"/>
          </a:xfrm>
          <a:prstGeom prst="rect">
            <a:avLst/>
          </a:prstGeom>
          <a:noFill/>
        </p:spPr>
        <p:txBody>
          <a:bodyPr vert="horz" rtlCol="0">
            <a:spAutoFit/>
          </a:bodyPr>
          <a:lstStyle/>
          <a:p>
            <a:r>
              <a:rPr lang="en-GB" sz="5400" b="1" smtClean="0">
                <a:solidFill>
                  <a:srgbClr val="000000"/>
                </a:solidFill>
                <a:latin typeface="Trebuchet MS - 72"/>
              </a:rPr>
              <a:t>Play Ball!</a:t>
            </a:r>
            <a:endParaRPr lang="en-GB" sz="5400" b="1">
              <a:solidFill>
                <a:srgbClr val="000000"/>
              </a:solidFill>
              <a:latin typeface="Trebuchet MS - 72"/>
            </a:endParaRPr>
          </a:p>
        </p:txBody>
      </p:sp>
    </p:spTree>
    <p:extLst>
      <p:ext uri="{BB962C8B-B14F-4D97-AF65-F5344CB8AC3E}">
        <p14:creationId xmlns:p14="http://schemas.microsoft.com/office/powerpoint/2010/main" val="120482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2" name="Group 61"/>
          <p:cNvGrpSpPr/>
          <p:nvPr/>
        </p:nvGrpSpPr>
        <p:grpSpPr>
          <a:xfrm>
            <a:off x="266700" y="88900"/>
            <a:ext cx="9791700" cy="7165848"/>
            <a:chOff x="266700" y="88900"/>
            <a:chExt cx="9791700" cy="7165848"/>
          </a:xfrm>
        </p:grpSpPr>
        <p:grpSp>
          <p:nvGrpSpPr>
            <p:cNvPr id="60" name="Group 59"/>
            <p:cNvGrpSpPr/>
            <p:nvPr/>
          </p:nvGrpSpPr>
          <p:grpSpPr>
            <a:xfrm>
              <a:off x="266700" y="88900"/>
              <a:ext cx="6309487" cy="7165848"/>
              <a:chOff x="266700" y="88900"/>
              <a:chExt cx="6309487" cy="7165848"/>
            </a:xfrm>
          </p:grpSpPr>
          <p:grpSp>
            <p:nvGrpSpPr>
              <p:cNvPr id="58" name="Group 57"/>
              <p:cNvGrpSpPr/>
              <p:nvPr/>
            </p:nvGrpSpPr>
            <p:grpSpPr>
              <a:xfrm>
                <a:off x="266700" y="977900"/>
                <a:ext cx="6309487" cy="6276848"/>
                <a:chOff x="266700" y="977900"/>
                <a:chExt cx="6309487" cy="6276848"/>
              </a:xfrm>
            </p:grpSpPr>
            <p:grpSp>
              <p:nvGrpSpPr>
                <p:cNvPr id="47" name="Group 46"/>
                <p:cNvGrpSpPr/>
                <p:nvPr/>
              </p:nvGrpSpPr>
              <p:grpSpPr>
                <a:xfrm>
                  <a:off x="266700" y="977900"/>
                  <a:ext cx="6309487" cy="6276848"/>
                  <a:chOff x="266700" y="977900"/>
                  <a:chExt cx="6309487" cy="6276848"/>
                </a:xfrm>
              </p:grpSpPr>
              <p:grpSp>
                <p:nvGrpSpPr>
                  <p:cNvPr id="44" name="Group 43"/>
                  <p:cNvGrpSpPr/>
                  <p:nvPr/>
                </p:nvGrpSpPr>
                <p:grpSpPr>
                  <a:xfrm>
                    <a:off x="506984" y="1164082"/>
                    <a:ext cx="5908803" cy="5903723"/>
                    <a:chOff x="506984" y="1164082"/>
                    <a:chExt cx="5908803" cy="5903723"/>
                  </a:xfrm>
                </p:grpSpPr>
                <p:sp>
                  <p:nvSpPr>
                    <p:cNvPr id="2" name="Freeform 1"/>
                    <p:cNvSpPr/>
                    <p:nvPr/>
                  </p:nvSpPr>
                  <p:spPr>
                    <a:xfrm>
                      <a:off x="506984" y="11772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506984" y="11640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527685" y="14591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803402" y="11788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095502" y="11772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391666" y="11788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679321" y="11772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75612" y="11788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72157" y="11803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65527" y="11788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60294" y="11814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146298" y="11788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444621" y="11803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740785" y="11803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4034155" y="11803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329176" y="11814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615307" y="11788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912995" y="11803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209159" y="11814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502656" y="11803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796026" y="11803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083935" y="11803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72987" y="11757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524510" y="17538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525907" y="20462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23240" y="23334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529082" y="38070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25907" y="35151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525907" y="32200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529082" y="29253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527685" y="26329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24510" y="40975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523240" y="43926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521716" y="46876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523240" y="49797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521716" y="52673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525907" y="67346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25907" y="64470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521716" y="61534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523240" y="58586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523240" y="55667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506984" y="70324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51860" y="9779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6700" y="41121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48" name="Picture 4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826000" y="3403600"/>
                  <a:ext cx="916432" cy="676275"/>
                </a:xfrm>
                <a:prstGeom prst="rect">
                  <a:avLst/>
                </a:prstGeom>
                <a:solidFill>
                  <a:scrgbClr r="0" g="0" b="0">
                    <a:alpha val="0"/>
                  </a:scrgbClr>
                </a:solidFill>
              </p:spPr>
            </p:pic>
            <p:sp>
              <p:nvSpPr>
                <p:cNvPr id="49" name="Freeform 48"/>
                <p:cNvSpPr/>
                <p:nvPr/>
              </p:nvSpPr>
              <p:spPr>
                <a:xfrm>
                  <a:off x="4038600" y="35179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p:cNvGrpSpPr/>
                <p:nvPr/>
              </p:nvGrpSpPr>
              <p:grpSpPr>
                <a:xfrm>
                  <a:off x="2272538" y="2628138"/>
                  <a:ext cx="592075" cy="899669"/>
                  <a:chOff x="2272538" y="2628138"/>
                  <a:chExt cx="592075" cy="899669"/>
                </a:xfrm>
              </p:grpSpPr>
              <p:sp>
                <p:nvSpPr>
                  <p:cNvPr id="50" name="Freeform 49"/>
                  <p:cNvSpPr/>
                  <p:nvPr/>
                </p:nvSpPr>
                <p:spPr>
                  <a:xfrm>
                    <a:off x="2566035" y="32292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2272538" y="26281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2272538" y="32292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2272538" y="29286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p:cNvSpPr txBox="1"/>
                <p:nvPr/>
              </p:nvSpPr>
              <p:spPr>
                <a:xfrm>
                  <a:off x="1003300" y="21590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6" name="TextBox 55"/>
                <p:cNvSpPr txBox="1"/>
                <p:nvPr/>
              </p:nvSpPr>
              <p:spPr>
                <a:xfrm>
                  <a:off x="3759200" y="30099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7" name="Picture 5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44600" y="5613400"/>
                  <a:ext cx="702818" cy="915289"/>
                </a:xfrm>
                <a:prstGeom prst="rect">
                  <a:avLst/>
                </a:prstGeom>
                <a:solidFill>
                  <a:scrgbClr r="0" g="0" b="0">
                    <a:alpha val="0"/>
                  </a:scrgbClr>
                </a:solidFill>
              </p:spPr>
            </p:pic>
          </p:grpSp>
          <p:sp>
            <p:nvSpPr>
              <p:cNvPr id="59" name="TextBox 58"/>
              <p:cNvSpPr txBox="1"/>
              <p:nvPr/>
            </p:nvSpPr>
            <p:spPr>
              <a:xfrm>
                <a:off x="2705100" y="88900"/>
                <a:ext cx="1955800" cy="507831"/>
              </a:xfrm>
              <a:prstGeom prst="rect">
                <a:avLst/>
              </a:prstGeom>
              <a:noFill/>
            </p:spPr>
            <p:txBody>
              <a:bodyPr vert="horz" rtlCol="0">
                <a:spAutoFit/>
              </a:bodyPr>
              <a:lstStyle/>
              <a:p>
                <a:r>
                  <a:rPr lang="en-GB" sz="2700" b="1" smtClean="0">
                    <a:solidFill>
                      <a:srgbClr val="000000"/>
                    </a:solidFill>
                    <a:latin typeface="Trebuchet MS - 36"/>
                  </a:rPr>
                  <a:t>Hole 1</a:t>
                </a:r>
                <a:endParaRPr lang="en-GB" sz="2700" b="1">
                  <a:solidFill>
                    <a:srgbClr val="000000"/>
                  </a:solidFill>
                  <a:latin typeface="Trebuchet MS - 36"/>
                </a:endParaRPr>
              </a:p>
            </p:txBody>
          </p:sp>
        </p:grpSp>
        <p:sp>
          <p:nvSpPr>
            <p:cNvPr id="61" name="TextBox 60"/>
            <p:cNvSpPr txBox="1"/>
            <p:nvPr/>
          </p:nvSpPr>
          <p:spPr>
            <a:xfrm>
              <a:off x="6553200" y="1155700"/>
              <a:ext cx="3505200" cy="1754326"/>
            </a:xfrm>
            <a:prstGeom prst="rect">
              <a:avLst/>
            </a:prstGeom>
            <a:noFill/>
          </p:spPr>
          <p:txBody>
            <a:bodyPr vert="horz" rtlCol="0">
              <a:spAutoFit/>
            </a:bodyPr>
            <a:lstStyle/>
            <a:p>
              <a:pPr algn="ctr"/>
              <a:r>
                <a:rPr lang="en-GB" u="sng" smtClean="0">
                  <a:solidFill>
                    <a:srgbClr val="000000"/>
                  </a:solidFill>
                  <a:latin typeface="Trebuchet MS - 24"/>
                </a:rPr>
                <a:t>Instructions for Hole 1:</a:t>
              </a:r>
            </a:p>
            <a:p>
              <a:pPr algn="ctr"/>
              <a:endParaRPr lang="en-GB" u="sng" smtClean="0">
                <a:solidFill>
                  <a:srgbClr val="000000"/>
                </a:solidFill>
                <a:latin typeface="Trebuchet MS - 24"/>
              </a:endParaRPr>
            </a:p>
            <a:p>
              <a:pPr algn="ctr"/>
              <a:r>
                <a:rPr lang="en-GB" u="sng" smtClean="0">
                  <a:solidFill>
                    <a:srgbClr val="000000"/>
                  </a:solidFill>
                  <a:latin typeface="Trebuchet MS - 24"/>
                </a:rPr>
                <a:t>Re</a:t>
              </a:r>
              <a:r>
                <a:rPr lang="en-GB" smtClean="0">
                  <a:solidFill>
                    <a:srgbClr val="000000"/>
                  </a:solidFill>
                  <a:latin typeface="Trebuchet MS - 24"/>
                </a:rPr>
                <a:t>flect the bunker in the x-axis.</a:t>
              </a:r>
            </a:p>
            <a:p>
              <a:pPr algn="ctr"/>
              <a:endParaRPr lang="en-GB" smtClean="0">
                <a:solidFill>
                  <a:srgbClr val="000000"/>
                </a:solidFill>
                <a:latin typeface="Trebuchet MS - 24"/>
              </a:endParaRPr>
            </a:p>
            <a:p>
              <a:pPr algn="ctr"/>
              <a:r>
                <a:rPr lang="en-GB" smtClean="0">
                  <a:solidFill>
                    <a:srgbClr val="000000"/>
                  </a:solidFill>
                  <a:latin typeface="Trebuchet MS - 24"/>
                </a:rPr>
                <a:t>Rotate the water hazard 180</a:t>
              </a:r>
              <a:r>
                <a:rPr lang="en-GB" sz="1200" baseline="70000" smtClean="0">
                  <a:solidFill>
                    <a:srgbClr val="000000"/>
                  </a:solidFill>
                  <a:latin typeface="Trebuchet MS - 24"/>
                </a:rPr>
                <a:t>o</a:t>
              </a:r>
              <a:r>
                <a:rPr lang="en-GB" smtClean="0">
                  <a:solidFill>
                    <a:srgbClr val="000000"/>
                  </a:solidFill>
                  <a:latin typeface="Trebuchet MS - 24"/>
                </a:rPr>
                <a:t>, centre (0,0).</a:t>
              </a:r>
              <a:endParaRPr lang="en-GB">
                <a:solidFill>
                  <a:srgbClr val="000000"/>
                </a:solidFill>
                <a:latin typeface="Trebuchet MS - 24"/>
              </a:endParaRPr>
            </a:p>
          </p:txBody>
        </p:sp>
      </p:grpSp>
    </p:spTree>
    <p:extLst>
      <p:ext uri="{BB962C8B-B14F-4D97-AF65-F5344CB8AC3E}">
        <p14:creationId xmlns:p14="http://schemas.microsoft.com/office/powerpoint/2010/main" val="415786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1" name="Group 60"/>
          <p:cNvGrpSpPr/>
          <p:nvPr/>
        </p:nvGrpSpPr>
        <p:grpSpPr>
          <a:xfrm>
            <a:off x="127000" y="0"/>
            <a:ext cx="9740900" cy="7127748"/>
            <a:chOff x="127000" y="0"/>
            <a:chExt cx="9740900" cy="7127748"/>
          </a:xfrm>
        </p:grpSpPr>
        <p:grpSp>
          <p:nvGrpSpPr>
            <p:cNvPr id="59" name="Group 58"/>
            <p:cNvGrpSpPr/>
            <p:nvPr/>
          </p:nvGrpSpPr>
          <p:grpSpPr>
            <a:xfrm>
              <a:off x="127000" y="0"/>
              <a:ext cx="6309487" cy="7127748"/>
              <a:chOff x="127000" y="0"/>
              <a:chExt cx="6309487" cy="7127748"/>
            </a:xfrm>
          </p:grpSpPr>
          <p:grpSp>
            <p:nvGrpSpPr>
              <p:cNvPr id="47" name="Group 46"/>
              <p:cNvGrpSpPr/>
              <p:nvPr/>
            </p:nvGrpSpPr>
            <p:grpSpPr>
              <a:xfrm>
                <a:off x="127000" y="850900"/>
                <a:ext cx="6309487" cy="6276848"/>
                <a:chOff x="127000" y="850900"/>
                <a:chExt cx="6309487" cy="6276848"/>
              </a:xfrm>
            </p:grpSpPr>
            <p:grpSp>
              <p:nvGrpSpPr>
                <p:cNvPr id="44" name="Group 43"/>
                <p:cNvGrpSpPr/>
                <p:nvPr/>
              </p:nvGrpSpPr>
              <p:grpSpPr>
                <a:xfrm>
                  <a:off x="367284" y="1037082"/>
                  <a:ext cx="5908803" cy="5903723"/>
                  <a:chOff x="367284" y="1037082"/>
                  <a:chExt cx="5908803" cy="5903723"/>
                </a:xfrm>
              </p:grpSpPr>
              <p:sp>
                <p:nvSpPr>
                  <p:cNvPr id="2" name="Freeform 1"/>
                  <p:cNvSpPr/>
                  <p:nvPr/>
                </p:nvSpPr>
                <p:spPr>
                  <a:xfrm>
                    <a:off x="367284" y="10502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367284" y="10370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387985" y="13321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663702" y="10518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955802" y="10502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251966" y="10518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539621" y="10502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835912" y="10518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132457" y="10533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425827" y="10518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20594" y="10544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06598" y="10518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04921" y="10533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01085" y="10533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894455" y="10533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189476" y="10544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475607" y="10518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773295" y="10533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069459" y="10544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362956" y="10533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656326" y="10533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5944235" y="10533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233287" y="10487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384810" y="16268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386207" y="19192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383540" y="22064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389382" y="36800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386207" y="33881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386207" y="30930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389382" y="27983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387985" y="25059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384810" y="39705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383540" y="42656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382016" y="45606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383540" y="48527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382016" y="51403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386207" y="66076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386207" y="63200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382016" y="60264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383540" y="57316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383540" y="54397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367284" y="69054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312160" y="8509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7000" y="39851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565400" y="0"/>
                <a:ext cx="1955800" cy="507831"/>
              </a:xfrm>
              <a:prstGeom prst="rect">
                <a:avLst/>
              </a:prstGeom>
              <a:noFill/>
            </p:spPr>
            <p:txBody>
              <a:bodyPr vert="horz" rtlCol="0">
                <a:spAutoFit/>
              </a:bodyPr>
              <a:lstStyle/>
              <a:p>
                <a:r>
                  <a:rPr lang="en-GB" sz="2700" b="1" smtClean="0">
                    <a:solidFill>
                      <a:srgbClr val="000000"/>
                    </a:solidFill>
                    <a:latin typeface="Trebuchet MS - 36"/>
                  </a:rPr>
                  <a:t>Hole 2</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270500" y="4445000"/>
                <a:ext cx="916432" cy="676275"/>
              </a:xfrm>
              <a:prstGeom prst="rect">
                <a:avLst/>
              </a:prstGeom>
              <a:solidFill>
                <a:scrgbClr r="0" g="0" b="0">
                  <a:alpha val="0"/>
                </a:scrgbClr>
              </a:solidFill>
            </p:spPr>
          </p:pic>
          <p:sp>
            <p:nvSpPr>
              <p:cNvPr id="50" name="Freeform 49"/>
              <p:cNvSpPr/>
              <p:nvPr/>
            </p:nvSpPr>
            <p:spPr>
              <a:xfrm>
                <a:off x="1841500" y="51435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a:off x="2437638" y="2488438"/>
                <a:ext cx="592075" cy="899669"/>
                <a:chOff x="2437638" y="2488438"/>
                <a:chExt cx="592075" cy="899669"/>
              </a:xfrm>
            </p:grpSpPr>
            <p:sp>
              <p:nvSpPr>
                <p:cNvPr id="51" name="Freeform 50"/>
                <p:cNvSpPr/>
                <p:nvPr/>
              </p:nvSpPr>
              <p:spPr>
                <a:xfrm>
                  <a:off x="2731135" y="30895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2437638" y="24884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2437638" y="30895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2437638" y="27889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1130300" y="20574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1511300" y="54864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5300" y="2540000"/>
                <a:ext cx="702818" cy="915289"/>
              </a:xfrm>
              <a:prstGeom prst="rect">
                <a:avLst/>
              </a:prstGeom>
              <a:solidFill>
                <a:scrgbClr r="0" g="0" b="0">
                  <a:alpha val="0"/>
                </a:scrgbClr>
              </a:solidFill>
            </p:spPr>
          </p:pic>
        </p:grpSp>
        <p:sp>
          <p:nvSpPr>
            <p:cNvPr id="60" name="TextBox 59"/>
            <p:cNvSpPr txBox="1"/>
            <p:nvPr/>
          </p:nvSpPr>
          <p:spPr>
            <a:xfrm>
              <a:off x="6337300" y="1003300"/>
              <a:ext cx="3530600" cy="2031325"/>
            </a:xfrm>
            <a:prstGeom prst="rect">
              <a:avLst/>
            </a:prstGeom>
            <a:noFill/>
          </p:spPr>
          <p:txBody>
            <a:bodyPr vert="horz" rtlCol="0">
              <a:spAutoFit/>
            </a:bodyPr>
            <a:lstStyle/>
            <a:p>
              <a:pPr algn="ctr"/>
              <a:r>
                <a:rPr lang="en-GB" u="sng" smtClean="0">
                  <a:solidFill>
                    <a:srgbClr val="000000"/>
                  </a:solidFill>
                  <a:latin typeface="Trebuchet MS - 24"/>
                </a:rPr>
                <a:t>Instructions for Hole 2:</a:t>
              </a:r>
            </a:p>
            <a:p>
              <a:pPr algn="ctr"/>
              <a:endParaRPr lang="en-GB" u="sng" smtClean="0">
                <a:solidFill>
                  <a:srgbClr val="000000"/>
                </a:solidFill>
                <a:latin typeface="Trebuchet MS - 24"/>
              </a:endParaRPr>
            </a:p>
            <a:p>
              <a:pPr algn="ctr"/>
              <a:r>
                <a:rPr lang="en-GB" u="sng" smtClean="0">
                  <a:solidFill>
                    <a:srgbClr val="000000"/>
                  </a:solidFill>
                  <a:latin typeface="Trebuchet MS - 24"/>
                </a:rPr>
                <a:t>Ro</a:t>
              </a:r>
              <a:r>
                <a:rPr lang="en-GB" smtClean="0">
                  <a:solidFill>
                    <a:srgbClr val="000000"/>
                  </a:solidFill>
                  <a:latin typeface="Trebuchet MS - 24"/>
                </a:rPr>
                <a:t>tate the bunker 90</a:t>
              </a:r>
              <a:r>
                <a:rPr lang="en-GB" sz="1200" baseline="70000" smtClean="0">
                  <a:solidFill>
                    <a:srgbClr val="000000"/>
                  </a:solidFill>
                  <a:latin typeface="Trebuchet MS - 24"/>
                </a:rPr>
                <a:t>o</a:t>
              </a:r>
              <a:r>
                <a:rPr lang="en-GB" smtClean="0">
                  <a:solidFill>
                    <a:srgbClr val="000000"/>
                  </a:solidFill>
                  <a:latin typeface="Trebuchet MS - 24"/>
                </a:rPr>
                <a:t> anti-clockwise, centre (0,0).</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y-axis.</a:t>
              </a:r>
              <a:endParaRPr lang="en-GB">
                <a:solidFill>
                  <a:srgbClr val="000000"/>
                </a:solidFill>
                <a:latin typeface="Trebuchet MS - 24"/>
              </a:endParaRPr>
            </a:p>
          </p:txBody>
        </p:sp>
      </p:grpSp>
    </p:spTree>
    <p:extLst>
      <p:ext uri="{BB962C8B-B14F-4D97-AF65-F5344CB8AC3E}">
        <p14:creationId xmlns:p14="http://schemas.microsoft.com/office/powerpoint/2010/main" val="345179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62"/>
          <p:cNvGrpSpPr/>
          <p:nvPr/>
        </p:nvGrpSpPr>
        <p:grpSpPr>
          <a:xfrm>
            <a:off x="165100" y="114300"/>
            <a:ext cx="9740900" cy="7165848"/>
            <a:chOff x="165100" y="114300"/>
            <a:chExt cx="9740900" cy="7165848"/>
          </a:xfrm>
        </p:grpSpPr>
        <p:grpSp>
          <p:nvGrpSpPr>
            <p:cNvPr id="59" name="Group 58"/>
            <p:cNvGrpSpPr/>
            <p:nvPr/>
          </p:nvGrpSpPr>
          <p:grpSpPr>
            <a:xfrm>
              <a:off x="165100" y="114300"/>
              <a:ext cx="6527800" cy="7165848"/>
              <a:chOff x="165100" y="114300"/>
              <a:chExt cx="6527800" cy="7165848"/>
            </a:xfrm>
          </p:grpSpPr>
          <p:grpSp>
            <p:nvGrpSpPr>
              <p:cNvPr id="47" name="Group 46"/>
              <p:cNvGrpSpPr/>
              <p:nvPr/>
            </p:nvGrpSpPr>
            <p:grpSpPr>
              <a:xfrm>
                <a:off x="165100" y="1003300"/>
                <a:ext cx="6309487" cy="6276848"/>
                <a:chOff x="165100" y="1003300"/>
                <a:chExt cx="6309487" cy="6276848"/>
              </a:xfrm>
            </p:grpSpPr>
            <p:grpSp>
              <p:nvGrpSpPr>
                <p:cNvPr id="44" name="Group 43"/>
                <p:cNvGrpSpPr/>
                <p:nvPr/>
              </p:nvGrpSpPr>
              <p:grpSpPr>
                <a:xfrm>
                  <a:off x="405384" y="1189482"/>
                  <a:ext cx="5908803" cy="5903723"/>
                  <a:chOff x="405384" y="1189482"/>
                  <a:chExt cx="5908803" cy="5903723"/>
                </a:xfrm>
              </p:grpSpPr>
              <p:sp>
                <p:nvSpPr>
                  <p:cNvPr id="2" name="Freeform 1"/>
                  <p:cNvSpPr/>
                  <p:nvPr/>
                </p:nvSpPr>
                <p:spPr>
                  <a:xfrm>
                    <a:off x="405384" y="12026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05384" y="11894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26085" y="14845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01802" y="12042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993902" y="12026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290066" y="12042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577721" y="12026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874012" y="12042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170557" y="12057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463927" y="12042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58694" y="12068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44698" y="12042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43021" y="12057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39185" y="12057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32555" y="12057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27576" y="12068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13707" y="12042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11395" y="12057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07559" y="12068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01056" y="12057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694426" y="12057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5982335" y="12057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271387" y="12011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22910" y="17792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24307" y="20716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21640" y="23588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27482" y="38324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24307" y="35405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24307" y="32454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27482" y="29507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26085" y="26583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22910" y="41229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21640" y="44180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20116" y="47130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21640" y="50051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20116" y="52927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24307" y="67600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24307" y="64724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20116" y="61788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21640" y="58840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21640" y="55921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05384" y="70578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350260" y="10033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5100" y="41375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603500" y="114300"/>
                <a:ext cx="1955800" cy="507831"/>
              </a:xfrm>
              <a:prstGeom prst="rect">
                <a:avLst/>
              </a:prstGeom>
              <a:noFill/>
            </p:spPr>
            <p:txBody>
              <a:bodyPr vert="horz" rtlCol="0">
                <a:spAutoFit/>
              </a:bodyPr>
              <a:lstStyle/>
              <a:p>
                <a:r>
                  <a:rPr lang="en-GB" sz="2700" b="1" smtClean="0">
                    <a:solidFill>
                      <a:srgbClr val="000000"/>
                    </a:solidFill>
                    <a:latin typeface="Trebuchet MS - 36"/>
                  </a:rPr>
                  <a:t>Hole 3</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308600" y="5778500"/>
                <a:ext cx="916432" cy="676275"/>
              </a:xfrm>
              <a:prstGeom prst="rect">
                <a:avLst/>
              </a:prstGeom>
              <a:solidFill>
                <a:scrgbClr r="0" g="0" b="0">
                  <a:alpha val="0"/>
                </a:scrgbClr>
              </a:solidFill>
            </p:spPr>
          </p:pic>
          <p:sp>
            <p:nvSpPr>
              <p:cNvPr id="50" name="Freeform 49"/>
              <p:cNvSpPr/>
              <p:nvPr/>
            </p:nvSpPr>
            <p:spPr>
              <a:xfrm>
                <a:off x="2184400" y="61849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flipV="1">
                <a:off x="5104638" y="4710938"/>
                <a:ext cx="592075" cy="899669"/>
                <a:chOff x="5104638" y="4710938"/>
                <a:chExt cx="592075" cy="899669"/>
              </a:xfrm>
            </p:grpSpPr>
            <p:sp>
              <p:nvSpPr>
                <p:cNvPr id="51" name="Freeform 50"/>
                <p:cNvSpPr/>
                <p:nvPr/>
              </p:nvSpPr>
              <p:spPr>
                <a:xfrm>
                  <a:off x="5398135" y="53120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5104638" y="47109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5104638" y="53120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5104638" y="50114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4229100" y="42164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1905000" y="56769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76300" y="2997200"/>
                <a:ext cx="702818" cy="915289"/>
              </a:xfrm>
              <a:prstGeom prst="rect">
                <a:avLst/>
              </a:prstGeom>
              <a:solidFill>
                <a:scrgbClr r="0" g="0" b="0">
                  <a:alpha val="0"/>
                </a:scrgbClr>
              </a:solidFill>
            </p:spPr>
          </p:pic>
        </p:grpSp>
        <p:grpSp>
          <p:nvGrpSpPr>
            <p:cNvPr id="62" name="Group 61"/>
            <p:cNvGrpSpPr/>
            <p:nvPr/>
          </p:nvGrpSpPr>
          <p:grpSpPr>
            <a:xfrm>
              <a:off x="6350000" y="1155700"/>
              <a:ext cx="3556000" cy="3335298"/>
              <a:chOff x="6350000" y="1155700"/>
              <a:chExt cx="3556000" cy="3335298"/>
            </a:xfrm>
          </p:grpSpPr>
          <p:sp>
            <p:nvSpPr>
              <p:cNvPr id="60" name="TextBox 59"/>
              <p:cNvSpPr txBox="1"/>
              <p:nvPr/>
            </p:nvSpPr>
            <p:spPr>
              <a:xfrm>
                <a:off x="6350000" y="1155700"/>
                <a:ext cx="3556000" cy="2169825"/>
              </a:xfrm>
              <a:prstGeom prst="rect">
                <a:avLst/>
              </a:prstGeom>
              <a:noFill/>
            </p:spPr>
            <p:txBody>
              <a:bodyPr vert="horz" rtlCol="0">
                <a:spAutoFit/>
              </a:bodyPr>
              <a:lstStyle/>
              <a:p>
                <a:pPr algn="ctr"/>
                <a:r>
                  <a:rPr lang="en-GB" u="sng" smtClean="0">
                    <a:solidFill>
                      <a:srgbClr val="000000"/>
                    </a:solidFill>
                    <a:latin typeface="Trebuchet MS - 24"/>
                  </a:rPr>
                  <a:t>Instructions for Hole 3:</a:t>
                </a:r>
              </a:p>
              <a:p>
                <a:pPr algn="ctr"/>
                <a:endParaRPr lang="en-GB" u="sng" smtClean="0">
                  <a:solidFill>
                    <a:srgbClr val="000000"/>
                  </a:solidFill>
                  <a:latin typeface="Trebuchet MS - 24"/>
                </a:endParaRPr>
              </a:p>
              <a:p>
                <a:pPr algn="ctr"/>
                <a:r>
                  <a:rPr lang="en-GB" u="sng" smtClean="0">
                    <a:solidFill>
                      <a:srgbClr val="000000"/>
                    </a:solidFill>
                    <a:latin typeface="Trebuchet MS - 24"/>
                  </a:rPr>
                  <a:t>Re</a:t>
                </a:r>
                <a:r>
                  <a:rPr lang="en-GB" smtClean="0">
                    <a:solidFill>
                      <a:srgbClr val="000000"/>
                    </a:solidFill>
                    <a:latin typeface="Trebuchet MS - 24"/>
                  </a:rPr>
                  <a:t>flect the bunker in the y-axis.</a:t>
                </a:r>
              </a:p>
              <a:p>
                <a:pPr algn="ctr"/>
                <a:endParaRPr lang="en-GB" smtClean="0">
                  <a:solidFill>
                    <a:srgbClr val="000000"/>
                  </a:solidFill>
                  <a:latin typeface="Trebuchet MS - 24"/>
                </a:endParaRPr>
              </a:p>
              <a:p>
                <a:pPr algn="ctr"/>
                <a:r>
                  <a:rPr lang="en-GB" smtClean="0">
                    <a:solidFill>
                      <a:srgbClr val="000000"/>
                    </a:solidFill>
                    <a:latin typeface="Trebuchet MS - 24"/>
                  </a:rPr>
                  <a:t>Translate the water hazard in the vector</a:t>
                </a:r>
              </a:p>
              <a:p>
                <a:pPr algn="ctr"/>
                <a:r>
                  <a:rPr lang="en-GB" smtClean="0">
                    <a:solidFill>
                      <a:srgbClr val="000000"/>
                    </a:solidFill>
                    <a:latin typeface="Trebuchet MS - 24"/>
                  </a:rPr>
                  <a:t>(</a:t>
                </a:r>
                <a:r>
                  <a:rPr lang="en-GB" sz="2700" smtClean="0">
                    <a:solidFill>
                      <a:srgbClr val="000000"/>
                    </a:solidFill>
                    <a:latin typeface="Trebuchet MS - 36"/>
                  </a:rPr>
                  <a:t>  )</a:t>
                </a:r>
                <a:r>
                  <a:rPr lang="en-GB" smtClean="0">
                    <a:solidFill>
                      <a:srgbClr val="000000"/>
                    </a:solidFill>
                    <a:latin typeface="Trebuchet MS - 24"/>
                  </a:rPr>
                  <a:t>.</a:t>
                </a:r>
                <a:endParaRPr lang="en-GB">
                  <a:solidFill>
                    <a:srgbClr val="000000"/>
                  </a:solidFill>
                  <a:latin typeface="Trebuchet MS - 24"/>
                </a:endParaRPr>
              </a:p>
            </p:txBody>
          </p:sp>
          <p:sp>
            <p:nvSpPr>
              <p:cNvPr id="61" name="TextBox 60"/>
              <p:cNvSpPr txBox="1"/>
              <p:nvPr/>
            </p:nvSpPr>
            <p:spPr>
              <a:xfrm>
                <a:off x="7874000" y="3937000"/>
                <a:ext cx="609600" cy="553998"/>
              </a:xfrm>
              <a:prstGeom prst="rect">
                <a:avLst/>
              </a:prstGeom>
              <a:noFill/>
            </p:spPr>
            <p:txBody>
              <a:bodyPr vert="horz" rtlCol="0">
                <a:spAutoFit/>
              </a:bodyPr>
              <a:lstStyle/>
              <a:p>
                <a:r>
                  <a:rPr lang="en-GB" sz="1500" smtClean="0">
                    <a:solidFill>
                      <a:srgbClr val="000000"/>
                    </a:solidFill>
                    <a:latin typeface="Trebuchet MS - 20"/>
                  </a:rPr>
                  <a:t>-2</a:t>
                </a:r>
              </a:p>
              <a:p>
                <a:r>
                  <a:rPr lang="en-GB" sz="1500" smtClean="0">
                    <a:solidFill>
                      <a:srgbClr val="000000"/>
                    </a:solidFill>
                    <a:latin typeface="Trebuchet MS - 20"/>
                  </a:rPr>
                  <a:t>-4</a:t>
                </a:r>
                <a:endParaRPr lang="en-GB" sz="1500">
                  <a:solidFill>
                    <a:srgbClr val="000000"/>
                  </a:solidFill>
                  <a:latin typeface="Trebuchet MS - 20"/>
                </a:endParaRPr>
              </a:p>
            </p:txBody>
          </p:sp>
        </p:grpSp>
      </p:grpSp>
    </p:spTree>
    <p:extLst>
      <p:ext uri="{BB962C8B-B14F-4D97-AF65-F5344CB8AC3E}">
        <p14:creationId xmlns:p14="http://schemas.microsoft.com/office/powerpoint/2010/main" val="54939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1" name="Group 60"/>
          <p:cNvGrpSpPr/>
          <p:nvPr/>
        </p:nvGrpSpPr>
        <p:grpSpPr>
          <a:xfrm>
            <a:off x="165100" y="88900"/>
            <a:ext cx="9842500" cy="7165848"/>
            <a:chOff x="165100" y="88900"/>
            <a:chExt cx="9842500" cy="7165848"/>
          </a:xfrm>
        </p:grpSpPr>
        <p:grpSp>
          <p:nvGrpSpPr>
            <p:cNvPr id="59" name="Group 58"/>
            <p:cNvGrpSpPr/>
            <p:nvPr/>
          </p:nvGrpSpPr>
          <p:grpSpPr>
            <a:xfrm>
              <a:off x="165100" y="88900"/>
              <a:ext cx="6309487" cy="7165848"/>
              <a:chOff x="165100" y="88900"/>
              <a:chExt cx="6309487" cy="7165848"/>
            </a:xfrm>
          </p:grpSpPr>
          <p:grpSp>
            <p:nvGrpSpPr>
              <p:cNvPr id="47" name="Group 46"/>
              <p:cNvGrpSpPr/>
              <p:nvPr/>
            </p:nvGrpSpPr>
            <p:grpSpPr>
              <a:xfrm>
                <a:off x="165100" y="977900"/>
                <a:ext cx="6309487" cy="6276848"/>
                <a:chOff x="165100" y="977900"/>
                <a:chExt cx="6309487" cy="6276848"/>
              </a:xfrm>
            </p:grpSpPr>
            <p:grpSp>
              <p:nvGrpSpPr>
                <p:cNvPr id="44" name="Group 43"/>
                <p:cNvGrpSpPr/>
                <p:nvPr/>
              </p:nvGrpSpPr>
              <p:grpSpPr>
                <a:xfrm>
                  <a:off x="405384" y="1164082"/>
                  <a:ext cx="5908803" cy="5903723"/>
                  <a:chOff x="405384" y="1164082"/>
                  <a:chExt cx="5908803" cy="5903723"/>
                </a:xfrm>
              </p:grpSpPr>
              <p:sp>
                <p:nvSpPr>
                  <p:cNvPr id="2" name="Freeform 1"/>
                  <p:cNvSpPr/>
                  <p:nvPr/>
                </p:nvSpPr>
                <p:spPr>
                  <a:xfrm>
                    <a:off x="405384" y="11772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05384" y="11640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26085" y="14591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01802" y="11788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993902" y="11772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290066" y="11788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577721" y="11772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874012" y="11788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170557" y="11803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463927" y="11788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58694" y="11814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44698" y="11788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43021" y="11803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39185" y="11803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32555" y="11803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27576" y="11814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13707" y="11788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11395" y="11803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07559" y="11814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01056" y="11803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694426" y="11803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5982335" y="11803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271387" y="11757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22910" y="17538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24307" y="20462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21640" y="23334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27482" y="38070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24307" y="35151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24307" y="32200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27482" y="29253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26085" y="26329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22910" y="40975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21640" y="43926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20116" y="46876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21640" y="49797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20116" y="52673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24307" y="67346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24307" y="64470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20116" y="61534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21640" y="58586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21640" y="55667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05384" y="70324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350260" y="9779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5100" y="41121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603500" y="88900"/>
                <a:ext cx="1955800" cy="507831"/>
              </a:xfrm>
              <a:prstGeom prst="rect">
                <a:avLst/>
              </a:prstGeom>
              <a:noFill/>
            </p:spPr>
            <p:txBody>
              <a:bodyPr vert="horz" rtlCol="0">
                <a:spAutoFit/>
              </a:bodyPr>
              <a:lstStyle/>
              <a:p>
                <a:r>
                  <a:rPr lang="en-GB" sz="2700" b="1" smtClean="0">
                    <a:solidFill>
                      <a:srgbClr val="000000"/>
                    </a:solidFill>
                    <a:latin typeface="Trebuchet MS - 36"/>
                  </a:rPr>
                  <a:t>Hole 4</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737100" y="1638300"/>
                <a:ext cx="916432" cy="676275"/>
              </a:xfrm>
              <a:prstGeom prst="rect">
                <a:avLst/>
              </a:prstGeom>
              <a:solidFill>
                <a:scrgbClr r="0" g="0" b="0">
                  <a:alpha val="0"/>
                </a:scrgbClr>
              </a:solidFill>
            </p:spPr>
          </p:pic>
          <p:sp>
            <p:nvSpPr>
              <p:cNvPr id="50" name="Freeform 49"/>
              <p:cNvSpPr/>
              <p:nvPr/>
            </p:nvSpPr>
            <p:spPr>
              <a:xfrm>
                <a:off x="4521200" y="43815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a:off x="1866138" y="1751838"/>
                <a:ext cx="592075" cy="899669"/>
                <a:chOff x="1866138" y="1751838"/>
                <a:chExt cx="592075" cy="899669"/>
              </a:xfrm>
            </p:grpSpPr>
            <p:sp>
              <p:nvSpPr>
                <p:cNvPr id="51" name="Freeform 50"/>
                <p:cNvSpPr/>
                <p:nvPr/>
              </p:nvSpPr>
              <p:spPr>
                <a:xfrm>
                  <a:off x="2159635" y="23529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1866138" y="17518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1866138" y="23529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1866138" y="20523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901700" y="12827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4076700" y="46609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000" y="5613400"/>
                <a:ext cx="702818" cy="915289"/>
              </a:xfrm>
              <a:prstGeom prst="rect">
                <a:avLst/>
              </a:prstGeom>
              <a:solidFill>
                <a:scrgbClr r="0" g="0" b="0">
                  <a:alpha val="0"/>
                </a:scrgbClr>
              </a:solidFill>
            </p:spPr>
          </p:pic>
        </p:grpSp>
        <p:sp>
          <p:nvSpPr>
            <p:cNvPr id="60" name="TextBox 59"/>
            <p:cNvSpPr txBox="1"/>
            <p:nvPr/>
          </p:nvSpPr>
          <p:spPr>
            <a:xfrm>
              <a:off x="6400800" y="1143000"/>
              <a:ext cx="3606800" cy="1754326"/>
            </a:xfrm>
            <a:prstGeom prst="rect">
              <a:avLst/>
            </a:prstGeom>
            <a:noFill/>
          </p:spPr>
          <p:txBody>
            <a:bodyPr vert="horz" rtlCol="0">
              <a:spAutoFit/>
            </a:bodyPr>
            <a:lstStyle/>
            <a:p>
              <a:pPr algn="ctr"/>
              <a:r>
                <a:rPr lang="en-GB" u="sng" smtClean="0">
                  <a:solidFill>
                    <a:srgbClr val="000000"/>
                  </a:solidFill>
                  <a:latin typeface="Trebuchet MS - 24"/>
                </a:rPr>
                <a:t>Instructions for Hole 4:</a:t>
              </a:r>
            </a:p>
            <a:p>
              <a:pPr algn="ctr"/>
              <a:endParaRPr lang="en-GB" u="sng" smtClean="0">
                <a:solidFill>
                  <a:srgbClr val="000000"/>
                </a:solidFill>
                <a:latin typeface="Trebuchet MS - 24"/>
              </a:endParaRPr>
            </a:p>
            <a:p>
              <a:pPr algn="ctr"/>
              <a:r>
                <a:rPr lang="en-GB" u="sng" smtClean="0">
                  <a:solidFill>
                    <a:srgbClr val="000000"/>
                  </a:solidFill>
                  <a:latin typeface="Trebuchet MS - 24"/>
                </a:rPr>
                <a:t>Re</a:t>
              </a:r>
              <a:r>
                <a:rPr lang="en-GB" smtClean="0">
                  <a:solidFill>
                    <a:srgbClr val="000000"/>
                  </a:solidFill>
                  <a:latin typeface="Trebuchet MS - 24"/>
                </a:rPr>
                <a:t>flect the bunker in the y=2 line.</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x=-1 line.</a:t>
              </a:r>
              <a:endParaRPr lang="en-GB">
                <a:solidFill>
                  <a:srgbClr val="000000"/>
                </a:solidFill>
                <a:latin typeface="Trebuchet MS - 24"/>
              </a:endParaRPr>
            </a:p>
          </p:txBody>
        </p:sp>
      </p:grpSp>
    </p:spTree>
    <p:extLst>
      <p:ext uri="{BB962C8B-B14F-4D97-AF65-F5344CB8AC3E}">
        <p14:creationId xmlns:p14="http://schemas.microsoft.com/office/powerpoint/2010/main" val="180877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1" name="Group 60"/>
          <p:cNvGrpSpPr/>
          <p:nvPr/>
        </p:nvGrpSpPr>
        <p:grpSpPr>
          <a:xfrm>
            <a:off x="215900" y="266700"/>
            <a:ext cx="9804400" cy="6937248"/>
            <a:chOff x="215900" y="266700"/>
            <a:chExt cx="9804400" cy="6937248"/>
          </a:xfrm>
        </p:grpSpPr>
        <p:grpSp>
          <p:nvGrpSpPr>
            <p:cNvPr id="59" name="Group 58"/>
            <p:cNvGrpSpPr/>
            <p:nvPr/>
          </p:nvGrpSpPr>
          <p:grpSpPr>
            <a:xfrm>
              <a:off x="215900" y="266700"/>
              <a:ext cx="6309487" cy="6937248"/>
              <a:chOff x="215900" y="266700"/>
              <a:chExt cx="6309487" cy="6937248"/>
            </a:xfrm>
          </p:grpSpPr>
          <p:grpSp>
            <p:nvGrpSpPr>
              <p:cNvPr id="47" name="Group 46"/>
              <p:cNvGrpSpPr/>
              <p:nvPr/>
            </p:nvGrpSpPr>
            <p:grpSpPr>
              <a:xfrm>
                <a:off x="215900" y="927100"/>
                <a:ext cx="6309487" cy="6276848"/>
                <a:chOff x="215900" y="927100"/>
                <a:chExt cx="6309487" cy="6276848"/>
              </a:xfrm>
            </p:grpSpPr>
            <p:grpSp>
              <p:nvGrpSpPr>
                <p:cNvPr id="44" name="Group 43"/>
                <p:cNvGrpSpPr/>
                <p:nvPr/>
              </p:nvGrpSpPr>
              <p:grpSpPr>
                <a:xfrm>
                  <a:off x="456184" y="1113282"/>
                  <a:ext cx="5908803" cy="5903723"/>
                  <a:chOff x="456184" y="1113282"/>
                  <a:chExt cx="5908803" cy="5903723"/>
                </a:xfrm>
              </p:grpSpPr>
              <p:sp>
                <p:nvSpPr>
                  <p:cNvPr id="2" name="Freeform 1"/>
                  <p:cNvSpPr/>
                  <p:nvPr/>
                </p:nvSpPr>
                <p:spPr>
                  <a:xfrm>
                    <a:off x="456184" y="11264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56184" y="11132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76885" y="14083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52602" y="11280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044702" y="11264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340866" y="11280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628521" y="11264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24812" y="11280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21357" y="11295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14727" y="11280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09494" y="11306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95498" y="11280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93821" y="11295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89985" y="11295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83355" y="11295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78376" y="11306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64507" y="11280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62195" y="11295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58359" y="11306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51856" y="11295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745226" y="11295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033135" y="11295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22187" y="11249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73710" y="17030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75107" y="19954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72440" y="22826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78282" y="37562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75107" y="34643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75107" y="31692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78282" y="28745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76885" y="25821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73710" y="40467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72440" y="43418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70916" y="46368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72440" y="49289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70916" y="52165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75107" y="66838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75107" y="63962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70916" y="61026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72440" y="58078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72440" y="55159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56184" y="69816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01060" y="9271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15900" y="40613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pic>
            <p:nvPicPr>
              <p:cNvPr id="48" name="Picture 4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438400" y="2171700"/>
                <a:ext cx="916432" cy="676275"/>
              </a:xfrm>
              <a:prstGeom prst="rect">
                <a:avLst/>
              </a:prstGeom>
              <a:solidFill>
                <a:scrgbClr r="0" g="0" b="0">
                  <a:alpha val="0"/>
                </a:scrgbClr>
              </a:solidFill>
            </p:spPr>
          </p:pic>
          <p:sp>
            <p:nvSpPr>
              <p:cNvPr id="49" name="Freeform 48"/>
              <p:cNvSpPr/>
              <p:nvPr/>
            </p:nvSpPr>
            <p:spPr>
              <a:xfrm>
                <a:off x="3695700" y="28829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p:cNvGrpSpPr/>
              <p:nvPr/>
            </p:nvGrpSpPr>
            <p:grpSpPr>
              <a:xfrm rot="16200000">
                <a:off x="1777175" y="3301238"/>
                <a:ext cx="592139" cy="899605"/>
                <a:chOff x="1777175" y="3301238"/>
                <a:chExt cx="592139" cy="899605"/>
              </a:xfrm>
            </p:grpSpPr>
            <p:sp>
              <p:nvSpPr>
                <p:cNvPr id="50" name="Freeform 49"/>
                <p:cNvSpPr/>
                <p:nvPr/>
              </p:nvSpPr>
              <p:spPr>
                <a:xfrm>
                  <a:off x="2070736" y="3902265"/>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1777175" y="33012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1777239" y="3902265"/>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1777238" y="3601656"/>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p:cNvSpPr txBox="1"/>
              <p:nvPr/>
            </p:nvSpPr>
            <p:spPr>
              <a:xfrm>
                <a:off x="1054100" y="41021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6" name="TextBox 55"/>
              <p:cNvSpPr txBox="1"/>
              <p:nvPr/>
            </p:nvSpPr>
            <p:spPr>
              <a:xfrm>
                <a:off x="3416300" y="31369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7" name="Picture 5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67300" y="4965700"/>
                <a:ext cx="702818" cy="915289"/>
              </a:xfrm>
              <a:prstGeom prst="rect">
                <a:avLst/>
              </a:prstGeom>
              <a:solidFill>
                <a:scrgbClr r="0" g="0" b="0">
                  <a:alpha val="0"/>
                </a:scrgbClr>
              </a:solidFill>
            </p:spPr>
          </p:pic>
          <p:sp>
            <p:nvSpPr>
              <p:cNvPr id="58" name="TextBox 57"/>
              <p:cNvSpPr txBox="1"/>
              <p:nvPr/>
            </p:nvSpPr>
            <p:spPr>
              <a:xfrm>
                <a:off x="2679700" y="266700"/>
                <a:ext cx="1955800" cy="507831"/>
              </a:xfrm>
              <a:prstGeom prst="rect">
                <a:avLst/>
              </a:prstGeom>
              <a:noFill/>
            </p:spPr>
            <p:txBody>
              <a:bodyPr vert="horz" rtlCol="0">
                <a:spAutoFit/>
              </a:bodyPr>
              <a:lstStyle/>
              <a:p>
                <a:r>
                  <a:rPr lang="en-GB" sz="2700" b="1" smtClean="0">
                    <a:solidFill>
                      <a:srgbClr val="000000"/>
                    </a:solidFill>
                    <a:latin typeface="Trebuchet MS - 36"/>
                  </a:rPr>
                  <a:t>Hole 5</a:t>
                </a:r>
                <a:endParaRPr lang="en-GB" sz="2700" b="1">
                  <a:solidFill>
                    <a:srgbClr val="000000"/>
                  </a:solidFill>
                  <a:latin typeface="Trebuchet MS - 36"/>
                </a:endParaRPr>
              </a:p>
            </p:txBody>
          </p:sp>
        </p:grpSp>
        <p:sp>
          <p:nvSpPr>
            <p:cNvPr id="60" name="TextBox 59"/>
            <p:cNvSpPr txBox="1"/>
            <p:nvPr/>
          </p:nvSpPr>
          <p:spPr>
            <a:xfrm>
              <a:off x="6515100" y="1079500"/>
              <a:ext cx="3505200" cy="2031325"/>
            </a:xfrm>
            <a:prstGeom prst="rect">
              <a:avLst/>
            </a:prstGeom>
            <a:noFill/>
          </p:spPr>
          <p:txBody>
            <a:bodyPr vert="horz" rtlCol="0">
              <a:spAutoFit/>
            </a:bodyPr>
            <a:lstStyle/>
            <a:p>
              <a:pPr algn="ctr"/>
              <a:r>
                <a:rPr lang="en-GB" u="sng" smtClean="0">
                  <a:solidFill>
                    <a:srgbClr val="000000"/>
                  </a:solidFill>
                  <a:latin typeface="Trebuchet MS - 24"/>
                </a:rPr>
                <a:t>Instructions for Hole 5:</a:t>
              </a:r>
            </a:p>
            <a:p>
              <a:pPr algn="ctr"/>
              <a:endParaRPr lang="en-GB" u="sng" smtClean="0">
                <a:solidFill>
                  <a:srgbClr val="000000"/>
                </a:solidFill>
                <a:latin typeface="Trebuchet MS - 24"/>
              </a:endParaRPr>
            </a:p>
            <a:p>
              <a:pPr algn="ctr"/>
              <a:r>
                <a:rPr lang="en-GB" u="sng" smtClean="0">
                  <a:solidFill>
                    <a:srgbClr val="000000"/>
                  </a:solidFill>
                  <a:latin typeface="Trebuchet MS - 24"/>
                </a:rPr>
                <a:t>Ro</a:t>
              </a:r>
              <a:r>
                <a:rPr lang="en-GB" smtClean="0">
                  <a:solidFill>
                    <a:srgbClr val="000000"/>
                  </a:solidFill>
                  <a:latin typeface="Trebuchet MS - 24"/>
                </a:rPr>
                <a:t>tate the bunker 90</a:t>
              </a:r>
              <a:r>
                <a:rPr lang="en-GB" sz="1200" baseline="70000" smtClean="0">
                  <a:solidFill>
                    <a:srgbClr val="000000"/>
                  </a:solidFill>
                  <a:latin typeface="Trebuchet MS - 24"/>
                </a:rPr>
                <a:t>0</a:t>
              </a:r>
              <a:r>
                <a:rPr lang="en-GB" smtClean="0">
                  <a:solidFill>
                    <a:srgbClr val="000000"/>
                  </a:solidFill>
                  <a:latin typeface="Trebuchet MS - 24"/>
                </a:rPr>
                <a:t> anti-clockwise, centre (1,4).</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x=-3 line.</a:t>
              </a:r>
              <a:endParaRPr lang="en-GB">
                <a:solidFill>
                  <a:srgbClr val="000000"/>
                </a:solidFill>
                <a:latin typeface="Trebuchet MS - 24"/>
              </a:endParaRPr>
            </a:p>
          </p:txBody>
        </p:sp>
      </p:grpSp>
    </p:spTree>
    <p:extLst>
      <p:ext uri="{BB962C8B-B14F-4D97-AF65-F5344CB8AC3E}">
        <p14:creationId xmlns:p14="http://schemas.microsoft.com/office/powerpoint/2010/main" val="49142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62"/>
          <p:cNvGrpSpPr/>
          <p:nvPr/>
        </p:nvGrpSpPr>
        <p:grpSpPr>
          <a:xfrm>
            <a:off x="215900" y="203200"/>
            <a:ext cx="9829800" cy="7165848"/>
            <a:chOff x="215900" y="203200"/>
            <a:chExt cx="9829800" cy="7165848"/>
          </a:xfrm>
        </p:grpSpPr>
        <p:grpSp>
          <p:nvGrpSpPr>
            <p:cNvPr id="59" name="Group 58"/>
            <p:cNvGrpSpPr/>
            <p:nvPr/>
          </p:nvGrpSpPr>
          <p:grpSpPr>
            <a:xfrm>
              <a:off x="215900" y="203200"/>
              <a:ext cx="6324600" cy="7165848"/>
              <a:chOff x="215900" y="203200"/>
              <a:chExt cx="6324600" cy="7165848"/>
            </a:xfrm>
          </p:grpSpPr>
          <p:grpSp>
            <p:nvGrpSpPr>
              <p:cNvPr id="47" name="Group 46"/>
              <p:cNvGrpSpPr/>
              <p:nvPr/>
            </p:nvGrpSpPr>
            <p:grpSpPr>
              <a:xfrm>
                <a:off x="215900" y="1092200"/>
                <a:ext cx="6309487" cy="6276848"/>
                <a:chOff x="215900" y="1092200"/>
                <a:chExt cx="6309487" cy="6276848"/>
              </a:xfrm>
            </p:grpSpPr>
            <p:grpSp>
              <p:nvGrpSpPr>
                <p:cNvPr id="44" name="Group 43"/>
                <p:cNvGrpSpPr/>
                <p:nvPr/>
              </p:nvGrpSpPr>
              <p:grpSpPr>
                <a:xfrm>
                  <a:off x="456184" y="1278382"/>
                  <a:ext cx="5908803" cy="5903723"/>
                  <a:chOff x="456184" y="1278382"/>
                  <a:chExt cx="5908803" cy="5903723"/>
                </a:xfrm>
              </p:grpSpPr>
              <p:sp>
                <p:nvSpPr>
                  <p:cNvPr id="2" name="Freeform 1"/>
                  <p:cNvSpPr/>
                  <p:nvPr/>
                </p:nvSpPr>
                <p:spPr>
                  <a:xfrm>
                    <a:off x="456184" y="12915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56184" y="12783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476885" y="15734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752602" y="12931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044702" y="12915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340866" y="12931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628521" y="12915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24812" y="12931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21357" y="12946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14727" y="12931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09494" y="12957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095498" y="12931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393821" y="12946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689985" y="12946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983355" y="12946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278376" y="12957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564507" y="12931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862195" y="12946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158359" y="12957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451856" y="12946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745226" y="12946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033135" y="12946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22187" y="12900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473710" y="18681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475107" y="21605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472440" y="24477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478282" y="39213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475107" y="36294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475107" y="33343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478282" y="30396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476885" y="27472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73710" y="42118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472440" y="45069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470916" y="48019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472440" y="50940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470916" y="53816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75107" y="68489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75107" y="65613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70916" y="62677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472440" y="59729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472440" y="56810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456184" y="71467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01060" y="10922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15900" y="42264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654300" y="203200"/>
                <a:ext cx="1955800" cy="507831"/>
              </a:xfrm>
              <a:prstGeom prst="rect">
                <a:avLst/>
              </a:prstGeom>
              <a:noFill/>
            </p:spPr>
            <p:txBody>
              <a:bodyPr vert="horz" rtlCol="0">
                <a:spAutoFit/>
              </a:bodyPr>
              <a:lstStyle/>
              <a:p>
                <a:r>
                  <a:rPr lang="en-GB" sz="2700" b="1" smtClean="0">
                    <a:solidFill>
                      <a:srgbClr val="000000"/>
                    </a:solidFill>
                    <a:latin typeface="Trebuchet MS - 36"/>
                  </a:rPr>
                  <a:t>Hole 6</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54600" y="4394200"/>
                <a:ext cx="916432" cy="676275"/>
              </a:xfrm>
              <a:prstGeom prst="rect">
                <a:avLst/>
              </a:prstGeom>
              <a:solidFill>
                <a:scrgbClr r="0" g="0" b="0">
                  <a:alpha val="0"/>
                </a:scrgbClr>
              </a:solidFill>
            </p:spPr>
          </p:pic>
          <p:sp>
            <p:nvSpPr>
              <p:cNvPr id="50" name="Freeform 49"/>
              <p:cNvSpPr/>
              <p:nvPr/>
            </p:nvSpPr>
            <p:spPr>
              <a:xfrm rot="5400000">
                <a:off x="5308600" y="37846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a:off x="4279138" y="5104638"/>
                <a:ext cx="592075" cy="899669"/>
                <a:chOff x="4279138" y="5104638"/>
                <a:chExt cx="592075" cy="899669"/>
              </a:xfrm>
            </p:grpSpPr>
            <p:sp>
              <p:nvSpPr>
                <p:cNvPr id="51" name="Freeform 50"/>
                <p:cNvSpPr/>
                <p:nvPr/>
              </p:nvSpPr>
              <p:spPr>
                <a:xfrm>
                  <a:off x="4572635" y="5705729"/>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4279138" y="5104638"/>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4279138" y="5705729"/>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4279138" y="5405120"/>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3454400" y="60071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5041900" y="31877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14400" y="4229100"/>
                <a:ext cx="702818" cy="915289"/>
              </a:xfrm>
              <a:prstGeom prst="rect">
                <a:avLst/>
              </a:prstGeom>
              <a:solidFill>
                <a:scrgbClr r="0" g="0" b="0">
                  <a:alpha val="0"/>
                </a:scrgbClr>
              </a:solidFill>
            </p:spPr>
          </p:pic>
        </p:grpSp>
        <p:grpSp>
          <p:nvGrpSpPr>
            <p:cNvPr id="62" name="Group 61"/>
            <p:cNvGrpSpPr/>
            <p:nvPr/>
          </p:nvGrpSpPr>
          <p:grpSpPr>
            <a:xfrm>
              <a:off x="6464300" y="1257300"/>
              <a:ext cx="3581400" cy="3478431"/>
              <a:chOff x="6464300" y="1257300"/>
              <a:chExt cx="3581400" cy="3478431"/>
            </a:xfrm>
          </p:grpSpPr>
          <p:sp>
            <p:nvSpPr>
              <p:cNvPr id="60" name="TextBox 59"/>
              <p:cNvSpPr txBox="1"/>
              <p:nvPr/>
            </p:nvSpPr>
            <p:spPr>
              <a:xfrm>
                <a:off x="6464300" y="1257300"/>
                <a:ext cx="3581400" cy="2585323"/>
              </a:xfrm>
              <a:prstGeom prst="rect">
                <a:avLst/>
              </a:prstGeom>
              <a:noFill/>
            </p:spPr>
            <p:txBody>
              <a:bodyPr vert="horz" rtlCol="0">
                <a:spAutoFit/>
              </a:bodyPr>
              <a:lstStyle/>
              <a:p>
                <a:pPr algn="ctr"/>
                <a:r>
                  <a:rPr lang="en-GB" u="sng" smtClean="0">
                    <a:solidFill>
                      <a:srgbClr val="000000"/>
                    </a:solidFill>
                    <a:latin typeface="Trebuchet MS - 24"/>
                  </a:rPr>
                  <a:t>Instructions for Hole 6:</a:t>
                </a:r>
              </a:p>
              <a:p>
                <a:pPr algn="ctr"/>
                <a:endParaRPr lang="en-GB" u="sng" smtClean="0">
                  <a:solidFill>
                    <a:srgbClr val="000000"/>
                  </a:solidFill>
                  <a:latin typeface="Trebuchet MS - 24"/>
                </a:endParaRPr>
              </a:p>
              <a:p>
                <a:pPr algn="ctr"/>
                <a:r>
                  <a:rPr lang="en-GB" u="sng" smtClean="0">
                    <a:solidFill>
                      <a:srgbClr val="000000"/>
                    </a:solidFill>
                    <a:latin typeface="Trebuchet MS - 24"/>
                  </a:rPr>
                  <a:t>Re</a:t>
                </a:r>
                <a:r>
                  <a:rPr lang="en-GB" smtClean="0">
                    <a:solidFill>
                      <a:srgbClr val="000000"/>
                    </a:solidFill>
                    <a:latin typeface="Trebuchet MS - 24"/>
                  </a:rPr>
                  <a:t>flect the bunker in the y=-2 line.</a:t>
                </a:r>
              </a:p>
              <a:p>
                <a:pPr algn="ctr"/>
                <a:endParaRPr lang="en-GB" smtClean="0">
                  <a:solidFill>
                    <a:srgbClr val="000000"/>
                  </a:solidFill>
                  <a:latin typeface="Trebuchet MS - 24"/>
                </a:endParaRPr>
              </a:p>
              <a:p>
                <a:pPr algn="ctr"/>
                <a:r>
                  <a:rPr lang="en-GB" smtClean="0">
                    <a:solidFill>
                      <a:srgbClr val="000000"/>
                    </a:solidFill>
                    <a:latin typeface="Trebuchet MS - 24"/>
                  </a:rPr>
                  <a:t>Translate the water hazard in the vector</a:t>
                </a:r>
              </a:p>
              <a:p>
                <a:pPr algn="ctr"/>
                <a:r>
                  <a:rPr lang="en-GB" smtClean="0">
                    <a:solidFill>
                      <a:srgbClr val="000000"/>
                    </a:solidFill>
                    <a:latin typeface="Trebuchet MS - 24"/>
                  </a:rPr>
                  <a:t>(</a:t>
                </a:r>
                <a:r>
                  <a:rPr lang="en-GB" sz="3600" smtClean="0">
                    <a:solidFill>
                      <a:srgbClr val="000000"/>
                    </a:solidFill>
                    <a:latin typeface="Trebuchet MS - 48"/>
                  </a:rPr>
                  <a:t>  )</a:t>
                </a:r>
                <a:endParaRPr lang="en-GB" sz="3600">
                  <a:solidFill>
                    <a:srgbClr val="000000"/>
                  </a:solidFill>
                  <a:latin typeface="Trebuchet MS - 48"/>
                </a:endParaRPr>
              </a:p>
            </p:txBody>
          </p:sp>
          <p:sp>
            <p:nvSpPr>
              <p:cNvPr id="61" name="TextBox 60"/>
              <p:cNvSpPr txBox="1"/>
              <p:nvPr/>
            </p:nvSpPr>
            <p:spPr>
              <a:xfrm>
                <a:off x="8102600" y="4089400"/>
                <a:ext cx="609600" cy="646331"/>
              </a:xfrm>
              <a:prstGeom prst="rect">
                <a:avLst/>
              </a:prstGeom>
              <a:noFill/>
            </p:spPr>
            <p:txBody>
              <a:bodyPr vert="horz" rtlCol="0">
                <a:spAutoFit/>
              </a:bodyPr>
              <a:lstStyle/>
              <a:p>
                <a:r>
                  <a:rPr lang="en-GB" smtClean="0">
                    <a:solidFill>
                      <a:srgbClr val="000000"/>
                    </a:solidFill>
                    <a:latin typeface="Trebuchet MS - 24"/>
                  </a:rPr>
                  <a:t>1</a:t>
                </a:r>
              </a:p>
              <a:p>
                <a:r>
                  <a:rPr lang="en-GB" smtClean="0">
                    <a:solidFill>
                      <a:srgbClr val="000000"/>
                    </a:solidFill>
                    <a:latin typeface="Trebuchet MS - 24"/>
                  </a:rPr>
                  <a:t>6</a:t>
                </a:r>
                <a:endParaRPr lang="en-GB">
                  <a:solidFill>
                    <a:srgbClr val="000000"/>
                  </a:solidFill>
                  <a:latin typeface="Trebuchet MS - 24"/>
                </a:endParaRPr>
              </a:p>
            </p:txBody>
          </p:sp>
        </p:grpSp>
      </p:grpSp>
    </p:spTree>
    <p:extLst>
      <p:ext uri="{BB962C8B-B14F-4D97-AF65-F5344CB8AC3E}">
        <p14:creationId xmlns:p14="http://schemas.microsoft.com/office/powerpoint/2010/main" val="92002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1" name="Group 60"/>
          <p:cNvGrpSpPr/>
          <p:nvPr/>
        </p:nvGrpSpPr>
        <p:grpSpPr>
          <a:xfrm>
            <a:off x="292100" y="203200"/>
            <a:ext cx="9652000" cy="7165848"/>
            <a:chOff x="292100" y="203200"/>
            <a:chExt cx="9652000" cy="7165848"/>
          </a:xfrm>
        </p:grpSpPr>
        <p:grpSp>
          <p:nvGrpSpPr>
            <p:cNvPr id="59" name="Group 58"/>
            <p:cNvGrpSpPr/>
            <p:nvPr/>
          </p:nvGrpSpPr>
          <p:grpSpPr>
            <a:xfrm>
              <a:off x="292100" y="203200"/>
              <a:ext cx="6309487" cy="7165848"/>
              <a:chOff x="292100" y="203200"/>
              <a:chExt cx="6309487" cy="7165848"/>
            </a:xfrm>
          </p:grpSpPr>
          <p:grpSp>
            <p:nvGrpSpPr>
              <p:cNvPr id="47" name="Group 46"/>
              <p:cNvGrpSpPr/>
              <p:nvPr/>
            </p:nvGrpSpPr>
            <p:grpSpPr>
              <a:xfrm>
                <a:off x="292100" y="1092200"/>
                <a:ext cx="6309487" cy="6276848"/>
                <a:chOff x="292100" y="1092200"/>
                <a:chExt cx="6309487" cy="6276848"/>
              </a:xfrm>
            </p:grpSpPr>
            <p:grpSp>
              <p:nvGrpSpPr>
                <p:cNvPr id="44" name="Group 43"/>
                <p:cNvGrpSpPr/>
                <p:nvPr/>
              </p:nvGrpSpPr>
              <p:grpSpPr>
                <a:xfrm>
                  <a:off x="532384" y="1278382"/>
                  <a:ext cx="5908803" cy="5903723"/>
                  <a:chOff x="532384" y="1278382"/>
                  <a:chExt cx="5908803" cy="5903723"/>
                </a:xfrm>
              </p:grpSpPr>
              <p:sp>
                <p:nvSpPr>
                  <p:cNvPr id="2" name="Freeform 1"/>
                  <p:cNvSpPr/>
                  <p:nvPr/>
                </p:nvSpPr>
                <p:spPr>
                  <a:xfrm>
                    <a:off x="532384" y="1291590"/>
                    <a:ext cx="29465" cy="5869941"/>
                  </a:xfrm>
                  <a:custGeom>
                    <a:avLst/>
                    <a:gdLst/>
                    <a:ahLst/>
                    <a:cxnLst/>
                    <a:rect l="0" t="0" r="0" b="0"/>
                    <a:pathLst>
                      <a:path w="29465" h="5869941">
                        <a:moveTo>
                          <a:pt x="0" y="0"/>
                        </a:moveTo>
                        <a:lnTo>
                          <a:pt x="29464" y="0"/>
                        </a:lnTo>
                        <a:lnTo>
                          <a:pt x="29464"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532384" y="1278382"/>
                    <a:ext cx="5906644" cy="29338"/>
                  </a:xfrm>
                  <a:custGeom>
                    <a:avLst/>
                    <a:gdLst/>
                    <a:ahLst/>
                    <a:cxnLst/>
                    <a:rect l="0" t="0" r="0" b="0"/>
                    <a:pathLst>
                      <a:path w="5906644" h="29338">
                        <a:moveTo>
                          <a:pt x="0" y="0"/>
                        </a:moveTo>
                        <a:lnTo>
                          <a:pt x="5906643" y="0"/>
                        </a:lnTo>
                        <a:lnTo>
                          <a:pt x="5906643" y="29337"/>
                        </a:lnTo>
                        <a:lnTo>
                          <a:pt x="0" y="293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553085" y="1573403"/>
                    <a:ext cx="5876037" cy="30608"/>
                  </a:xfrm>
                  <a:custGeom>
                    <a:avLst/>
                    <a:gdLst/>
                    <a:ahLst/>
                    <a:cxnLst/>
                    <a:rect l="0" t="0" r="0" b="0"/>
                    <a:pathLst>
                      <a:path w="5876037" h="30608">
                        <a:moveTo>
                          <a:pt x="0" y="0"/>
                        </a:moveTo>
                        <a:lnTo>
                          <a:pt x="5876036" y="0"/>
                        </a:lnTo>
                        <a:lnTo>
                          <a:pt x="5876036"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828802" y="1293114"/>
                    <a:ext cx="30862" cy="5869941"/>
                  </a:xfrm>
                  <a:custGeom>
                    <a:avLst/>
                    <a:gdLst/>
                    <a:ahLst/>
                    <a:cxnLst/>
                    <a:rect l="0" t="0" r="0" b="0"/>
                    <a:pathLst>
                      <a:path w="30862" h="5869941">
                        <a:moveTo>
                          <a:pt x="0" y="0"/>
                        </a:moveTo>
                        <a:lnTo>
                          <a:pt x="30861" y="0"/>
                        </a:lnTo>
                        <a:lnTo>
                          <a:pt x="3086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1120902" y="1291590"/>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1417066" y="1293114"/>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704721" y="1291590"/>
                    <a:ext cx="35180" cy="5873116"/>
                  </a:xfrm>
                  <a:custGeom>
                    <a:avLst/>
                    <a:gdLst/>
                    <a:ahLst/>
                    <a:cxnLst/>
                    <a:rect l="0" t="0" r="0" b="0"/>
                    <a:pathLst>
                      <a:path w="35180" h="5873116">
                        <a:moveTo>
                          <a:pt x="0" y="0"/>
                        </a:moveTo>
                        <a:lnTo>
                          <a:pt x="35179" y="0"/>
                        </a:lnTo>
                        <a:lnTo>
                          <a:pt x="35179"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2001012" y="1293114"/>
                    <a:ext cx="30608" cy="5869941"/>
                  </a:xfrm>
                  <a:custGeom>
                    <a:avLst/>
                    <a:gdLst/>
                    <a:ahLst/>
                    <a:cxnLst/>
                    <a:rect l="0" t="0" r="0" b="0"/>
                    <a:pathLst>
                      <a:path w="30608" h="5869941">
                        <a:moveTo>
                          <a:pt x="0" y="0"/>
                        </a:moveTo>
                        <a:lnTo>
                          <a:pt x="30607" y="0"/>
                        </a:lnTo>
                        <a:lnTo>
                          <a:pt x="30607"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297557" y="1294638"/>
                    <a:ext cx="33783" cy="5871592"/>
                  </a:xfrm>
                  <a:custGeom>
                    <a:avLst/>
                    <a:gdLst/>
                    <a:ahLst/>
                    <a:cxnLst/>
                    <a:rect l="0" t="0" r="0" b="0"/>
                    <a:pathLst>
                      <a:path w="33783" h="5871592">
                        <a:moveTo>
                          <a:pt x="0" y="0"/>
                        </a:moveTo>
                        <a:lnTo>
                          <a:pt x="33782" y="0"/>
                        </a:lnTo>
                        <a:lnTo>
                          <a:pt x="33782"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2590927" y="1293114"/>
                    <a:ext cx="32132" cy="5869941"/>
                  </a:xfrm>
                  <a:custGeom>
                    <a:avLst/>
                    <a:gdLst/>
                    <a:ahLst/>
                    <a:cxnLst/>
                    <a:rect l="0" t="0" r="0" b="0"/>
                    <a:pathLst>
                      <a:path w="32132" h="5869941">
                        <a:moveTo>
                          <a:pt x="0" y="0"/>
                        </a:moveTo>
                        <a:lnTo>
                          <a:pt x="32131" y="0"/>
                        </a:lnTo>
                        <a:lnTo>
                          <a:pt x="32131"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885694" y="1295781"/>
                    <a:ext cx="35434" cy="5868417"/>
                  </a:xfrm>
                  <a:custGeom>
                    <a:avLst/>
                    <a:gdLst/>
                    <a:ahLst/>
                    <a:cxnLst/>
                    <a:rect l="0" t="0" r="0" b="0"/>
                    <a:pathLst>
                      <a:path w="35434" h="5868417">
                        <a:moveTo>
                          <a:pt x="0" y="0"/>
                        </a:moveTo>
                        <a:lnTo>
                          <a:pt x="35433" y="0"/>
                        </a:lnTo>
                        <a:lnTo>
                          <a:pt x="35433"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171698" y="1293114"/>
                    <a:ext cx="37974" cy="5869941"/>
                  </a:xfrm>
                  <a:custGeom>
                    <a:avLst/>
                    <a:gdLst/>
                    <a:ahLst/>
                    <a:cxnLst/>
                    <a:rect l="0" t="0" r="0" b="0"/>
                    <a:pathLst>
                      <a:path w="37974" h="5869941">
                        <a:moveTo>
                          <a:pt x="0" y="0"/>
                        </a:moveTo>
                        <a:lnTo>
                          <a:pt x="37973" y="0"/>
                        </a:lnTo>
                        <a:lnTo>
                          <a:pt x="37973" y="5869940"/>
                        </a:lnTo>
                        <a:lnTo>
                          <a:pt x="0" y="58699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3470021" y="1294638"/>
                    <a:ext cx="30481" cy="5865623"/>
                  </a:xfrm>
                  <a:custGeom>
                    <a:avLst/>
                    <a:gdLst/>
                    <a:ahLst/>
                    <a:cxnLst/>
                    <a:rect l="0" t="0" r="0" b="0"/>
                    <a:pathLst>
                      <a:path w="30481" h="5865623">
                        <a:moveTo>
                          <a:pt x="0" y="0"/>
                        </a:moveTo>
                        <a:lnTo>
                          <a:pt x="30480" y="0"/>
                        </a:lnTo>
                        <a:lnTo>
                          <a:pt x="30480" y="5865622"/>
                        </a:lnTo>
                        <a:lnTo>
                          <a:pt x="0" y="58656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3766185" y="1294638"/>
                    <a:ext cx="33529" cy="5867274"/>
                  </a:xfrm>
                  <a:custGeom>
                    <a:avLst/>
                    <a:gdLst/>
                    <a:ahLst/>
                    <a:cxnLst/>
                    <a:rect l="0" t="0" r="0" b="0"/>
                    <a:pathLst>
                      <a:path w="33529" h="5867274">
                        <a:moveTo>
                          <a:pt x="0" y="0"/>
                        </a:moveTo>
                        <a:lnTo>
                          <a:pt x="33528" y="0"/>
                        </a:lnTo>
                        <a:lnTo>
                          <a:pt x="33528" y="5867273"/>
                        </a:lnTo>
                        <a:lnTo>
                          <a:pt x="0" y="586727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4059555" y="1294638"/>
                    <a:ext cx="32259" cy="5868417"/>
                  </a:xfrm>
                  <a:custGeom>
                    <a:avLst/>
                    <a:gdLst/>
                    <a:ahLst/>
                    <a:cxnLst/>
                    <a:rect l="0" t="0" r="0" b="0"/>
                    <a:pathLst>
                      <a:path w="32259" h="5868417">
                        <a:moveTo>
                          <a:pt x="0" y="0"/>
                        </a:moveTo>
                        <a:lnTo>
                          <a:pt x="32258" y="0"/>
                        </a:lnTo>
                        <a:lnTo>
                          <a:pt x="32258" y="5868416"/>
                        </a:lnTo>
                        <a:lnTo>
                          <a:pt x="0" y="5868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354576" y="1295781"/>
                    <a:ext cx="35434" cy="5871592"/>
                  </a:xfrm>
                  <a:custGeom>
                    <a:avLst/>
                    <a:gdLst/>
                    <a:ahLst/>
                    <a:cxnLst/>
                    <a:rect l="0" t="0" r="0" b="0"/>
                    <a:pathLst>
                      <a:path w="35434" h="5871592">
                        <a:moveTo>
                          <a:pt x="0" y="0"/>
                        </a:moveTo>
                        <a:lnTo>
                          <a:pt x="35433" y="0"/>
                        </a:lnTo>
                        <a:lnTo>
                          <a:pt x="35433"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4640707" y="1293114"/>
                    <a:ext cx="37974" cy="5873116"/>
                  </a:xfrm>
                  <a:custGeom>
                    <a:avLst/>
                    <a:gdLst/>
                    <a:ahLst/>
                    <a:cxnLst/>
                    <a:rect l="0" t="0" r="0" b="0"/>
                    <a:pathLst>
                      <a:path w="37974" h="5873116">
                        <a:moveTo>
                          <a:pt x="0" y="0"/>
                        </a:moveTo>
                        <a:lnTo>
                          <a:pt x="37973" y="0"/>
                        </a:lnTo>
                        <a:lnTo>
                          <a:pt x="37973"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4938395" y="1294638"/>
                    <a:ext cx="33783" cy="5870068"/>
                  </a:xfrm>
                  <a:custGeom>
                    <a:avLst/>
                    <a:gdLst/>
                    <a:ahLst/>
                    <a:cxnLst/>
                    <a:rect l="0" t="0" r="0" b="0"/>
                    <a:pathLst>
                      <a:path w="33783" h="5870068">
                        <a:moveTo>
                          <a:pt x="0" y="0"/>
                        </a:moveTo>
                        <a:lnTo>
                          <a:pt x="33782" y="0"/>
                        </a:lnTo>
                        <a:lnTo>
                          <a:pt x="33782"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234559" y="1295781"/>
                    <a:ext cx="36577" cy="5871592"/>
                  </a:xfrm>
                  <a:custGeom>
                    <a:avLst/>
                    <a:gdLst/>
                    <a:ahLst/>
                    <a:cxnLst/>
                    <a:rect l="0" t="0" r="0" b="0"/>
                    <a:pathLst>
                      <a:path w="36577" h="5871592">
                        <a:moveTo>
                          <a:pt x="0" y="0"/>
                        </a:moveTo>
                        <a:lnTo>
                          <a:pt x="36576" y="0"/>
                        </a:lnTo>
                        <a:lnTo>
                          <a:pt x="36576" y="5871591"/>
                        </a:lnTo>
                        <a:lnTo>
                          <a:pt x="0" y="587159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5528056" y="1294638"/>
                    <a:ext cx="35307" cy="5870068"/>
                  </a:xfrm>
                  <a:custGeom>
                    <a:avLst/>
                    <a:gdLst/>
                    <a:ahLst/>
                    <a:cxnLst/>
                    <a:rect l="0" t="0" r="0" b="0"/>
                    <a:pathLst>
                      <a:path w="35307" h="5870068">
                        <a:moveTo>
                          <a:pt x="0" y="0"/>
                        </a:moveTo>
                        <a:lnTo>
                          <a:pt x="35306" y="0"/>
                        </a:lnTo>
                        <a:lnTo>
                          <a:pt x="35306" y="5870067"/>
                        </a:lnTo>
                        <a:lnTo>
                          <a:pt x="0" y="58700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5821426" y="1294638"/>
                    <a:ext cx="38228" cy="5873116"/>
                  </a:xfrm>
                  <a:custGeom>
                    <a:avLst/>
                    <a:gdLst/>
                    <a:ahLst/>
                    <a:cxnLst/>
                    <a:rect l="0" t="0" r="0" b="0"/>
                    <a:pathLst>
                      <a:path w="38228" h="5873116">
                        <a:moveTo>
                          <a:pt x="0" y="0"/>
                        </a:moveTo>
                        <a:lnTo>
                          <a:pt x="38227" y="0"/>
                        </a:lnTo>
                        <a:lnTo>
                          <a:pt x="38227"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109335" y="1294638"/>
                    <a:ext cx="41022" cy="5873116"/>
                  </a:xfrm>
                  <a:custGeom>
                    <a:avLst/>
                    <a:gdLst/>
                    <a:ahLst/>
                    <a:cxnLst/>
                    <a:rect l="0" t="0" r="0" b="0"/>
                    <a:pathLst>
                      <a:path w="41022" h="5873116">
                        <a:moveTo>
                          <a:pt x="0" y="0"/>
                        </a:moveTo>
                        <a:lnTo>
                          <a:pt x="41021" y="0"/>
                        </a:lnTo>
                        <a:lnTo>
                          <a:pt x="41021" y="5873115"/>
                        </a:lnTo>
                        <a:lnTo>
                          <a:pt x="0" y="587311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398387" y="1290066"/>
                    <a:ext cx="42800" cy="5874132"/>
                  </a:xfrm>
                  <a:custGeom>
                    <a:avLst/>
                    <a:gdLst/>
                    <a:ahLst/>
                    <a:cxnLst/>
                    <a:rect l="0" t="0" r="0" b="0"/>
                    <a:pathLst>
                      <a:path w="42800" h="5874132">
                        <a:moveTo>
                          <a:pt x="0" y="0"/>
                        </a:moveTo>
                        <a:lnTo>
                          <a:pt x="42799" y="0"/>
                        </a:lnTo>
                        <a:lnTo>
                          <a:pt x="42799" y="5874131"/>
                        </a:lnTo>
                        <a:lnTo>
                          <a:pt x="0" y="5874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549910" y="1868170"/>
                    <a:ext cx="5870322" cy="30608"/>
                  </a:xfrm>
                  <a:custGeom>
                    <a:avLst/>
                    <a:gdLst/>
                    <a:ahLst/>
                    <a:cxnLst/>
                    <a:rect l="0" t="0" r="0" b="0"/>
                    <a:pathLst>
                      <a:path w="5870322" h="30608">
                        <a:moveTo>
                          <a:pt x="0" y="0"/>
                        </a:moveTo>
                        <a:lnTo>
                          <a:pt x="5870321" y="0"/>
                        </a:lnTo>
                        <a:lnTo>
                          <a:pt x="587032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551307" y="2160524"/>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548640" y="2447798"/>
                    <a:ext cx="5880482" cy="32259"/>
                  </a:xfrm>
                  <a:custGeom>
                    <a:avLst/>
                    <a:gdLst/>
                    <a:ahLst/>
                    <a:cxnLst/>
                    <a:rect l="0" t="0" r="0" b="0"/>
                    <a:pathLst>
                      <a:path w="5880482" h="32259">
                        <a:moveTo>
                          <a:pt x="0" y="0"/>
                        </a:moveTo>
                        <a:lnTo>
                          <a:pt x="5880481" y="0"/>
                        </a:lnTo>
                        <a:lnTo>
                          <a:pt x="5880481"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554482" y="3921379"/>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551307" y="3629406"/>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551307" y="3334385"/>
                    <a:ext cx="5870322" cy="32132"/>
                  </a:xfrm>
                  <a:custGeom>
                    <a:avLst/>
                    <a:gdLst/>
                    <a:ahLst/>
                    <a:cxnLst/>
                    <a:rect l="0" t="0" r="0" b="0"/>
                    <a:pathLst>
                      <a:path w="5870322" h="32132">
                        <a:moveTo>
                          <a:pt x="0" y="0"/>
                        </a:moveTo>
                        <a:lnTo>
                          <a:pt x="5870321" y="0"/>
                        </a:lnTo>
                        <a:lnTo>
                          <a:pt x="587032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554482" y="3039618"/>
                    <a:ext cx="5879212" cy="30608"/>
                  </a:xfrm>
                  <a:custGeom>
                    <a:avLst/>
                    <a:gdLst/>
                    <a:ahLst/>
                    <a:cxnLst/>
                    <a:rect l="0" t="0" r="0" b="0"/>
                    <a:pathLst>
                      <a:path w="5879212" h="30608">
                        <a:moveTo>
                          <a:pt x="0" y="0"/>
                        </a:moveTo>
                        <a:lnTo>
                          <a:pt x="5879211" y="0"/>
                        </a:lnTo>
                        <a:lnTo>
                          <a:pt x="5879211"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553085" y="2747264"/>
                    <a:ext cx="5862829" cy="30608"/>
                  </a:xfrm>
                  <a:custGeom>
                    <a:avLst/>
                    <a:gdLst/>
                    <a:ahLst/>
                    <a:cxnLst/>
                    <a:rect l="0" t="0" r="0" b="0"/>
                    <a:pathLst>
                      <a:path w="5862829" h="30608">
                        <a:moveTo>
                          <a:pt x="0" y="0"/>
                        </a:moveTo>
                        <a:lnTo>
                          <a:pt x="5862828" y="0"/>
                        </a:lnTo>
                        <a:lnTo>
                          <a:pt x="586282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549910" y="4211828"/>
                    <a:ext cx="5868671" cy="30735"/>
                  </a:xfrm>
                  <a:custGeom>
                    <a:avLst/>
                    <a:gdLst/>
                    <a:ahLst/>
                    <a:cxnLst/>
                    <a:rect l="0" t="0" r="0" b="0"/>
                    <a:pathLst>
                      <a:path w="5868671" h="30735">
                        <a:moveTo>
                          <a:pt x="0" y="0"/>
                        </a:moveTo>
                        <a:lnTo>
                          <a:pt x="5868670" y="0"/>
                        </a:lnTo>
                        <a:lnTo>
                          <a:pt x="5868670" y="30734"/>
                        </a:lnTo>
                        <a:lnTo>
                          <a:pt x="0" y="307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548640" y="4506976"/>
                    <a:ext cx="5879339" cy="30608"/>
                  </a:xfrm>
                  <a:custGeom>
                    <a:avLst/>
                    <a:gdLst/>
                    <a:ahLst/>
                    <a:cxnLst/>
                    <a:rect l="0" t="0" r="0" b="0"/>
                    <a:pathLst>
                      <a:path w="5879339" h="30608">
                        <a:moveTo>
                          <a:pt x="0" y="0"/>
                        </a:moveTo>
                        <a:lnTo>
                          <a:pt x="5879338" y="0"/>
                        </a:lnTo>
                        <a:lnTo>
                          <a:pt x="5879338" y="30607"/>
                        </a:lnTo>
                        <a:lnTo>
                          <a:pt x="0" y="306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547116" y="4801997"/>
                    <a:ext cx="5876037" cy="32132"/>
                  </a:xfrm>
                  <a:custGeom>
                    <a:avLst/>
                    <a:gdLst/>
                    <a:ahLst/>
                    <a:cxnLst/>
                    <a:rect l="0" t="0" r="0" b="0"/>
                    <a:pathLst>
                      <a:path w="5876037" h="32132">
                        <a:moveTo>
                          <a:pt x="0" y="0"/>
                        </a:moveTo>
                        <a:lnTo>
                          <a:pt x="5876036" y="0"/>
                        </a:lnTo>
                        <a:lnTo>
                          <a:pt x="5876036"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548640" y="5094097"/>
                    <a:ext cx="5880482" cy="32132"/>
                  </a:xfrm>
                  <a:custGeom>
                    <a:avLst/>
                    <a:gdLst/>
                    <a:ahLst/>
                    <a:cxnLst/>
                    <a:rect l="0" t="0" r="0" b="0"/>
                    <a:pathLst>
                      <a:path w="5880482" h="32132">
                        <a:moveTo>
                          <a:pt x="0" y="0"/>
                        </a:moveTo>
                        <a:lnTo>
                          <a:pt x="5880481" y="0"/>
                        </a:lnTo>
                        <a:lnTo>
                          <a:pt x="5880481" y="32131"/>
                        </a:lnTo>
                        <a:lnTo>
                          <a:pt x="0" y="321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547116" y="5381625"/>
                    <a:ext cx="5880228" cy="32386"/>
                  </a:xfrm>
                  <a:custGeom>
                    <a:avLst/>
                    <a:gdLst/>
                    <a:ahLst/>
                    <a:cxnLst/>
                    <a:rect l="0" t="0" r="0" b="0"/>
                    <a:pathLst>
                      <a:path w="5880228" h="32386">
                        <a:moveTo>
                          <a:pt x="0" y="0"/>
                        </a:moveTo>
                        <a:lnTo>
                          <a:pt x="5880227" y="0"/>
                        </a:lnTo>
                        <a:lnTo>
                          <a:pt x="5880227"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551307" y="6848983"/>
                    <a:ext cx="5880482" cy="35434"/>
                  </a:xfrm>
                  <a:custGeom>
                    <a:avLst/>
                    <a:gdLst/>
                    <a:ahLst/>
                    <a:cxnLst/>
                    <a:rect l="0" t="0" r="0" b="0"/>
                    <a:pathLst>
                      <a:path w="5880482" h="35434">
                        <a:moveTo>
                          <a:pt x="0" y="0"/>
                        </a:moveTo>
                        <a:lnTo>
                          <a:pt x="5880481" y="0"/>
                        </a:lnTo>
                        <a:lnTo>
                          <a:pt x="5880481" y="35433"/>
                        </a:lnTo>
                        <a:lnTo>
                          <a:pt x="0" y="354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551307" y="6561328"/>
                    <a:ext cx="5882006" cy="35180"/>
                  </a:xfrm>
                  <a:custGeom>
                    <a:avLst/>
                    <a:gdLst/>
                    <a:ahLst/>
                    <a:cxnLst/>
                    <a:rect l="0" t="0" r="0" b="0"/>
                    <a:pathLst>
                      <a:path w="5882006" h="35180">
                        <a:moveTo>
                          <a:pt x="0" y="0"/>
                        </a:moveTo>
                        <a:lnTo>
                          <a:pt x="5882005" y="0"/>
                        </a:lnTo>
                        <a:lnTo>
                          <a:pt x="5882005" y="35179"/>
                        </a:lnTo>
                        <a:lnTo>
                          <a:pt x="0" y="351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547116" y="6267704"/>
                    <a:ext cx="5879339" cy="32386"/>
                  </a:xfrm>
                  <a:custGeom>
                    <a:avLst/>
                    <a:gdLst/>
                    <a:ahLst/>
                    <a:cxnLst/>
                    <a:rect l="0" t="0" r="0" b="0"/>
                    <a:pathLst>
                      <a:path w="5879339" h="32386">
                        <a:moveTo>
                          <a:pt x="0" y="0"/>
                        </a:moveTo>
                        <a:lnTo>
                          <a:pt x="5879338" y="0"/>
                        </a:lnTo>
                        <a:lnTo>
                          <a:pt x="5879338"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548640" y="5972937"/>
                    <a:ext cx="5880482" cy="32386"/>
                  </a:xfrm>
                  <a:custGeom>
                    <a:avLst/>
                    <a:gdLst/>
                    <a:ahLst/>
                    <a:cxnLst/>
                    <a:rect l="0" t="0" r="0" b="0"/>
                    <a:pathLst>
                      <a:path w="5880482" h="32386">
                        <a:moveTo>
                          <a:pt x="0" y="0"/>
                        </a:moveTo>
                        <a:lnTo>
                          <a:pt x="5880481" y="0"/>
                        </a:lnTo>
                        <a:lnTo>
                          <a:pt x="5880481" y="32385"/>
                        </a:lnTo>
                        <a:lnTo>
                          <a:pt x="0" y="3238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548640" y="5681091"/>
                    <a:ext cx="5872989" cy="32259"/>
                  </a:xfrm>
                  <a:custGeom>
                    <a:avLst/>
                    <a:gdLst/>
                    <a:ahLst/>
                    <a:cxnLst/>
                    <a:rect l="0" t="0" r="0" b="0"/>
                    <a:pathLst>
                      <a:path w="5872989" h="32259">
                        <a:moveTo>
                          <a:pt x="0" y="0"/>
                        </a:moveTo>
                        <a:lnTo>
                          <a:pt x="5872988" y="0"/>
                        </a:lnTo>
                        <a:lnTo>
                          <a:pt x="5872988" y="32258"/>
                        </a:lnTo>
                        <a:lnTo>
                          <a:pt x="0" y="3225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532384" y="7146798"/>
                    <a:ext cx="5908422" cy="35307"/>
                  </a:xfrm>
                  <a:custGeom>
                    <a:avLst/>
                    <a:gdLst/>
                    <a:ahLst/>
                    <a:cxnLst/>
                    <a:rect l="0" t="0" r="0" b="0"/>
                    <a:pathLst>
                      <a:path w="5908422" h="35307">
                        <a:moveTo>
                          <a:pt x="0" y="0"/>
                        </a:moveTo>
                        <a:lnTo>
                          <a:pt x="5908421" y="0"/>
                        </a:lnTo>
                        <a:lnTo>
                          <a:pt x="5908421" y="35306"/>
                        </a:lnTo>
                        <a:lnTo>
                          <a:pt x="0" y="353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5" name="Straight Connector 44"/>
                <p:cNvCxnSpPr/>
                <p:nvPr/>
              </p:nvCxnSpPr>
              <p:spPr>
                <a:xfrm flipV="1">
                  <a:off x="3477260" y="1092200"/>
                  <a:ext cx="0" cy="6276848"/>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2100" y="4226433"/>
                  <a:ext cx="6309487"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2730500" y="203200"/>
                <a:ext cx="1955800" cy="507831"/>
              </a:xfrm>
              <a:prstGeom prst="rect">
                <a:avLst/>
              </a:prstGeom>
              <a:noFill/>
            </p:spPr>
            <p:txBody>
              <a:bodyPr vert="horz" rtlCol="0">
                <a:spAutoFit/>
              </a:bodyPr>
              <a:lstStyle/>
              <a:p>
                <a:r>
                  <a:rPr lang="en-GB" sz="2700" b="1" smtClean="0">
                    <a:solidFill>
                      <a:srgbClr val="000000"/>
                    </a:solidFill>
                    <a:latin typeface="Trebuchet MS - 36"/>
                  </a:rPr>
                  <a:t>Hole 7</a:t>
                </a:r>
                <a:endParaRPr lang="en-GB" sz="2700" b="1">
                  <a:solidFill>
                    <a:srgbClr val="000000"/>
                  </a:solidFill>
                  <a:latin typeface="Trebuchet MS - 36"/>
                </a:endParaRPr>
              </a:p>
            </p:txBody>
          </p:sp>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41400" y="4394200"/>
                <a:ext cx="916432" cy="676275"/>
              </a:xfrm>
              <a:prstGeom prst="rect">
                <a:avLst/>
              </a:prstGeom>
              <a:solidFill>
                <a:scrgbClr r="0" g="0" b="0">
                  <a:alpha val="0"/>
                </a:scrgbClr>
              </a:solidFill>
            </p:spPr>
          </p:pic>
          <p:sp>
            <p:nvSpPr>
              <p:cNvPr id="50" name="Freeform 49"/>
              <p:cNvSpPr/>
              <p:nvPr/>
            </p:nvSpPr>
            <p:spPr>
              <a:xfrm>
                <a:off x="3771900" y="4813300"/>
                <a:ext cx="586868" cy="294768"/>
              </a:xfrm>
              <a:custGeom>
                <a:avLst/>
                <a:gdLst/>
                <a:ahLst/>
                <a:cxnLst/>
                <a:rect l="0" t="0" r="0" b="0"/>
                <a:pathLst>
                  <a:path w="586868" h="294768">
                    <a:moveTo>
                      <a:pt x="0" y="0"/>
                    </a:moveTo>
                    <a:lnTo>
                      <a:pt x="586867" y="0"/>
                    </a:lnTo>
                    <a:lnTo>
                      <a:pt x="586867" y="294767"/>
                    </a:lnTo>
                    <a:lnTo>
                      <a:pt x="0" y="294767"/>
                    </a:lnTo>
                    <a:close/>
                  </a:path>
                </a:pathLst>
              </a:custGeom>
              <a:solidFill>
                <a:srgbClr val="FF6820"/>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p:cNvGrpSpPr/>
              <p:nvPr/>
            </p:nvGrpSpPr>
            <p:grpSpPr>
              <a:xfrm rot="5400000">
                <a:off x="3923506" y="2894743"/>
                <a:ext cx="592075" cy="899733"/>
                <a:chOff x="3923506" y="2894743"/>
                <a:chExt cx="592075" cy="899733"/>
              </a:xfrm>
            </p:grpSpPr>
            <p:sp>
              <p:nvSpPr>
                <p:cNvPr id="51" name="Freeform 50"/>
                <p:cNvSpPr/>
                <p:nvPr/>
              </p:nvSpPr>
              <p:spPr>
                <a:xfrm>
                  <a:off x="4217003" y="3495898"/>
                  <a:ext cx="298578" cy="298451"/>
                </a:xfrm>
                <a:custGeom>
                  <a:avLst/>
                  <a:gdLst/>
                  <a:ahLst/>
                  <a:cxnLst/>
                  <a:rect l="0" t="0" r="0" b="0"/>
                  <a:pathLst>
                    <a:path w="298578" h="298451">
                      <a:moveTo>
                        <a:pt x="0" y="0"/>
                      </a:moveTo>
                      <a:lnTo>
                        <a:pt x="298577" y="0"/>
                      </a:lnTo>
                      <a:lnTo>
                        <a:pt x="298577"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3923569" y="2894743"/>
                  <a:ext cx="298451" cy="298451"/>
                </a:xfrm>
                <a:custGeom>
                  <a:avLst/>
                  <a:gdLst/>
                  <a:ahLst/>
                  <a:cxnLst/>
                  <a:rect l="0" t="0" r="0" b="0"/>
                  <a:pathLst>
                    <a:path w="298451" h="298451">
                      <a:moveTo>
                        <a:pt x="0" y="0"/>
                      </a:moveTo>
                      <a:lnTo>
                        <a:pt x="298450" y="0"/>
                      </a:lnTo>
                      <a:lnTo>
                        <a:pt x="298450" y="298450"/>
                      </a:lnTo>
                      <a:lnTo>
                        <a:pt x="0" y="298450"/>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2"/>
                <p:cNvSpPr/>
                <p:nvPr/>
              </p:nvSpPr>
              <p:spPr>
                <a:xfrm>
                  <a:off x="3923506" y="3495897"/>
                  <a:ext cx="298451" cy="298579"/>
                </a:xfrm>
                <a:custGeom>
                  <a:avLst/>
                  <a:gdLst/>
                  <a:ahLst/>
                  <a:cxnLst/>
                  <a:rect l="0" t="0" r="0" b="0"/>
                  <a:pathLst>
                    <a:path w="298451" h="298579">
                      <a:moveTo>
                        <a:pt x="0" y="0"/>
                      </a:moveTo>
                      <a:lnTo>
                        <a:pt x="298450" y="0"/>
                      </a:lnTo>
                      <a:lnTo>
                        <a:pt x="298450" y="298578"/>
                      </a:lnTo>
                      <a:lnTo>
                        <a:pt x="0" y="298578"/>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3923506" y="3195288"/>
                  <a:ext cx="298451" cy="298578"/>
                </a:xfrm>
                <a:custGeom>
                  <a:avLst/>
                  <a:gdLst/>
                  <a:ahLst/>
                  <a:cxnLst/>
                  <a:rect l="0" t="0" r="0" b="0"/>
                  <a:pathLst>
                    <a:path w="298451" h="298578">
                      <a:moveTo>
                        <a:pt x="0" y="0"/>
                      </a:moveTo>
                      <a:lnTo>
                        <a:pt x="298450" y="0"/>
                      </a:lnTo>
                      <a:lnTo>
                        <a:pt x="298450" y="298577"/>
                      </a:lnTo>
                      <a:lnTo>
                        <a:pt x="0" y="298577"/>
                      </a:lnTo>
                      <a:close/>
                    </a:path>
                  </a:pathLst>
                </a:custGeom>
                <a:solidFill>
                  <a:srgbClr val="0000FF"/>
                </a:solidFill>
                <a:ln w="127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3454400" y="2628900"/>
                <a:ext cx="2463800" cy="384721"/>
              </a:xfrm>
              <a:prstGeom prst="rect">
                <a:avLst/>
              </a:prstGeom>
              <a:noFill/>
            </p:spPr>
            <p:txBody>
              <a:bodyPr vert="horz" rtlCol="0">
                <a:spAutoFit/>
              </a:bodyPr>
              <a:lstStyle/>
              <a:p>
                <a:r>
                  <a:rPr lang="en-GB" sz="1900" smtClean="0">
                    <a:solidFill>
                      <a:srgbClr val="000000"/>
                    </a:solidFill>
                    <a:latin typeface="Trebuchet MS - 26"/>
                  </a:rPr>
                  <a:t>Water hazard</a:t>
                </a:r>
                <a:endParaRPr lang="en-GB" sz="1900">
                  <a:solidFill>
                    <a:srgbClr val="000000"/>
                  </a:solidFill>
                  <a:latin typeface="Trebuchet MS - 26"/>
                </a:endParaRPr>
              </a:p>
            </p:txBody>
          </p:sp>
          <p:sp>
            <p:nvSpPr>
              <p:cNvPr id="57" name="TextBox 56"/>
              <p:cNvSpPr txBox="1"/>
              <p:nvPr/>
            </p:nvSpPr>
            <p:spPr>
              <a:xfrm>
                <a:off x="3492500" y="5130800"/>
                <a:ext cx="1498600" cy="384721"/>
              </a:xfrm>
              <a:prstGeom prst="rect">
                <a:avLst/>
              </a:prstGeom>
              <a:noFill/>
            </p:spPr>
            <p:txBody>
              <a:bodyPr vert="horz" rtlCol="0">
                <a:spAutoFit/>
              </a:bodyPr>
              <a:lstStyle/>
              <a:p>
                <a:r>
                  <a:rPr lang="en-GB" sz="1900" smtClean="0">
                    <a:solidFill>
                      <a:srgbClr val="000000"/>
                    </a:solidFill>
                    <a:latin typeface="Trebuchet MS - 26"/>
                  </a:rPr>
                  <a:t>Bunker</a:t>
                </a:r>
                <a:endParaRPr lang="en-GB" sz="1900">
                  <a:solidFill>
                    <a:srgbClr val="000000"/>
                  </a:solidFill>
                  <a:latin typeface="Trebuchet MS - 26"/>
                </a:endParaRPr>
              </a:p>
            </p:txBody>
          </p:sp>
          <p:pic>
            <p:nvPicPr>
              <p:cNvPr id="58" name="Picture 5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67300" y="1320800"/>
                <a:ext cx="702818" cy="915289"/>
              </a:xfrm>
              <a:prstGeom prst="rect">
                <a:avLst/>
              </a:prstGeom>
              <a:solidFill>
                <a:scrgbClr r="0" g="0" b="0">
                  <a:alpha val="0"/>
                </a:scrgbClr>
              </a:solidFill>
            </p:spPr>
          </p:pic>
        </p:grpSp>
        <p:sp>
          <p:nvSpPr>
            <p:cNvPr id="60" name="TextBox 59"/>
            <p:cNvSpPr txBox="1"/>
            <p:nvPr/>
          </p:nvSpPr>
          <p:spPr>
            <a:xfrm>
              <a:off x="6438900" y="1231900"/>
              <a:ext cx="3505200" cy="2031325"/>
            </a:xfrm>
            <a:prstGeom prst="rect">
              <a:avLst/>
            </a:prstGeom>
            <a:noFill/>
          </p:spPr>
          <p:txBody>
            <a:bodyPr vert="horz" rtlCol="0">
              <a:spAutoFit/>
            </a:bodyPr>
            <a:lstStyle/>
            <a:p>
              <a:pPr algn="ctr"/>
              <a:r>
                <a:rPr lang="en-GB" u="sng" smtClean="0">
                  <a:solidFill>
                    <a:srgbClr val="000000"/>
                  </a:solidFill>
                  <a:latin typeface="Trebuchet MS - 24"/>
                </a:rPr>
                <a:t>Instructions for Hole 7:</a:t>
              </a:r>
            </a:p>
            <a:p>
              <a:pPr algn="ctr"/>
              <a:endParaRPr lang="en-GB" u="sng" smtClean="0">
                <a:solidFill>
                  <a:srgbClr val="000000"/>
                </a:solidFill>
                <a:latin typeface="Trebuchet MS - 24"/>
              </a:endParaRPr>
            </a:p>
            <a:p>
              <a:pPr algn="ctr"/>
              <a:r>
                <a:rPr lang="en-GB" u="sng" smtClean="0">
                  <a:solidFill>
                    <a:srgbClr val="000000"/>
                  </a:solidFill>
                  <a:latin typeface="Trebuchet MS - 24"/>
                </a:rPr>
                <a:t>Ro</a:t>
              </a:r>
              <a:r>
                <a:rPr lang="en-GB" smtClean="0">
                  <a:solidFill>
                    <a:srgbClr val="000000"/>
                  </a:solidFill>
                  <a:latin typeface="Trebuchet MS - 24"/>
                </a:rPr>
                <a:t>tate the bunker 180</a:t>
              </a:r>
              <a:r>
                <a:rPr lang="en-GB" sz="1200" baseline="70000" smtClean="0">
                  <a:solidFill>
                    <a:srgbClr val="000000"/>
                  </a:solidFill>
                  <a:latin typeface="Trebuchet MS - 24"/>
                </a:rPr>
                <a:t>o</a:t>
              </a:r>
              <a:r>
                <a:rPr lang="en-GB" smtClean="0">
                  <a:solidFill>
                    <a:srgbClr val="000000"/>
                  </a:solidFill>
                  <a:latin typeface="Trebuchet MS - 24"/>
                </a:rPr>
                <a:t>, centre (-1,-2).</a:t>
              </a:r>
            </a:p>
            <a:p>
              <a:pPr algn="ctr"/>
              <a:endParaRPr lang="en-GB" smtClean="0">
                <a:solidFill>
                  <a:srgbClr val="000000"/>
                </a:solidFill>
                <a:latin typeface="Trebuchet MS - 24"/>
              </a:endParaRPr>
            </a:p>
            <a:p>
              <a:pPr algn="ctr"/>
              <a:r>
                <a:rPr lang="en-GB" smtClean="0">
                  <a:solidFill>
                    <a:srgbClr val="000000"/>
                  </a:solidFill>
                  <a:latin typeface="Trebuchet MS - 24"/>
                </a:rPr>
                <a:t>Reflect the water hazard in the x=-1 line.</a:t>
              </a:r>
              <a:endParaRPr lang="en-GB">
                <a:solidFill>
                  <a:srgbClr val="000000"/>
                </a:solidFill>
                <a:latin typeface="Trebuchet MS - 24"/>
              </a:endParaRPr>
            </a:p>
          </p:txBody>
        </p:sp>
      </p:grpSp>
    </p:spTree>
    <p:extLst>
      <p:ext uri="{BB962C8B-B14F-4D97-AF65-F5344CB8AC3E}">
        <p14:creationId xmlns:p14="http://schemas.microsoft.com/office/powerpoint/2010/main" val="1967897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Custom</PresentationFormat>
  <Paragraphs>169</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Trebuchet MS - 28</vt:lpstr>
      <vt:lpstr>Trebuchet MS - 72</vt:lpstr>
      <vt:lpstr>Trebuchet MS - 24</vt:lpstr>
      <vt:lpstr>Trebuchet MS - 20</vt:lpstr>
      <vt:lpstr>Trebuchet MS - 48</vt:lpstr>
      <vt:lpstr>Calibri</vt:lpstr>
      <vt:lpstr>Trebuchet MS - 36</vt:lpstr>
      <vt:lpstr>Trebuchet MS - 26</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Worthing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A Lutwyche</cp:lastModifiedBy>
  <cp:revision>1</cp:revision>
  <dcterms:created xsi:type="dcterms:W3CDTF">2014-05-09T09:27:53Z</dcterms:created>
  <dcterms:modified xsi:type="dcterms:W3CDTF">2014-05-09T09:28:27Z</dcterms:modified>
</cp:coreProperties>
</file>