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2" r:id="rId6"/>
    <p:sldId id="263" r:id="rId7"/>
    <p:sldId id="260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9DE5-EFA4-4AD5-AC73-F12EF668F42E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02B3-3546-40E5-A765-44274783D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70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9DE5-EFA4-4AD5-AC73-F12EF668F42E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02B3-3546-40E5-A765-44274783D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146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9DE5-EFA4-4AD5-AC73-F12EF668F42E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02B3-3546-40E5-A765-44274783D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56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9DE5-EFA4-4AD5-AC73-F12EF668F42E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02B3-3546-40E5-A765-44274783D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52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9DE5-EFA4-4AD5-AC73-F12EF668F42E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02B3-3546-40E5-A765-44274783D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827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9DE5-EFA4-4AD5-AC73-F12EF668F42E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02B3-3546-40E5-A765-44274783D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210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9DE5-EFA4-4AD5-AC73-F12EF668F42E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02B3-3546-40E5-A765-44274783D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251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9DE5-EFA4-4AD5-AC73-F12EF668F42E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02B3-3546-40E5-A765-44274783D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595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9DE5-EFA4-4AD5-AC73-F12EF668F42E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02B3-3546-40E5-A765-44274783D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5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9DE5-EFA4-4AD5-AC73-F12EF668F42E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02B3-3546-40E5-A765-44274783D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79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9DE5-EFA4-4AD5-AC73-F12EF668F42E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02B3-3546-40E5-A765-44274783D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52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F9DE5-EFA4-4AD5-AC73-F12EF668F42E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A02B3-3546-40E5-A765-44274783D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44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microsoft.com/office/2007/relationships/hdphoto" Target="../media/hdphoto4.wdp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microsoft.com/office/2007/relationships/hdphoto" Target="../media/hdphoto5.wdp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2494637"/>
            <a:ext cx="41044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i="1" dirty="0" smtClean="0">
                <a:latin typeface="Castellar" panose="020A0402060406010301" pitchFamily="18" charset="0"/>
              </a:rPr>
              <a:t>Season 2</a:t>
            </a:r>
            <a:endParaRPr lang="en-GB" sz="4400" i="1" dirty="0">
              <a:latin typeface="Castellar" panose="020A0402060406010301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8" y="764704"/>
            <a:ext cx="8844358" cy="16561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432" y="1957798"/>
            <a:ext cx="4844039" cy="3190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644008" y="1196752"/>
            <a:ext cx="1368152" cy="79336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908340" y="1908448"/>
            <a:ext cx="25622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05878" y="3429000"/>
            <a:ext cx="88443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Castellar" panose="020A0402060406010301" pitchFamily="18" charset="0"/>
              </a:rPr>
              <a:t>“a cold snack is Coming…”</a:t>
            </a:r>
            <a:endParaRPr lang="en-GB" sz="4000" dirty="0">
              <a:latin typeface="Castellar" panose="020A0402060406010301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878" y="5517232"/>
            <a:ext cx="88443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i="1" dirty="0" smtClean="0"/>
              <a:t>TV Quick: “It’ll send shivers down your spine”</a:t>
            </a:r>
            <a:endParaRPr lang="en-GB" sz="32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987537"/>
            <a:ext cx="808494" cy="121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23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b="1" dirty="0" smtClean="0"/>
              <a:t>Running Up That Chill</a:t>
            </a:r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66738"/>
            <a:ext cx="4040188" cy="639762"/>
          </a:xfrm>
        </p:spPr>
        <p:txBody>
          <a:bodyPr/>
          <a:lstStyle/>
          <a:p>
            <a:pPr algn="ctr"/>
            <a:r>
              <a:rPr lang="en-GB" dirty="0" smtClean="0"/>
              <a:t>Lark Ices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6500"/>
            <a:ext cx="4040188" cy="4918844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The Lark Ices vans can chill their products for 30 minutes (to the nearest 10 minutes) with a litre of diesel.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What is the maximum and minimum</a:t>
            </a:r>
            <a:r>
              <a:rPr lang="en-GB" dirty="0" smtClean="0"/>
              <a:t> </a:t>
            </a:r>
            <a:r>
              <a:rPr lang="en-GB" dirty="0" smtClean="0"/>
              <a:t>time that a Lark Ices van could chill their products with 50 litres (to the nearest 10 litres) of diesel?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66738"/>
            <a:ext cx="4041775" cy="639762"/>
          </a:xfrm>
        </p:spPr>
        <p:txBody>
          <a:bodyPr/>
          <a:lstStyle/>
          <a:p>
            <a:pPr algn="ctr"/>
            <a:r>
              <a:rPr lang="en-GB" dirty="0" err="1" smtClean="0"/>
              <a:t>Stannister</a:t>
            </a:r>
            <a:r>
              <a:rPr lang="en-GB" dirty="0" smtClean="0"/>
              <a:t> Dairy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06500"/>
            <a:ext cx="4041775" cy="4918844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The </a:t>
            </a:r>
            <a:r>
              <a:rPr lang="en-GB" dirty="0" err="1" smtClean="0"/>
              <a:t>Stannisteer</a:t>
            </a:r>
            <a:r>
              <a:rPr lang="en-GB" dirty="0" smtClean="0"/>
              <a:t> Dairy vans can chill their products for 2 hours minutes (to the nearest hour) with a litre of diesel.</a:t>
            </a: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A </a:t>
            </a:r>
            <a:r>
              <a:rPr lang="en-GB" dirty="0" err="1" smtClean="0"/>
              <a:t>Stannister</a:t>
            </a:r>
            <a:r>
              <a:rPr lang="en-GB" dirty="0" smtClean="0"/>
              <a:t> Dairy van managed to chill their products for a total of 60 hours (to the nearest hour).</a:t>
            </a:r>
          </a:p>
          <a:p>
            <a:pPr marL="0" indent="0" algn="ctr">
              <a:buNone/>
            </a:pPr>
            <a:r>
              <a:rPr lang="en-GB" dirty="0" smtClean="0"/>
              <a:t> What is the maximum and minimum number of litres of diesel in the van?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179512" y="188640"/>
            <a:ext cx="1728192" cy="293223"/>
            <a:chOff x="105878" y="116632"/>
            <a:chExt cx="8844358" cy="1656183"/>
          </a:xfrm>
        </p:grpSpPr>
        <p:grpSp>
          <p:nvGrpSpPr>
            <p:cNvPr id="8" name="Group 7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12" name="Rectangle 11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 flipH="1">
            <a:off x="7236296" y="188640"/>
            <a:ext cx="1728192" cy="293223"/>
            <a:chOff x="105878" y="116632"/>
            <a:chExt cx="8844358" cy="1656183"/>
          </a:xfrm>
        </p:grpSpPr>
        <p:grpSp>
          <p:nvGrpSpPr>
            <p:cNvPr id="15" name="Group 14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19" name="Rectangle 18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  <p:sp>
        <p:nvSpPr>
          <p:cNvPr id="21" name="TextBox 20"/>
          <p:cNvSpPr txBox="1"/>
          <p:nvPr/>
        </p:nvSpPr>
        <p:spPr>
          <a:xfrm>
            <a:off x="683568" y="566124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Maximum: 1925 </a:t>
            </a:r>
            <a:r>
              <a:rPr lang="en-GB" sz="2400" b="1" dirty="0" err="1" smtClean="0">
                <a:solidFill>
                  <a:srgbClr val="FF0000"/>
                </a:solidFill>
              </a:rPr>
              <a:t>mins</a:t>
            </a:r>
            <a:endParaRPr lang="en-GB" sz="2400" b="1" dirty="0" smtClean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3568" y="6063679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Minimum: 1125 </a:t>
            </a:r>
            <a:r>
              <a:rPr lang="en-GB" sz="2400" b="1" dirty="0" err="1" smtClean="0">
                <a:solidFill>
                  <a:srgbClr val="FF0000"/>
                </a:solidFill>
              </a:rPr>
              <a:t>mins</a:t>
            </a:r>
            <a:endParaRPr lang="en-GB" sz="2400" b="1" dirty="0" smtClean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60032" y="5733256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Maximum: 40.3 litres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60032" y="6135687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Minimum: 23.8 litres</a:t>
            </a:r>
          </a:p>
        </p:txBody>
      </p:sp>
    </p:spTree>
    <p:extLst>
      <p:ext uri="{BB962C8B-B14F-4D97-AF65-F5344CB8AC3E}">
        <p14:creationId xmlns:p14="http://schemas.microsoft.com/office/powerpoint/2010/main" val="132175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21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51520" y="3811687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i="1" dirty="0" smtClean="0">
                <a:latin typeface="Castellar" panose="020A0402060406010301" pitchFamily="18" charset="0"/>
              </a:rPr>
              <a:t>Season </a:t>
            </a:r>
            <a:r>
              <a:rPr lang="en-GB" sz="4400" i="1" dirty="0" smtClean="0">
                <a:latin typeface="Castellar" panose="020A0402060406010301" pitchFamily="18" charset="0"/>
              </a:rPr>
              <a:t>3 </a:t>
            </a:r>
            <a:r>
              <a:rPr lang="en-GB" sz="4400" i="1" dirty="0" smtClean="0">
                <a:latin typeface="Castellar" panose="020A0402060406010301" pitchFamily="18" charset="0"/>
              </a:rPr>
              <a:t>– Coming soon</a:t>
            </a:r>
            <a:endParaRPr lang="en-GB" sz="4400" i="1" dirty="0">
              <a:latin typeface="Castellar" panose="020A0402060406010301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27584" y="2348880"/>
            <a:ext cx="7346442" cy="1225415"/>
            <a:chOff x="105878" y="116632"/>
            <a:chExt cx="8844358" cy="1656183"/>
          </a:xfrm>
        </p:grpSpPr>
        <p:grpSp>
          <p:nvGrpSpPr>
            <p:cNvPr id="11" name="Group 10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544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1916832"/>
            <a:ext cx="8770724" cy="460851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b="1" u="sng" dirty="0" smtClean="0"/>
              <a:t>Back Story:</a:t>
            </a:r>
          </a:p>
          <a:p>
            <a:pPr marL="0" indent="0" algn="ctr">
              <a:buNone/>
            </a:pPr>
            <a:r>
              <a:rPr lang="en-GB" dirty="0" smtClean="0"/>
              <a:t>The city of </a:t>
            </a:r>
            <a:r>
              <a:rPr lang="en-GB" dirty="0" err="1" smtClean="0"/>
              <a:t>Easteros</a:t>
            </a:r>
            <a:r>
              <a:rPr lang="en-GB" dirty="0" smtClean="0"/>
              <a:t>, situated on the coast of </a:t>
            </a:r>
            <a:r>
              <a:rPr lang="en-GB" dirty="0" err="1" smtClean="0"/>
              <a:t>Wessos</a:t>
            </a:r>
            <a:r>
              <a:rPr lang="en-GB" dirty="0" smtClean="0"/>
              <a:t>, is the scene of a bitter ice cream feud between two companies:</a:t>
            </a:r>
          </a:p>
          <a:p>
            <a:pPr marL="0" indent="0" algn="ctr">
              <a:buNone/>
            </a:pPr>
            <a:r>
              <a:rPr lang="en-GB" b="1" dirty="0" smtClean="0"/>
              <a:t>Lark Ices </a:t>
            </a:r>
            <a:r>
              <a:rPr lang="en-GB" dirty="0" smtClean="0"/>
              <a:t>(run by Edward Lark)</a:t>
            </a:r>
          </a:p>
          <a:p>
            <a:pPr marL="0" indent="0" algn="ctr">
              <a:buNone/>
            </a:pPr>
            <a:r>
              <a:rPr lang="en-GB" b="1" dirty="0" err="1" smtClean="0"/>
              <a:t>Stannister</a:t>
            </a:r>
            <a:r>
              <a:rPr lang="en-GB" b="1" dirty="0" smtClean="0"/>
              <a:t> Dairy </a:t>
            </a:r>
            <a:r>
              <a:rPr lang="en-GB" dirty="0" smtClean="0"/>
              <a:t>(run by Bob </a:t>
            </a:r>
            <a:r>
              <a:rPr lang="en-GB" dirty="0" err="1" smtClean="0"/>
              <a:t>Stannister</a:t>
            </a:r>
            <a:r>
              <a:rPr lang="en-GB" dirty="0" smtClean="0"/>
              <a:t>)</a:t>
            </a: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Both men, through their companies, are trying to win control of the frozen dairy market in </a:t>
            </a:r>
            <a:r>
              <a:rPr lang="en-GB" dirty="0" err="1"/>
              <a:t>Easteros</a:t>
            </a:r>
            <a:r>
              <a:rPr lang="en-GB" dirty="0" smtClean="0"/>
              <a:t>, and will stop at nothing to achieve their goal!</a:t>
            </a:r>
          </a:p>
          <a:p>
            <a:pPr marL="0" indent="0" algn="ctr">
              <a:buNone/>
            </a:pPr>
            <a:r>
              <a:rPr lang="en-GB" dirty="0" smtClean="0"/>
              <a:t>The saga has become known as the “Games Of Cones”.</a:t>
            </a: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105878" y="116632"/>
            <a:ext cx="8844358" cy="1656183"/>
            <a:chOff x="105878" y="116632"/>
            <a:chExt cx="8844358" cy="1656183"/>
          </a:xfrm>
        </p:grpSpPr>
        <p:grpSp>
          <p:nvGrpSpPr>
            <p:cNvPr id="9" name="Group 8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7" name="Rectangle 6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1734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Taking Stock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Both Lark Ices and Lannister Dairy need to do a stock take, but the software they both use is corrupt.</a:t>
            </a: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In order to log the data into each company’s spreadsheet you are going to have to round to different amounts.</a:t>
            </a:r>
          </a:p>
          <a:p>
            <a:pPr marL="0" indent="0" algn="ctr">
              <a:buNone/>
            </a:pPr>
            <a:r>
              <a:rPr lang="en-GB" dirty="0" smtClean="0"/>
              <a:t>Can you do the rounding for them?</a:t>
            </a: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971600" y="5301208"/>
            <a:ext cx="7130418" cy="1228328"/>
            <a:chOff x="105878" y="116632"/>
            <a:chExt cx="8844358" cy="1656183"/>
          </a:xfrm>
        </p:grpSpPr>
        <p:grpSp>
          <p:nvGrpSpPr>
            <p:cNvPr id="5" name="Group 4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9" name="Rectangle 8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3950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Taking Stock</a:t>
            </a:r>
            <a:endParaRPr lang="en-GB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/>
          <a:lstStyle/>
          <a:p>
            <a:pPr algn="ctr"/>
            <a:r>
              <a:rPr lang="en-GB" dirty="0" smtClean="0"/>
              <a:t>Lark Ices</a:t>
            </a: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11999317"/>
              </p:ext>
            </p:extLst>
          </p:nvPr>
        </p:nvGraphicFramePr>
        <p:xfrm>
          <a:off x="107504" y="1908522"/>
          <a:ext cx="4389884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042814"/>
                <a:gridCol w="1097471"/>
                <a:gridCol w="10974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Ice Lolly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Amount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Round To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Rounded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Kallippo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1734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Nearest 10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Kornitto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1356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Nearest 100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Banquet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575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Nearest 10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Meganum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15672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Nearest 10,000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Shuttle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12469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Nearest 1000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/>
          <a:lstStyle/>
          <a:p>
            <a:pPr algn="ctr"/>
            <a:r>
              <a:rPr lang="en-GB" dirty="0" err="1" smtClean="0"/>
              <a:t>Stannister</a:t>
            </a:r>
            <a:r>
              <a:rPr lang="en-GB" dirty="0" smtClean="0"/>
              <a:t> Dairy</a:t>
            </a:r>
            <a:endParaRPr lang="en-GB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05957492"/>
              </p:ext>
            </p:extLst>
          </p:nvPr>
        </p:nvGraphicFramePr>
        <p:xfrm>
          <a:off x="4645023" y="1908522"/>
          <a:ext cx="4391472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113"/>
                <a:gridCol w="1044623"/>
                <a:gridCol w="1097868"/>
                <a:gridCol w="10978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Ice Lolly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Amount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Round To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Rounded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Kallippo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1672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Nearest hundred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Kornitto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2531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Nearest thousand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Banquet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839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Nearest hundred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Meganum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12347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Nearest ten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Shuttle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5499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Nearest thousand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179512" y="188640"/>
            <a:ext cx="2304256" cy="504056"/>
            <a:chOff x="105878" y="116632"/>
            <a:chExt cx="8844358" cy="1656183"/>
          </a:xfrm>
        </p:grpSpPr>
        <p:grpSp>
          <p:nvGrpSpPr>
            <p:cNvPr id="12" name="Group 11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16" name="Rectangle 15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 flipH="1">
            <a:off x="6660232" y="188640"/>
            <a:ext cx="2304256" cy="504056"/>
            <a:chOff x="105878" y="116632"/>
            <a:chExt cx="8844358" cy="1656183"/>
          </a:xfrm>
        </p:grpSpPr>
        <p:grpSp>
          <p:nvGrpSpPr>
            <p:cNvPr id="19" name="Group 18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23" name="Rectangle 22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  <p:sp>
        <p:nvSpPr>
          <p:cNvPr id="25" name="TextBox 24"/>
          <p:cNvSpPr txBox="1"/>
          <p:nvPr/>
        </p:nvSpPr>
        <p:spPr>
          <a:xfrm>
            <a:off x="179512" y="5661248"/>
            <a:ext cx="8856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 smtClean="0"/>
              <a:t>Round the amounts of each ice lolly to the given amounts.</a:t>
            </a:r>
            <a:endParaRPr lang="en-GB" sz="28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3419872" y="2391271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1730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19872" y="3039343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1400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19872" y="3687415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580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19872" y="4335487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20,000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19872" y="494116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12,000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956376" y="242088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1700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956376" y="3039343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3000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956376" y="3687415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800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956376" y="4335487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12,350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956376" y="494116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5000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58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b="1" dirty="0" smtClean="0"/>
              <a:t>There’s No Place Like Cone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Each company needs to know roughly how many ice cream cones and flakes they have.</a:t>
            </a:r>
          </a:p>
          <a:p>
            <a:pPr marL="0" indent="0" algn="ctr">
              <a:buNone/>
            </a:pPr>
            <a:r>
              <a:rPr lang="en-GB" dirty="0" smtClean="0"/>
              <a:t>Just an estimate will do as the office calculators have gone missing.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u="sng" dirty="0" smtClean="0"/>
              <a:t>Estimate</a:t>
            </a:r>
            <a:r>
              <a:rPr lang="en-GB" dirty="0" smtClean="0"/>
              <a:t> the number of cones each company has in stock.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971600" y="5301208"/>
            <a:ext cx="7130418" cy="1228328"/>
            <a:chOff x="105878" y="116632"/>
            <a:chExt cx="8844358" cy="1656183"/>
          </a:xfrm>
        </p:grpSpPr>
        <p:grpSp>
          <p:nvGrpSpPr>
            <p:cNvPr id="5" name="Group 4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9" name="Rectangle 8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2827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en-GB" b="1" dirty="0" smtClean="0"/>
              <a:t>There’s No Place Like Cone</a:t>
            </a:r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/>
          <a:lstStyle/>
          <a:p>
            <a:pPr algn="ctr"/>
            <a:r>
              <a:rPr lang="en-GB" dirty="0" smtClean="0"/>
              <a:t>Lark Ices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04" y="2070000"/>
            <a:ext cx="4040188" cy="3951288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Cones:</a:t>
            </a:r>
          </a:p>
          <a:p>
            <a:pPr marL="0" indent="0" algn="ctr">
              <a:buNone/>
            </a:pPr>
            <a:r>
              <a:rPr lang="en-GB" dirty="0" smtClean="0"/>
              <a:t>They have 38 boxes and each box contains 124 cones.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Flakes:</a:t>
            </a:r>
          </a:p>
          <a:p>
            <a:pPr marL="0" indent="0" algn="ctr">
              <a:buNone/>
            </a:pPr>
            <a:r>
              <a:rPr lang="en-GB" dirty="0" smtClean="0"/>
              <a:t>213 boxes each containing 54 bars.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/>
          <a:lstStyle/>
          <a:p>
            <a:pPr algn="ctr"/>
            <a:r>
              <a:rPr lang="en-GB" dirty="0" err="1" smtClean="0"/>
              <a:t>Stannister</a:t>
            </a:r>
            <a:r>
              <a:rPr lang="en-GB" dirty="0" smtClean="0"/>
              <a:t> Dairy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0000"/>
            <a:ext cx="4041775" cy="3951288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Cones:</a:t>
            </a:r>
          </a:p>
          <a:p>
            <a:pPr marL="0" indent="0" algn="ctr">
              <a:buNone/>
            </a:pPr>
            <a:r>
              <a:rPr lang="en-GB" dirty="0" smtClean="0"/>
              <a:t>They have 53 boxes containing 18 packets of 8 cones each.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Flakes:</a:t>
            </a:r>
          </a:p>
          <a:p>
            <a:pPr marL="0" indent="0" algn="ctr">
              <a:buNone/>
            </a:pPr>
            <a:r>
              <a:rPr lang="en-GB" dirty="0" smtClean="0"/>
              <a:t>102 boxes each containing 42 multipacks. Each multipack contains 12 bars.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179512" y="188640"/>
            <a:ext cx="2160240" cy="421508"/>
            <a:chOff x="105878" y="116632"/>
            <a:chExt cx="8844358" cy="1656183"/>
          </a:xfrm>
        </p:grpSpPr>
        <p:grpSp>
          <p:nvGrpSpPr>
            <p:cNvPr id="8" name="Group 7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12" name="Rectangle 11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 flipH="1">
            <a:off x="6804248" y="188640"/>
            <a:ext cx="2160240" cy="421508"/>
            <a:chOff x="105878" y="116632"/>
            <a:chExt cx="8844358" cy="1656183"/>
          </a:xfrm>
        </p:grpSpPr>
        <p:grpSp>
          <p:nvGrpSpPr>
            <p:cNvPr id="15" name="Group 14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19" name="Rectangle 18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  <p:sp>
        <p:nvSpPr>
          <p:cNvPr id="21" name="TextBox 20"/>
          <p:cNvSpPr txBox="1"/>
          <p:nvPr/>
        </p:nvSpPr>
        <p:spPr>
          <a:xfrm>
            <a:off x="467544" y="5673442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Cones: 40 × 120 = 4800</a:t>
            </a:r>
          </a:p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Flakes: 200 × 50 = 10,000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0" y="5673442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Cones: 50 × 20 × 10= 10,000</a:t>
            </a:r>
          </a:p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Flakes: 100 × 40 × 10 = 40,000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83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uiExpand="1" build="p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b="1" dirty="0" smtClean="0"/>
              <a:t>Takings Into Account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Each company asks the van drivers to phone in their takings, but a rounded amount. From that information they calculate the maximum and minimum amount to takings for a day.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Can you work out the maximum and minimum amounts for each van’s takings?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971600" y="5301208"/>
            <a:ext cx="7130418" cy="1228328"/>
            <a:chOff x="105878" y="116632"/>
            <a:chExt cx="8844358" cy="1656183"/>
          </a:xfrm>
        </p:grpSpPr>
        <p:grpSp>
          <p:nvGrpSpPr>
            <p:cNvPr id="5" name="Group 4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9" name="Rectangle 8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2570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Takings Into Account</a:t>
            </a:r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1340768"/>
            <a:ext cx="4389884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GB" dirty="0" smtClean="0"/>
              <a:t>Lark Ices – rounded to the nearest £10 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27017312"/>
              </p:ext>
            </p:extLst>
          </p:nvPr>
        </p:nvGraphicFramePr>
        <p:xfrm>
          <a:off x="107504" y="2094929"/>
          <a:ext cx="4389884" cy="382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1152128"/>
                <a:gridCol w="1296144"/>
                <a:gridCol w="13655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Rounded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Minimum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Maximum</a:t>
                      </a:r>
                      <a:endParaRPr lang="en-GB" dirty="0"/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£120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£210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£80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£100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£160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£90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£200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£140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391471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GB" dirty="0" err="1" smtClean="0"/>
              <a:t>Stannister</a:t>
            </a:r>
            <a:r>
              <a:rPr lang="en-GB" dirty="0" smtClean="0"/>
              <a:t> Dairy – rounded to the nearest £1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12539305"/>
              </p:ext>
            </p:extLst>
          </p:nvPr>
        </p:nvGraphicFramePr>
        <p:xfrm>
          <a:off x="4645023" y="2094929"/>
          <a:ext cx="4391472" cy="382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049"/>
                <a:gridCol w="1152128"/>
                <a:gridCol w="1368152"/>
                <a:gridCol w="12961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Rounded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Minimum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Maximum</a:t>
                      </a:r>
                      <a:endParaRPr lang="en-GB" dirty="0"/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£152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£147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£95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£100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£124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£125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£76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£151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79512" y="188640"/>
            <a:ext cx="2160240" cy="421508"/>
            <a:chOff x="105878" y="116632"/>
            <a:chExt cx="8844358" cy="1656183"/>
          </a:xfrm>
        </p:grpSpPr>
        <p:grpSp>
          <p:nvGrpSpPr>
            <p:cNvPr id="10" name="Group 9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 flipH="1">
            <a:off x="6804248" y="188640"/>
            <a:ext cx="2160240" cy="421508"/>
            <a:chOff x="105878" y="116632"/>
            <a:chExt cx="8844358" cy="1656183"/>
          </a:xfrm>
        </p:grpSpPr>
        <p:grpSp>
          <p:nvGrpSpPr>
            <p:cNvPr id="17" name="Group 16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21" name="Rectangle 20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  <p:sp>
        <p:nvSpPr>
          <p:cNvPr id="23" name="TextBox 22"/>
          <p:cNvSpPr txBox="1"/>
          <p:nvPr/>
        </p:nvSpPr>
        <p:spPr>
          <a:xfrm>
            <a:off x="179512" y="6063679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 smtClean="0"/>
              <a:t>Fill in the “Minimum” and “Maximum” columns.</a:t>
            </a:r>
            <a:endParaRPr lang="en-GB" sz="2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2492896"/>
            <a:ext cx="133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£115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68153" y="2483604"/>
            <a:ext cx="133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£124.99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72627" y="2934236"/>
            <a:ext cx="133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£205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03848" y="2924944"/>
            <a:ext cx="133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£214.99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71391" y="3347700"/>
            <a:ext cx="133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£75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03848" y="3338408"/>
            <a:ext cx="133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£84.99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72009" y="3798332"/>
            <a:ext cx="133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£95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04466" y="3789040"/>
            <a:ext cx="133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£104.99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72009" y="4211796"/>
            <a:ext cx="133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£155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04466" y="4202504"/>
            <a:ext cx="133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£164.99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872009" y="4662428"/>
            <a:ext cx="133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£85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04466" y="4653136"/>
            <a:ext cx="133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£94.99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872009" y="5075892"/>
            <a:ext cx="133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£195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04466" y="5066600"/>
            <a:ext cx="133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£204.99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72009" y="5507940"/>
            <a:ext cx="133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£135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04466" y="5498648"/>
            <a:ext cx="133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£144.99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72200" y="2483604"/>
            <a:ext cx="133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£151.50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704657" y="2474312"/>
            <a:ext cx="133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£152.49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72200" y="2915652"/>
            <a:ext cx="133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£146.50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704657" y="2906360"/>
            <a:ext cx="133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£147.49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372200" y="3347700"/>
            <a:ext cx="133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£94.50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704657" y="3338408"/>
            <a:ext cx="133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£95.49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372200" y="3779748"/>
            <a:ext cx="133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£99.50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04657" y="3770456"/>
            <a:ext cx="133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£100.49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72200" y="4211796"/>
            <a:ext cx="133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£123.50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704657" y="4202504"/>
            <a:ext cx="133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£124.49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372200" y="4643844"/>
            <a:ext cx="133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£124.50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704657" y="4634552"/>
            <a:ext cx="133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£125.49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372200" y="5075892"/>
            <a:ext cx="133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£75.50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704657" y="5066600"/>
            <a:ext cx="133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£76.49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372818" y="5507940"/>
            <a:ext cx="133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£150.50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705275" y="5498648"/>
            <a:ext cx="133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£151.49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24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Running Up That Chill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The companies must make sure that they don’t run out of fuel for the vans, fuel that keeps the freezers working and therefore the ice lollies and ice creams iced!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Can you help with the calculations?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971600" y="5301208"/>
            <a:ext cx="7130418" cy="1228328"/>
            <a:chOff x="105878" y="116632"/>
            <a:chExt cx="8844358" cy="1656183"/>
          </a:xfrm>
        </p:grpSpPr>
        <p:grpSp>
          <p:nvGrpSpPr>
            <p:cNvPr id="5" name="Group 4"/>
            <p:cNvGrpSpPr/>
            <p:nvPr/>
          </p:nvGrpSpPr>
          <p:grpSpPr>
            <a:xfrm>
              <a:off x="105878" y="116632"/>
              <a:ext cx="8844358" cy="1656183"/>
              <a:chOff x="105878" y="116632"/>
              <a:chExt cx="8844358" cy="1656183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78" y="116632"/>
                <a:ext cx="8844358" cy="1656183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6432" y="1342047"/>
                <a:ext cx="4844039" cy="319074"/>
              </a:xfrm>
              <a:prstGeom prst="rect">
                <a:avLst/>
              </a:prstGeom>
            </p:spPr>
          </p:pic>
          <p:sp>
            <p:nvSpPr>
              <p:cNvPr id="9" name="Rectangle 8"/>
              <p:cNvSpPr/>
              <p:nvPr/>
            </p:nvSpPr>
            <p:spPr>
              <a:xfrm>
                <a:off x="4644008" y="548680"/>
                <a:ext cx="1368152" cy="79336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908340" y="1268760"/>
                <a:ext cx="25622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404664"/>
              <a:ext cx="808494" cy="1211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348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765</Words>
  <Application>Microsoft Office PowerPoint</Application>
  <PresentationFormat>On-screen Show (4:3)</PresentationFormat>
  <Paragraphs>185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Taking Stock</vt:lpstr>
      <vt:lpstr>Taking Stock</vt:lpstr>
      <vt:lpstr>There’s No Place Like Cone</vt:lpstr>
      <vt:lpstr>There’s No Place Like Cone</vt:lpstr>
      <vt:lpstr>Takings Into Account</vt:lpstr>
      <vt:lpstr>Takings Into Account</vt:lpstr>
      <vt:lpstr>Running Up That Chill</vt:lpstr>
      <vt:lpstr>Running Up That Chill</vt:lpstr>
      <vt:lpstr>PowerPoint Presentation</vt:lpstr>
    </vt:vector>
  </TitlesOfParts>
  <Company>Worthing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Lutwyche</dc:creator>
  <cp:lastModifiedBy>A Lutwyche</cp:lastModifiedBy>
  <cp:revision>30</cp:revision>
  <dcterms:created xsi:type="dcterms:W3CDTF">2014-10-10T14:10:51Z</dcterms:created>
  <dcterms:modified xsi:type="dcterms:W3CDTF">2014-10-12T15:51:07Z</dcterms:modified>
</cp:coreProperties>
</file>