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B1B3D9-20F7-4D1F-9338-BF676FAF9512}" type="datetimeFigureOut">
              <a:rPr lang="en-GB" smtClean="0"/>
              <a:t>30/04/2015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00A516-1F65-48FC-88ED-EFC46003D42F}" type="slidenum">
              <a:rPr lang="en-GB" smtClean="0"/>
              <a:t>‹#›</a:t>
            </a:fld>
            <a:endParaRPr lang="en-GB"/>
          </a:p>
        </p:txBody>
      </p:sp>
    </p:spTree>
    <p:extLst>
      <p:ext uri="{BB962C8B-B14F-4D97-AF65-F5344CB8AC3E}">
        <p14:creationId xmlns:p14="http://schemas.microsoft.com/office/powerpoint/2010/main" val="2948999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B216D0-6B4D-41E4-96EB-79DD6F0DE13F}"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392810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B216D0-6B4D-41E4-96EB-79DD6F0DE13F}"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95596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B216D0-6B4D-41E4-96EB-79DD6F0DE13F}"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333241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B216D0-6B4D-41E4-96EB-79DD6F0DE13F}"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355919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B216D0-6B4D-41E4-96EB-79DD6F0DE13F}" type="datetimeFigureOut">
              <a:rPr lang="en-GB" smtClean="0"/>
              <a:t>30/04/2015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199858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B216D0-6B4D-41E4-96EB-79DD6F0DE13F}" type="datetimeFigureOut">
              <a:rPr lang="en-GB" smtClean="0"/>
              <a:t>30/04/2015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25535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B216D0-6B4D-41E4-96EB-79DD6F0DE13F}" type="datetimeFigureOut">
              <a:rPr lang="en-GB" smtClean="0"/>
              <a:t>30/04/2015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235378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B216D0-6B4D-41E4-96EB-79DD6F0DE13F}" type="datetimeFigureOut">
              <a:rPr lang="en-GB" smtClean="0"/>
              <a:t>30/04/2015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237311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216D0-6B4D-41E4-96EB-79DD6F0DE13F}" type="datetimeFigureOut">
              <a:rPr lang="en-GB" smtClean="0"/>
              <a:t>30/04/2015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270093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216D0-6B4D-41E4-96EB-79DD6F0DE13F}" type="datetimeFigureOut">
              <a:rPr lang="en-GB" smtClean="0"/>
              <a:t>30/04/2015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2846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216D0-6B4D-41E4-96EB-79DD6F0DE13F}" type="datetimeFigureOut">
              <a:rPr lang="en-GB" smtClean="0"/>
              <a:t>30/04/2015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03566E-C42C-4E01-B76F-B88F1ABDD489}" type="slidenum">
              <a:rPr lang="en-GB" smtClean="0"/>
              <a:t>‹#›</a:t>
            </a:fld>
            <a:endParaRPr lang="en-GB"/>
          </a:p>
        </p:txBody>
      </p:sp>
    </p:spTree>
    <p:extLst>
      <p:ext uri="{BB962C8B-B14F-4D97-AF65-F5344CB8AC3E}">
        <p14:creationId xmlns:p14="http://schemas.microsoft.com/office/powerpoint/2010/main" val="242093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216D0-6B4D-41E4-96EB-79DD6F0DE13F}" type="datetimeFigureOut">
              <a:rPr lang="en-GB" smtClean="0"/>
              <a:t>30/04/2015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3566E-C42C-4E01-B76F-B88F1ABDD489}" type="slidenum">
              <a:rPr lang="en-GB" smtClean="0"/>
              <a:t>‹#›</a:t>
            </a:fld>
            <a:endParaRPr lang="en-GB"/>
          </a:p>
        </p:txBody>
      </p:sp>
    </p:spTree>
    <p:extLst>
      <p:ext uri="{BB962C8B-B14F-4D97-AF65-F5344CB8AC3E}">
        <p14:creationId xmlns:p14="http://schemas.microsoft.com/office/powerpoint/2010/main" val="2034138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 Id="rId5" Type="http://schemas.microsoft.com/office/2007/relationships/hdphoto" Target="../media/hdphoto3.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 Id="rId5" Type="http://schemas.microsoft.com/office/2007/relationships/hdphoto" Target="../media/hdphoto3.wdp"/><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3768" y="2494637"/>
            <a:ext cx="4104456" cy="769441"/>
          </a:xfrm>
          <a:prstGeom prst="rect">
            <a:avLst/>
          </a:prstGeom>
          <a:noFill/>
        </p:spPr>
        <p:txBody>
          <a:bodyPr wrap="square" rtlCol="0">
            <a:spAutoFit/>
          </a:bodyPr>
          <a:lstStyle/>
          <a:p>
            <a:pPr algn="ctr"/>
            <a:r>
              <a:rPr lang="en-GB" sz="4400" i="1" dirty="0" smtClean="0">
                <a:latin typeface="Castellar" panose="020A0402060406010301" pitchFamily="18" charset="0"/>
              </a:rPr>
              <a:t>Season 4</a:t>
            </a:r>
            <a:endParaRPr lang="en-GB" sz="4400" i="1" dirty="0">
              <a:latin typeface="Castellar" panose="020A0402060406010301"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764704"/>
            <a:ext cx="8844358" cy="165618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957798"/>
            <a:ext cx="4844039" cy="319074"/>
          </a:xfrm>
          <a:prstGeom prst="rect">
            <a:avLst/>
          </a:prstGeom>
        </p:spPr>
      </p:pic>
      <p:sp>
        <p:nvSpPr>
          <p:cNvPr id="7" name="Rectangle 6"/>
          <p:cNvSpPr/>
          <p:nvPr/>
        </p:nvSpPr>
        <p:spPr>
          <a:xfrm>
            <a:off x="4644008" y="1196752"/>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908340" y="1908448"/>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05878" y="3429000"/>
            <a:ext cx="8844358" cy="707886"/>
          </a:xfrm>
          <a:prstGeom prst="rect">
            <a:avLst/>
          </a:prstGeom>
          <a:noFill/>
        </p:spPr>
        <p:txBody>
          <a:bodyPr wrap="square" rtlCol="0">
            <a:spAutoFit/>
          </a:bodyPr>
          <a:lstStyle/>
          <a:p>
            <a:pPr algn="ctr"/>
            <a:r>
              <a:rPr lang="en-GB" sz="4000" dirty="0" smtClean="0">
                <a:latin typeface="Castellar" panose="020A0402060406010301" pitchFamily="18" charset="0"/>
              </a:rPr>
              <a:t>“a cold snack is Coming…”</a:t>
            </a:r>
            <a:endParaRPr lang="en-GB" sz="4000" dirty="0">
              <a:latin typeface="Castellar" panose="020A0402060406010301" pitchFamily="18" charset="0"/>
            </a:endParaRPr>
          </a:p>
        </p:txBody>
      </p:sp>
      <p:sp>
        <p:nvSpPr>
          <p:cNvPr id="3" name="TextBox 2"/>
          <p:cNvSpPr txBox="1"/>
          <p:nvPr/>
        </p:nvSpPr>
        <p:spPr>
          <a:xfrm>
            <a:off x="105878" y="5517232"/>
            <a:ext cx="8844357" cy="584775"/>
          </a:xfrm>
          <a:prstGeom prst="rect">
            <a:avLst/>
          </a:prstGeom>
          <a:noFill/>
        </p:spPr>
        <p:txBody>
          <a:bodyPr wrap="square" rtlCol="0">
            <a:spAutoFit/>
          </a:bodyPr>
          <a:lstStyle/>
          <a:p>
            <a:pPr algn="ctr"/>
            <a:r>
              <a:rPr lang="en-GB" sz="3200" i="1" dirty="0" smtClean="0"/>
              <a:t>TV Quick: “The welcome is a frosty one”</a:t>
            </a:r>
            <a:endParaRPr lang="en-GB" sz="3200" i="1" dirty="0"/>
          </a:p>
        </p:txBody>
      </p:sp>
      <p:pic>
        <p:nvPicPr>
          <p:cNvPr id="4" name="Picture 3"/>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987537"/>
            <a:ext cx="808494" cy="1211795"/>
          </a:xfrm>
          <a:prstGeom prst="rect">
            <a:avLst/>
          </a:prstGeom>
        </p:spPr>
      </p:pic>
    </p:spTree>
    <p:extLst>
      <p:ext uri="{BB962C8B-B14F-4D97-AF65-F5344CB8AC3E}">
        <p14:creationId xmlns:p14="http://schemas.microsoft.com/office/powerpoint/2010/main" val="343659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par>
                                <p:cTn id="8" presetID="22" presetClass="entr" presetSubtype="8" fill="hold" nodeType="withEffect">
                                  <p:stCondLst>
                                    <p:cond delay="50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1000"/>
                                        <p:tgtEl>
                                          <p:spTgt spid="6"/>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1000"/>
                                        <p:tgtEl>
                                          <p:spTgt spid="8"/>
                                        </p:tgtEl>
                                      </p:cBhvr>
                                    </p:animEffect>
                                  </p:childTnLst>
                                </p:cTn>
                              </p:par>
                            </p:childTnLst>
                          </p:cTn>
                        </p:par>
                        <p:par>
                          <p:cTn id="14" fill="hold">
                            <p:stCondLst>
                              <p:cond delay="1500"/>
                            </p:stCondLst>
                            <p:childTnLst>
                              <p:par>
                                <p:cTn id="15" presetID="21" presetClass="entr" presetSubtype="1" fill="hold" grpId="0" nodeType="afterEffect">
                                  <p:stCondLst>
                                    <p:cond delay="50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par>
                                <p:cTn id="18" presetID="53" presetClass="entr" presetSubtype="16"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par>
                          <p:cTn id="23" fill="hold">
                            <p:stCondLst>
                              <p:cond delay="4000"/>
                            </p:stCondLst>
                            <p:childTnLst>
                              <p:par>
                                <p:cTn id="24" presetID="21" presetClass="entr" presetSubtype="1" fill="hold" grpId="0" nodeType="afterEffect">
                                  <p:stCondLst>
                                    <p:cond delay="50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2000"/>
                                        <p:tgtEl>
                                          <p:spTgt spid="9"/>
                                        </p:tgtEl>
                                      </p:cBhvr>
                                    </p:animEffect>
                                  </p:childTnLst>
                                </p:cTn>
                              </p:par>
                            </p:childTnLst>
                          </p:cTn>
                        </p:par>
                        <p:par>
                          <p:cTn id="27" fill="hold">
                            <p:stCondLst>
                              <p:cond delay="6500"/>
                            </p:stCondLst>
                            <p:childTnLst>
                              <p:par>
                                <p:cTn id="28" presetID="22" presetClass="entr" presetSubtype="8" fill="hold" grpId="0" nodeType="afterEffect">
                                  <p:stCondLst>
                                    <p:cond delay="1000"/>
                                  </p:stCondLst>
                                  <p:childTnLst>
                                    <p:set>
                                      <p:cBhvr>
                                        <p:cTn id="29" dur="1" fill="hold">
                                          <p:stCondLst>
                                            <p:cond delay="0"/>
                                          </p:stCondLst>
                                        </p:cTn>
                                        <p:tgtEl>
                                          <p:spTgt spid="3"/>
                                        </p:tgtEl>
                                        <p:attrNameLst>
                                          <p:attrName>style.visibility</p:attrName>
                                        </p:attrNameLst>
                                      </p:cBhvr>
                                      <p:to>
                                        <p:strVal val="visible"/>
                                      </p:to>
                                    </p:set>
                                    <p:animEffect transition="in" filter="wipe(left)">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b="1" dirty="0"/>
              <a:t>(Weighting For The) Ghost Train</a:t>
            </a:r>
            <a:endParaRPr lang="en-GB" dirty="0"/>
          </a:p>
        </p:txBody>
      </p:sp>
      <p:sp>
        <p:nvSpPr>
          <p:cNvPr id="3" name="Text Placeholder 2"/>
          <p:cNvSpPr>
            <a:spLocks noGrp="1"/>
          </p:cNvSpPr>
          <p:nvPr>
            <p:ph type="body" idx="1"/>
          </p:nvPr>
        </p:nvSpPr>
        <p:spPr>
          <a:xfrm>
            <a:off x="457200" y="836712"/>
            <a:ext cx="4040188" cy="1008112"/>
          </a:xfrm>
        </p:spPr>
        <p:txBody>
          <a:bodyPr>
            <a:normAutofit/>
          </a:bodyPr>
          <a:lstStyle/>
          <a:p>
            <a:pPr algn="ctr"/>
            <a:r>
              <a:rPr lang="en-GB" dirty="0" err="1" smtClean="0"/>
              <a:t>Stannister</a:t>
            </a:r>
            <a:r>
              <a:rPr lang="en-GB" dirty="0" smtClean="0"/>
              <a:t> Dairy</a:t>
            </a:r>
          </a:p>
          <a:p>
            <a:pPr algn="ctr"/>
            <a:r>
              <a:rPr lang="en-GB" dirty="0" smtClean="0"/>
              <a:t>(want imperial measures)</a:t>
            </a:r>
            <a:endParaRPr lang="en-GB"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374395612"/>
              </p:ext>
            </p:extLst>
          </p:nvPr>
        </p:nvGraphicFramePr>
        <p:xfrm>
          <a:off x="457200" y="1988840"/>
          <a:ext cx="4040188" cy="3840480"/>
        </p:xfrm>
        <a:graphic>
          <a:graphicData uri="http://schemas.openxmlformats.org/drawingml/2006/table">
            <a:tbl>
              <a:tblPr firstRow="1" bandRow="1">
                <a:tableStyleId>{5C22544A-7EE6-4342-B048-85BDC9FD1C3A}</a:tableStyleId>
              </a:tblPr>
              <a:tblGrid>
                <a:gridCol w="2020094"/>
                <a:gridCol w="2020094"/>
              </a:tblGrid>
              <a:tr h="370840">
                <a:tc>
                  <a:txBody>
                    <a:bodyPr/>
                    <a:lstStyle/>
                    <a:p>
                      <a:pPr algn="ctr"/>
                      <a:r>
                        <a:rPr lang="en-GB" sz="2400" dirty="0" smtClean="0"/>
                        <a:t>Item</a:t>
                      </a:r>
                      <a:endParaRPr lang="en-GB" sz="2400" dirty="0"/>
                    </a:p>
                  </a:txBody>
                  <a:tcPr anchor="ctr"/>
                </a:tc>
                <a:tc>
                  <a:txBody>
                    <a:bodyPr/>
                    <a:lstStyle/>
                    <a:p>
                      <a:pPr algn="ctr"/>
                      <a:r>
                        <a:rPr lang="en-GB" sz="2400" dirty="0" smtClean="0"/>
                        <a:t>Amount</a:t>
                      </a:r>
                      <a:endParaRPr lang="en-GB" sz="2400" dirty="0"/>
                    </a:p>
                  </a:txBody>
                  <a:tcPr anchor="ctr"/>
                </a:tc>
              </a:tr>
              <a:tr h="370840">
                <a:tc>
                  <a:txBody>
                    <a:bodyPr/>
                    <a:lstStyle/>
                    <a:p>
                      <a:pPr algn="ctr"/>
                      <a:r>
                        <a:rPr lang="en-GB" sz="2400" dirty="0" smtClean="0"/>
                        <a:t>Cornets</a:t>
                      </a:r>
                      <a:endParaRPr lang="en-GB" sz="2400" dirty="0"/>
                    </a:p>
                  </a:txBody>
                  <a:tcPr anchor="ctr"/>
                </a:tc>
                <a:tc>
                  <a:txBody>
                    <a:bodyPr/>
                    <a:lstStyle/>
                    <a:p>
                      <a:pPr algn="ctr"/>
                      <a:r>
                        <a:rPr lang="en-GB" sz="2400" dirty="0" smtClean="0"/>
                        <a:t>2 kilograms</a:t>
                      </a:r>
                      <a:endParaRPr lang="en-GB" sz="2400" dirty="0"/>
                    </a:p>
                  </a:txBody>
                  <a:tcPr anchor="ctr"/>
                </a:tc>
              </a:tr>
              <a:tr h="370840">
                <a:tc>
                  <a:txBody>
                    <a:bodyPr/>
                    <a:lstStyle/>
                    <a:p>
                      <a:pPr algn="ctr"/>
                      <a:r>
                        <a:rPr lang="en-GB" sz="2400" dirty="0" smtClean="0"/>
                        <a:t>Flakes</a:t>
                      </a:r>
                      <a:endParaRPr lang="en-GB" sz="2400" dirty="0"/>
                    </a:p>
                  </a:txBody>
                  <a:tcPr anchor="ctr"/>
                </a:tc>
                <a:tc>
                  <a:txBody>
                    <a:bodyPr/>
                    <a:lstStyle/>
                    <a:p>
                      <a:pPr algn="ctr"/>
                      <a:r>
                        <a:rPr lang="en-GB" sz="2400" dirty="0" smtClean="0"/>
                        <a:t>900 grams</a:t>
                      </a:r>
                      <a:endParaRPr lang="en-GB" sz="2400" dirty="0"/>
                    </a:p>
                  </a:txBody>
                  <a:tcPr anchor="ctr"/>
                </a:tc>
              </a:tr>
              <a:tr h="370840">
                <a:tc>
                  <a:txBody>
                    <a:bodyPr/>
                    <a:lstStyle/>
                    <a:p>
                      <a:pPr algn="ctr"/>
                      <a:r>
                        <a:rPr lang="en-GB" sz="2400" dirty="0" smtClean="0"/>
                        <a:t>Hundreds</a:t>
                      </a:r>
                      <a:r>
                        <a:rPr lang="en-GB" sz="2400" baseline="0" dirty="0" smtClean="0"/>
                        <a:t> &amp; Thousands</a:t>
                      </a:r>
                      <a:endParaRPr lang="en-GB" sz="2400" dirty="0"/>
                    </a:p>
                  </a:txBody>
                  <a:tcPr anchor="ctr"/>
                </a:tc>
                <a:tc>
                  <a:txBody>
                    <a:bodyPr/>
                    <a:lstStyle/>
                    <a:p>
                      <a:pPr algn="ctr"/>
                      <a:r>
                        <a:rPr lang="en-GB" sz="2400" dirty="0" smtClean="0"/>
                        <a:t>200 grams</a:t>
                      </a:r>
                      <a:endParaRPr lang="en-GB" sz="2400" dirty="0"/>
                    </a:p>
                  </a:txBody>
                  <a:tcPr anchor="ctr"/>
                </a:tc>
              </a:tr>
              <a:tr h="370840">
                <a:tc>
                  <a:txBody>
                    <a:bodyPr/>
                    <a:lstStyle/>
                    <a:p>
                      <a:pPr algn="ctr"/>
                      <a:r>
                        <a:rPr lang="en-GB" sz="2400" dirty="0" smtClean="0"/>
                        <a:t>Coconut</a:t>
                      </a:r>
                      <a:r>
                        <a:rPr lang="en-GB" sz="2400" baseline="0" dirty="0" smtClean="0"/>
                        <a:t> Flakes</a:t>
                      </a:r>
                      <a:endParaRPr lang="en-GB" sz="2400" dirty="0"/>
                    </a:p>
                  </a:txBody>
                  <a:tcPr anchor="ctr"/>
                </a:tc>
                <a:tc>
                  <a:txBody>
                    <a:bodyPr/>
                    <a:lstStyle/>
                    <a:p>
                      <a:pPr algn="ctr"/>
                      <a:r>
                        <a:rPr lang="en-GB" sz="2400" dirty="0" smtClean="0"/>
                        <a:t>100 grams</a:t>
                      </a:r>
                      <a:endParaRPr lang="en-GB" sz="2400" dirty="0"/>
                    </a:p>
                  </a:txBody>
                  <a:tcPr anchor="ctr"/>
                </a:tc>
              </a:tr>
              <a:tr h="370840">
                <a:tc>
                  <a:txBody>
                    <a:bodyPr/>
                    <a:lstStyle/>
                    <a:p>
                      <a:pPr algn="ctr"/>
                      <a:r>
                        <a:rPr lang="en-GB" sz="2400" dirty="0" smtClean="0"/>
                        <a:t>Chocolate Sauce</a:t>
                      </a:r>
                      <a:endParaRPr lang="en-GB" sz="2400" dirty="0"/>
                    </a:p>
                  </a:txBody>
                  <a:tcPr anchor="ctr"/>
                </a:tc>
                <a:tc>
                  <a:txBody>
                    <a:bodyPr/>
                    <a:lstStyle/>
                    <a:p>
                      <a:pPr algn="ctr"/>
                      <a:r>
                        <a:rPr lang="en-GB" sz="2400" dirty="0" smtClean="0"/>
                        <a:t>1.5 litres</a:t>
                      </a:r>
                      <a:endParaRPr lang="en-GB" sz="2400" dirty="0"/>
                    </a:p>
                  </a:txBody>
                  <a:tcPr anchor="ctr"/>
                </a:tc>
              </a:tr>
            </a:tbl>
          </a:graphicData>
        </a:graphic>
      </p:graphicFrame>
      <p:sp>
        <p:nvSpPr>
          <p:cNvPr id="5" name="Text Placeholder 4"/>
          <p:cNvSpPr>
            <a:spLocks noGrp="1"/>
          </p:cNvSpPr>
          <p:nvPr>
            <p:ph type="body" sz="quarter" idx="3"/>
          </p:nvPr>
        </p:nvSpPr>
        <p:spPr>
          <a:xfrm>
            <a:off x="4645025" y="836712"/>
            <a:ext cx="4041775" cy="1008112"/>
          </a:xfrm>
        </p:spPr>
        <p:txBody>
          <a:bodyPr/>
          <a:lstStyle/>
          <a:p>
            <a:pPr algn="ctr"/>
            <a:r>
              <a:rPr lang="en-GB" dirty="0" smtClean="0"/>
              <a:t>Lark Ices</a:t>
            </a:r>
          </a:p>
          <a:p>
            <a:pPr algn="ctr"/>
            <a:r>
              <a:rPr lang="en-GB" dirty="0" smtClean="0"/>
              <a:t>(want metric measures)</a:t>
            </a:r>
            <a:endParaRPr lang="en-GB"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2170281392"/>
              </p:ext>
            </p:extLst>
          </p:nvPr>
        </p:nvGraphicFramePr>
        <p:xfrm>
          <a:off x="4645025" y="1988840"/>
          <a:ext cx="4041776" cy="3840480"/>
        </p:xfrm>
        <a:graphic>
          <a:graphicData uri="http://schemas.openxmlformats.org/drawingml/2006/table">
            <a:tbl>
              <a:tblPr firstRow="1" bandRow="1">
                <a:tableStyleId>{5C22544A-7EE6-4342-B048-85BDC9FD1C3A}</a:tableStyleId>
              </a:tblPr>
              <a:tblGrid>
                <a:gridCol w="2020888"/>
                <a:gridCol w="2020888"/>
              </a:tblGrid>
              <a:tr h="370840">
                <a:tc>
                  <a:txBody>
                    <a:bodyPr/>
                    <a:lstStyle/>
                    <a:p>
                      <a:pPr algn="ctr"/>
                      <a:r>
                        <a:rPr lang="en-GB" sz="2400" dirty="0" smtClean="0"/>
                        <a:t>Item</a:t>
                      </a:r>
                      <a:endParaRPr lang="en-GB" sz="2400" dirty="0"/>
                    </a:p>
                  </a:txBody>
                  <a:tcPr anchor="ctr"/>
                </a:tc>
                <a:tc>
                  <a:txBody>
                    <a:bodyPr/>
                    <a:lstStyle/>
                    <a:p>
                      <a:pPr algn="ctr"/>
                      <a:r>
                        <a:rPr lang="en-GB" sz="2400" dirty="0" smtClean="0"/>
                        <a:t>Amount</a:t>
                      </a:r>
                      <a:endParaRPr lang="en-GB" sz="2400" dirty="0"/>
                    </a:p>
                  </a:txBody>
                  <a:tcPr anchor="ctr"/>
                </a:tc>
              </a:tr>
              <a:tr h="370840">
                <a:tc>
                  <a:txBody>
                    <a:bodyPr/>
                    <a:lstStyle/>
                    <a:p>
                      <a:pPr algn="ctr"/>
                      <a:r>
                        <a:rPr lang="en-GB" sz="2400" dirty="0" smtClean="0"/>
                        <a:t>Cornets</a:t>
                      </a:r>
                      <a:endParaRPr lang="en-GB" sz="2400" dirty="0"/>
                    </a:p>
                  </a:txBody>
                  <a:tcPr anchor="ctr"/>
                </a:tc>
                <a:tc>
                  <a:txBody>
                    <a:bodyPr/>
                    <a:lstStyle/>
                    <a:p>
                      <a:pPr algn="ctr"/>
                      <a:r>
                        <a:rPr lang="en-GB" sz="2400" dirty="0" smtClean="0"/>
                        <a:t>7lbs</a:t>
                      </a:r>
                      <a:endParaRPr lang="en-GB" sz="2400" dirty="0"/>
                    </a:p>
                  </a:txBody>
                  <a:tcPr anchor="ctr"/>
                </a:tc>
              </a:tr>
              <a:tr h="370840">
                <a:tc>
                  <a:txBody>
                    <a:bodyPr/>
                    <a:lstStyle/>
                    <a:p>
                      <a:pPr algn="ctr"/>
                      <a:r>
                        <a:rPr lang="en-GB" sz="2400" dirty="0" smtClean="0"/>
                        <a:t>Flakes</a:t>
                      </a:r>
                      <a:endParaRPr lang="en-GB" sz="2400" dirty="0"/>
                    </a:p>
                  </a:txBody>
                  <a:tcPr anchor="ctr"/>
                </a:tc>
                <a:tc>
                  <a:txBody>
                    <a:bodyPr/>
                    <a:lstStyle/>
                    <a:p>
                      <a:pPr algn="ctr"/>
                      <a:r>
                        <a:rPr lang="en-GB" sz="2400" dirty="0" smtClean="0"/>
                        <a:t>1lb 4oz</a:t>
                      </a:r>
                      <a:endParaRPr lang="en-GB" sz="2400" dirty="0"/>
                    </a:p>
                  </a:txBody>
                  <a:tcPr anchor="ctr"/>
                </a:tc>
              </a:tr>
              <a:tr h="370840">
                <a:tc>
                  <a:txBody>
                    <a:bodyPr/>
                    <a:lstStyle/>
                    <a:p>
                      <a:pPr algn="ctr"/>
                      <a:r>
                        <a:rPr lang="en-GB" sz="2400" dirty="0" smtClean="0"/>
                        <a:t>Hundreds</a:t>
                      </a:r>
                      <a:r>
                        <a:rPr lang="en-GB" sz="2400" baseline="0" dirty="0" smtClean="0"/>
                        <a:t> &amp; Thousands</a:t>
                      </a:r>
                      <a:endParaRPr lang="en-GB" sz="2400" dirty="0"/>
                    </a:p>
                  </a:txBody>
                  <a:tcPr anchor="ctr"/>
                </a:tc>
                <a:tc>
                  <a:txBody>
                    <a:bodyPr/>
                    <a:lstStyle/>
                    <a:p>
                      <a:pPr algn="ctr"/>
                      <a:r>
                        <a:rPr lang="en-GB" sz="2400" dirty="0" smtClean="0"/>
                        <a:t>8oz</a:t>
                      </a:r>
                      <a:endParaRPr lang="en-GB" sz="2400" dirty="0"/>
                    </a:p>
                  </a:txBody>
                  <a:tcPr anchor="ctr"/>
                </a:tc>
              </a:tr>
              <a:tr h="370840">
                <a:tc>
                  <a:txBody>
                    <a:bodyPr/>
                    <a:lstStyle/>
                    <a:p>
                      <a:pPr algn="ctr"/>
                      <a:r>
                        <a:rPr lang="en-GB" sz="2400" dirty="0" smtClean="0"/>
                        <a:t>Coconut</a:t>
                      </a:r>
                      <a:r>
                        <a:rPr lang="en-GB" sz="2400" baseline="0" dirty="0" smtClean="0"/>
                        <a:t> Flakes</a:t>
                      </a:r>
                      <a:endParaRPr lang="en-GB" sz="2400" dirty="0"/>
                    </a:p>
                  </a:txBody>
                  <a:tcPr anchor="ctr"/>
                </a:tc>
                <a:tc>
                  <a:txBody>
                    <a:bodyPr/>
                    <a:lstStyle/>
                    <a:p>
                      <a:pPr algn="ctr"/>
                      <a:r>
                        <a:rPr lang="en-GB" sz="2400" dirty="0" smtClean="0"/>
                        <a:t>3oz</a:t>
                      </a:r>
                      <a:endParaRPr lang="en-GB" sz="2400" dirty="0"/>
                    </a:p>
                  </a:txBody>
                  <a:tcPr anchor="ctr"/>
                </a:tc>
              </a:tr>
              <a:tr h="370840">
                <a:tc>
                  <a:txBody>
                    <a:bodyPr/>
                    <a:lstStyle/>
                    <a:p>
                      <a:pPr algn="ctr"/>
                      <a:r>
                        <a:rPr lang="en-GB" sz="2400" dirty="0" smtClean="0"/>
                        <a:t>Chocolate Sauce</a:t>
                      </a:r>
                      <a:endParaRPr lang="en-GB" sz="2400" dirty="0"/>
                    </a:p>
                  </a:txBody>
                  <a:tcPr anchor="ctr"/>
                </a:tc>
                <a:tc>
                  <a:txBody>
                    <a:bodyPr/>
                    <a:lstStyle/>
                    <a:p>
                      <a:pPr algn="ctr"/>
                      <a:r>
                        <a:rPr lang="en-GB" sz="2400" dirty="0" smtClean="0"/>
                        <a:t>5</a:t>
                      </a:r>
                      <a:r>
                        <a:rPr lang="en-GB" sz="2400" baseline="0" dirty="0" smtClean="0"/>
                        <a:t> pints</a:t>
                      </a:r>
                      <a:endParaRPr lang="en-GB" sz="2400" dirty="0"/>
                    </a:p>
                  </a:txBody>
                  <a:tcPr anchor="ctr"/>
                </a:tc>
              </a:tr>
            </a:tbl>
          </a:graphicData>
        </a:graphic>
      </p:graphicFrame>
      <p:sp>
        <p:nvSpPr>
          <p:cNvPr id="10" name="TextBox 9"/>
          <p:cNvSpPr txBox="1"/>
          <p:nvPr/>
        </p:nvSpPr>
        <p:spPr>
          <a:xfrm>
            <a:off x="179512" y="5877272"/>
            <a:ext cx="8784976" cy="830997"/>
          </a:xfrm>
          <a:prstGeom prst="rect">
            <a:avLst/>
          </a:prstGeom>
          <a:noFill/>
        </p:spPr>
        <p:txBody>
          <a:bodyPr wrap="square" rtlCol="0">
            <a:spAutoFit/>
          </a:bodyPr>
          <a:lstStyle/>
          <a:p>
            <a:pPr algn="ctr"/>
            <a:r>
              <a:rPr lang="en-GB" sz="2400" i="1" dirty="0" smtClean="0"/>
              <a:t>Choose an appropriate measure for each item &amp; estimate where appropriate.</a:t>
            </a:r>
            <a:endParaRPr lang="en-GB" sz="2400" i="1" dirty="0"/>
          </a:p>
        </p:txBody>
      </p:sp>
      <p:sp>
        <p:nvSpPr>
          <p:cNvPr id="4" name="TextBox 3"/>
          <p:cNvSpPr txBox="1"/>
          <p:nvPr/>
        </p:nvSpPr>
        <p:spPr>
          <a:xfrm>
            <a:off x="2627784" y="2492896"/>
            <a:ext cx="1656184" cy="400110"/>
          </a:xfrm>
          <a:prstGeom prst="rect">
            <a:avLst/>
          </a:prstGeom>
          <a:solidFill>
            <a:schemeClr val="accent1">
              <a:lumMod val="40000"/>
              <a:lumOff val="60000"/>
            </a:schemeClr>
          </a:solidFill>
        </p:spPr>
        <p:txBody>
          <a:bodyPr wrap="square" rtlCol="0">
            <a:spAutoFit/>
          </a:bodyPr>
          <a:lstStyle/>
          <a:p>
            <a:pPr algn="ctr"/>
            <a:r>
              <a:rPr lang="en-GB" sz="2000" b="1" dirty="0" smtClean="0">
                <a:solidFill>
                  <a:srgbClr val="FF0000"/>
                </a:solidFill>
              </a:rPr>
              <a:t>4.4lb</a:t>
            </a:r>
            <a:endParaRPr lang="en-GB" sz="2000" b="1" dirty="0">
              <a:solidFill>
                <a:srgbClr val="FF0000"/>
              </a:solidFill>
            </a:endParaRPr>
          </a:p>
        </p:txBody>
      </p:sp>
      <p:sp>
        <p:nvSpPr>
          <p:cNvPr id="11" name="TextBox 10"/>
          <p:cNvSpPr txBox="1"/>
          <p:nvPr/>
        </p:nvSpPr>
        <p:spPr>
          <a:xfrm>
            <a:off x="2627784" y="2956882"/>
            <a:ext cx="1656184" cy="400110"/>
          </a:xfrm>
          <a:prstGeom prst="rect">
            <a:avLst/>
          </a:prstGeom>
          <a:solidFill>
            <a:schemeClr val="accent1">
              <a:lumMod val="20000"/>
              <a:lumOff val="80000"/>
            </a:schemeClr>
          </a:solidFill>
        </p:spPr>
        <p:txBody>
          <a:bodyPr wrap="square" rtlCol="0">
            <a:spAutoFit/>
          </a:bodyPr>
          <a:lstStyle/>
          <a:p>
            <a:pPr algn="ctr"/>
            <a:r>
              <a:rPr lang="en-GB" sz="2000" b="1" dirty="0" smtClean="0">
                <a:solidFill>
                  <a:srgbClr val="FF0000"/>
                </a:solidFill>
              </a:rPr>
              <a:t>2lb</a:t>
            </a:r>
            <a:endParaRPr lang="en-GB" sz="2000" b="1" dirty="0">
              <a:solidFill>
                <a:srgbClr val="FF0000"/>
              </a:solidFill>
            </a:endParaRPr>
          </a:p>
        </p:txBody>
      </p:sp>
      <p:sp>
        <p:nvSpPr>
          <p:cNvPr id="12" name="TextBox 11"/>
          <p:cNvSpPr txBox="1"/>
          <p:nvPr/>
        </p:nvSpPr>
        <p:spPr>
          <a:xfrm>
            <a:off x="2627784" y="3604954"/>
            <a:ext cx="1656184" cy="400110"/>
          </a:xfrm>
          <a:prstGeom prst="rect">
            <a:avLst/>
          </a:prstGeom>
          <a:solidFill>
            <a:schemeClr val="accent1">
              <a:lumMod val="40000"/>
              <a:lumOff val="60000"/>
            </a:schemeClr>
          </a:solidFill>
        </p:spPr>
        <p:txBody>
          <a:bodyPr wrap="square" rtlCol="0">
            <a:spAutoFit/>
          </a:bodyPr>
          <a:lstStyle/>
          <a:p>
            <a:pPr algn="ctr"/>
            <a:r>
              <a:rPr lang="en-GB" sz="2000" b="1" dirty="0" smtClean="0">
                <a:solidFill>
                  <a:srgbClr val="FF0000"/>
                </a:solidFill>
              </a:rPr>
              <a:t>7oz</a:t>
            </a:r>
            <a:endParaRPr lang="en-GB" sz="2000" b="1" dirty="0">
              <a:solidFill>
                <a:srgbClr val="FF0000"/>
              </a:solidFill>
            </a:endParaRPr>
          </a:p>
        </p:txBody>
      </p:sp>
      <p:sp>
        <p:nvSpPr>
          <p:cNvPr id="13" name="TextBox 12"/>
          <p:cNvSpPr txBox="1"/>
          <p:nvPr/>
        </p:nvSpPr>
        <p:spPr>
          <a:xfrm>
            <a:off x="2627784" y="4397042"/>
            <a:ext cx="1656184" cy="400110"/>
          </a:xfrm>
          <a:prstGeom prst="rect">
            <a:avLst/>
          </a:prstGeom>
          <a:solidFill>
            <a:schemeClr val="accent1">
              <a:lumMod val="20000"/>
              <a:lumOff val="80000"/>
            </a:schemeClr>
          </a:solidFill>
        </p:spPr>
        <p:txBody>
          <a:bodyPr wrap="square" rtlCol="0">
            <a:spAutoFit/>
          </a:bodyPr>
          <a:lstStyle/>
          <a:p>
            <a:pPr algn="ctr"/>
            <a:r>
              <a:rPr lang="en-GB" sz="2000" b="1" dirty="0" smtClean="0">
                <a:solidFill>
                  <a:srgbClr val="FF0000"/>
                </a:solidFill>
              </a:rPr>
              <a:t>3.5oz</a:t>
            </a:r>
            <a:endParaRPr lang="en-GB" sz="2000" b="1" dirty="0">
              <a:solidFill>
                <a:srgbClr val="FF0000"/>
              </a:solidFill>
            </a:endParaRPr>
          </a:p>
        </p:txBody>
      </p:sp>
      <p:sp>
        <p:nvSpPr>
          <p:cNvPr id="14" name="TextBox 13"/>
          <p:cNvSpPr txBox="1"/>
          <p:nvPr/>
        </p:nvSpPr>
        <p:spPr>
          <a:xfrm>
            <a:off x="2627784" y="5261138"/>
            <a:ext cx="1656184" cy="400110"/>
          </a:xfrm>
          <a:prstGeom prst="rect">
            <a:avLst/>
          </a:prstGeom>
          <a:solidFill>
            <a:schemeClr val="accent1">
              <a:lumMod val="40000"/>
              <a:lumOff val="60000"/>
            </a:schemeClr>
          </a:solidFill>
        </p:spPr>
        <p:txBody>
          <a:bodyPr wrap="square" rtlCol="0">
            <a:spAutoFit/>
          </a:bodyPr>
          <a:lstStyle/>
          <a:p>
            <a:pPr algn="ctr"/>
            <a:r>
              <a:rPr lang="en-GB" sz="2000" b="1" dirty="0" smtClean="0">
                <a:solidFill>
                  <a:srgbClr val="FF0000"/>
                </a:solidFill>
              </a:rPr>
              <a:t>3 pints</a:t>
            </a:r>
            <a:endParaRPr lang="en-GB" sz="2000" b="1" dirty="0">
              <a:solidFill>
                <a:srgbClr val="FF0000"/>
              </a:solidFill>
            </a:endParaRPr>
          </a:p>
        </p:txBody>
      </p:sp>
      <p:sp>
        <p:nvSpPr>
          <p:cNvPr id="15" name="TextBox 14"/>
          <p:cNvSpPr txBox="1"/>
          <p:nvPr/>
        </p:nvSpPr>
        <p:spPr>
          <a:xfrm>
            <a:off x="6876256" y="2492896"/>
            <a:ext cx="1656184" cy="400110"/>
          </a:xfrm>
          <a:prstGeom prst="rect">
            <a:avLst/>
          </a:prstGeom>
          <a:solidFill>
            <a:schemeClr val="accent1">
              <a:lumMod val="40000"/>
              <a:lumOff val="60000"/>
            </a:schemeClr>
          </a:solidFill>
        </p:spPr>
        <p:txBody>
          <a:bodyPr wrap="square" rtlCol="0">
            <a:spAutoFit/>
          </a:bodyPr>
          <a:lstStyle/>
          <a:p>
            <a:pPr algn="ctr"/>
            <a:r>
              <a:rPr lang="en-GB" sz="2000" b="1" dirty="0" smtClean="0">
                <a:solidFill>
                  <a:srgbClr val="FF0000"/>
                </a:solidFill>
              </a:rPr>
              <a:t>3.2kg</a:t>
            </a:r>
            <a:endParaRPr lang="en-GB" sz="2000" b="1" dirty="0">
              <a:solidFill>
                <a:srgbClr val="FF0000"/>
              </a:solidFill>
            </a:endParaRPr>
          </a:p>
        </p:txBody>
      </p:sp>
      <p:sp>
        <p:nvSpPr>
          <p:cNvPr id="16" name="TextBox 15"/>
          <p:cNvSpPr txBox="1"/>
          <p:nvPr/>
        </p:nvSpPr>
        <p:spPr>
          <a:xfrm>
            <a:off x="6876256" y="2956882"/>
            <a:ext cx="1656184" cy="400110"/>
          </a:xfrm>
          <a:prstGeom prst="rect">
            <a:avLst/>
          </a:prstGeom>
          <a:solidFill>
            <a:schemeClr val="accent1">
              <a:lumMod val="20000"/>
              <a:lumOff val="80000"/>
            </a:schemeClr>
          </a:solidFill>
        </p:spPr>
        <p:txBody>
          <a:bodyPr wrap="square" rtlCol="0">
            <a:spAutoFit/>
          </a:bodyPr>
          <a:lstStyle/>
          <a:p>
            <a:pPr algn="ctr"/>
            <a:r>
              <a:rPr lang="en-GB" sz="2000" b="1" dirty="0" smtClean="0">
                <a:solidFill>
                  <a:srgbClr val="FF0000"/>
                </a:solidFill>
              </a:rPr>
              <a:t>568g</a:t>
            </a:r>
            <a:endParaRPr lang="en-GB" sz="2000" b="1" dirty="0">
              <a:solidFill>
                <a:srgbClr val="FF0000"/>
              </a:solidFill>
            </a:endParaRPr>
          </a:p>
        </p:txBody>
      </p:sp>
      <p:sp>
        <p:nvSpPr>
          <p:cNvPr id="17" name="TextBox 16"/>
          <p:cNvSpPr txBox="1"/>
          <p:nvPr/>
        </p:nvSpPr>
        <p:spPr>
          <a:xfrm>
            <a:off x="6876256" y="3604954"/>
            <a:ext cx="1656184" cy="400110"/>
          </a:xfrm>
          <a:prstGeom prst="rect">
            <a:avLst/>
          </a:prstGeom>
          <a:solidFill>
            <a:schemeClr val="accent1">
              <a:lumMod val="40000"/>
              <a:lumOff val="60000"/>
            </a:schemeClr>
          </a:solidFill>
        </p:spPr>
        <p:txBody>
          <a:bodyPr wrap="square" rtlCol="0">
            <a:spAutoFit/>
          </a:bodyPr>
          <a:lstStyle/>
          <a:p>
            <a:pPr algn="ctr"/>
            <a:r>
              <a:rPr lang="en-GB" sz="2000" b="1" dirty="0" smtClean="0">
                <a:solidFill>
                  <a:srgbClr val="FF0000"/>
                </a:solidFill>
              </a:rPr>
              <a:t>227g</a:t>
            </a:r>
            <a:endParaRPr lang="en-GB" sz="2000" b="1" dirty="0">
              <a:solidFill>
                <a:srgbClr val="FF0000"/>
              </a:solidFill>
            </a:endParaRPr>
          </a:p>
        </p:txBody>
      </p:sp>
      <p:sp>
        <p:nvSpPr>
          <p:cNvPr id="18" name="TextBox 17"/>
          <p:cNvSpPr txBox="1"/>
          <p:nvPr/>
        </p:nvSpPr>
        <p:spPr>
          <a:xfrm>
            <a:off x="6876256" y="4397042"/>
            <a:ext cx="1656184" cy="400110"/>
          </a:xfrm>
          <a:prstGeom prst="rect">
            <a:avLst/>
          </a:prstGeom>
          <a:solidFill>
            <a:schemeClr val="accent1">
              <a:lumMod val="20000"/>
              <a:lumOff val="80000"/>
            </a:schemeClr>
          </a:solidFill>
        </p:spPr>
        <p:txBody>
          <a:bodyPr wrap="square" rtlCol="0">
            <a:spAutoFit/>
          </a:bodyPr>
          <a:lstStyle/>
          <a:p>
            <a:pPr algn="ctr"/>
            <a:r>
              <a:rPr lang="en-GB" sz="2000" b="1" dirty="0" smtClean="0">
                <a:solidFill>
                  <a:srgbClr val="FF0000"/>
                </a:solidFill>
              </a:rPr>
              <a:t>85g</a:t>
            </a:r>
            <a:endParaRPr lang="en-GB" sz="2000" b="1" dirty="0">
              <a:solidFill>
                <a:srgbClr val="FF0000"/>
              </a:solidFill>
            </a:endParaRPr>
          </a:p>
        </p:txBody>
      </p:sp>
      <p:sp>
        <p:nvSpPr>
          <p:cNvPr id="19" name="TextBox 18"/>
          <p:cNvSpPr txBox="1"/>
          <p:nvPr/>
        </p:nvSpPr>
        <p:spPr>
          <a:xfrm>
            <a:off x="6876256" y="5261138"/>
            <a:ext cx="1656184" cy="400110"/>
          </a:xfrm>
          <a:prstGeom prst="rect">
            <a:avLst/>
          </a:prstGeom>
          <a:solidFill>
            <a:schemeClr val="accent1">
              <a:lumMod val="40000"/>
              <a:lumOff val="60000"/>
            </a:schemeClr>
          </a:solidFill>
        </p:spPr>
        <p:txBody>
          <a:bodyPr wrap="square" rtlCol="0">
            <a:spAutoFit/>
          </a:bodyPr>
          <a:lstStyle/>
          <a:p>
            <a:pPr algn="ctr"/>
            <a:r>
              <a:rPr lang="en-GB" sz="2000" b="1" dirty="0" smtClean="0">
                <a:solidFill>
                  <a:srgbClr val="FF0000"/>
                </a:solidFill>
              </a:rPr>
              <a:t>2.845l</a:t>
            </a:r>
            <a:endParaRPr lang="en-GB" sz="2000" b="1" dirty="0">
              <a:solidFill>
                <a:srgbClr val="FF0000"/>
              </a:solidFill>
            </a:endParaRPr>
          </a:p>
        </p:txBody>
      </p:sp>
      <p:grpSp>
        <p:nvGrpSpPr>
          <p:cNvPr id="20" name="Group 19"/>
          <p:cNvGrpSpPr/>
          <p:nvPr/>
        </p:nvGrpSpPr>
        <p:grpSpPr>
          <a:xfrm>
            <a:off x="179512" y="6349686"/>
            <a:ext cx="1729818" cy="319674"/>
            <a:chOff x="105878" y="116632"/>
            <a:chExt cx="8844358" cy="1656183"/>
          </a:xfrm>
        </p:grpSpPr>
        <p:grpSp>
          <p:nvGrpSpPr>
            <p:cNvPr id="21" name="Group 20"/>
            <p:cNvGrpSpPr/>
            <p:nvPr/>
          </p:nvGrpSpPr>
          <p:grpSpPr>
            <a:xfrm>
              <a:off x="105878" y="116632"/>
              <a:ext cx="8844358" cy="1656183"/>
              <a:chOff x="105878" y="116632"/>
              <a:chExt cx="8844358" cy="1656183"/>
            </a:xfrm>
          </p:grpSpPr>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25" name="Rectangle 24"/>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2" name="Picture 21"/>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grpSp>
        <p:nvGrpSpPr>
          <p:cNvPr id="27" name="Group 26"/>
          <p:cNvGrpSpPr/>
          <p:nvPr/>
        </p:nvGrpSpPr>
        <p:grpSpPr>
          <a:xfrm flipH="1">
            <a:off x="7234670" y="6349686"/>
            <a:ext cx="1729818" cy="319674"/>
            <a:chOff x="105878" y="116632"/>
            <a:chExt cx="8844358" cy="1656183"/>
          </a:xfrm>
        </p:grpSpPr>
        <p:grpSp>
          <p:nvGrpSpPr>
            <p:cNvPr id="28" name="Group 27"/>
            <p:cNvGrpSpPr/>
            <p:nvPr/>
          </p:nvGrpSpPr>
          <p:grpSpPr>
            <a:xfrm>
              <a:off x="105878" y="116632"/>
              <a:ext cx="8844358" cy="1656183"/>
              <a:chOff x="105878" y="116632"/>
              <a:chExt cx="8844358" cy="1656183"/>
            </a:xfrm>
          </p:grpSpPr>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32" name="Rectangle 31"/>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9" name="Picture 28"/>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136131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3000"/>
                            </p:stCondLst>
                            <p:childTnLst>
                              <p:par>
                                <p:cTn id="13" presetID="22" presetClass="entr" presetSubtype="1" fill="hold" nodeType="after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500"/>
                                        <p:tgtEl>
                                          <p:spTgt spid="8"/>
                                        </p:tgtEl>
                                      </p:cBhvr>
                                    </p:animEffect>
                                  </p:childTnLst>
                                </p:cTn>
                              </p:par>
                            </p:childTnLst>
                          </p:cTn>
                        </p:par>
                        <p:par>
                          <p:cTn id="16" fill="hold">
                            <p:stCondLst>
                              <p:cond delay="5000"/>
                            </p:stCondLst>
                            <p:childTnLst>
                              <p:par>
                                <p:cTn id="17" presetID="22" presetClass="entr" presetSubtype="8" fill="hold" grpId="0" nodeType="afterEffect">
                                  <p:stCondLst>
                                    <p:cond delay="50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ipe(left)">
                                      <p:cBhvr>
                                        <p:cTn id="19" dur="1000"/>
                                        <p:tgtEl>
                                          <p:spTgt spid="5">
                                            <p:txEl>
                                              <p:pRg st="0" end="0"/>
                                            </p:txEl>
                                          </p:spTgt>
                                        </p:tgtEl>
                                      </p:cBhvr>
                                    </p:animEffect>
                                  </p:childTnLst>
                                </p:cTn>
                              </p:par>
                            </p:childTnLst>
                          </p:cTn>
                        </p:par>
                        <p:par>
                          <p:cTn id="20" fill="hold">
                            <p:stCondLst>
                              <p:cond delay="6500"/>
                            </p:stCondLst>
                            <p:childTnLst>
                              <p:par>
                                <p:cTn id="21" presetID="22" presetClass="entr" presetSubtype="8" fill="hold" grpId="0" nodeType="afterEffect">
                                  <p:stCondLst>
                                    <p:cond delay="50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wipe(left)">
                                      <p:cBhvr>
                                        <p:cTn id="23" dur="1000"/>
                                        <p:tgtEl>
                                          <p:spTgt spid="5">
                                            <p:txEl>
                                              <p:pRg st="1" end="1"/>
                                            </p:txEl>
                                          </p:spTgt>
                                        </p:tgtEl>
                                      </p:cBhvr>
                                    </p:animEffect>
                                  </p:childTnLst>
                                </p:cTn>
                              </p:par>
                            </p:childTnLst>
                          </p:cTn>
                        </p:par>
                        <p:par>
                          <p:cTn id="24" fill="hold">
                            <p:stCondLst>
                              <p:cond delay="8000"/>
                            </p:stCondLst>
                            <p:childTnLst>
                              <p:par>
                                <p:cTn id="25" presetID="22" presetClass="entr" presetSubtype="1" fill="hold" nodeType="afterEffect">
                                  <p:stCondLst>
                                    <p:cond delay="50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1500"/>
                                        <p:tgtEl>
                                          <p:spTgt spid="9"/>
                                        </p:tgtEl>
                                      </p:cBhvr>
                                    </p:animEffect>
                                  </p:childTnLst>
                                </p:cTn>
                              </p:par>
                            </p:childTnLst>
                          </p:cTn>
                        </p:par>
                        <p:par>
                          <p:cTn id="28" fill="hold">
                            <p:stCondLst>
                              <p:cond delay="10000"/>
                            </p:stCondLst>
                            <p:childTnLst>
                              <p:par>
                                <p:cTn id="29" presetID="22" presetClass="entr" presetSubtype="8" fill="hold" grpId="0" nodeType="afterEffect">
                                  <p:stCondLst>
                                    <p:cond delay="50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left)">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5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left)">
                                      <p:cBhvr>
                                        <p:cTn id="76" dur="500"/>
                                        <p:tgtEl>
                                          <p:spTgt spid="1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left)">
                                      <p:cBhvr>
                                        <p:cTn id="8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10" grpId="0"/>
      <p:bldP spid="4"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Weighting For A Star To Fall</a:t>
            </a:r>
            <a:endParaRPr lang="en-GB" b="1" dirty="0"/>
          </a:p>
        </p:txBody>
      </p:sp>
      <p:sp>
        <p:nvSpPr>
          <p:cNvPr id="3" name="Content Placeholder 2"/>
          <p:cNvSpPr>
            <a:spLocks noGrp="1"/>
          </p:cNvSpPr>
          <p:nvPr>
            <p:ph idx="1"/>
          </p:nvPr>
        </p:nvSpPr>
        <p:spPr/>
        <p:txBody>
          <a:bodyPr/>
          <a:lstStyle/>
          <a:p>
            <a:pPr marL="0" indent="0" algn="ctr">
              <a:buNone/>
            </a:pPr>
            <a:r>
              <a:rPr lang="en-GB" dirty="0" smtClean="0"/>
              <a:t>Lark Ices and </a:t>
            </a:r>
            <a:r>
              <a:rPr lang="en-GB" dirty="0" err="1" smtClean="0"/>
              <a:t>Stannister</a:t>
            </a:r>
            <a:r>
              <a:rPr lang="en-GB" dirty="0" smtClean="0"/>
              <a:t> Dairy are always competing. Both claim that they travel the furthest and sell the most produce.</a:t>
            </a:r>
            <a:endParaRPr lang="en-GB" dirty="0"/>
          </a:p>
          <a:p>
            <a:pPr marL="0" indent="0" algn="ctr">
              <a:buNone/>
            </a:pPr>
            <a:r>
              <a:rPr lang="en-GB" dirty="0" smtClean="0"/>
              <a:t>Who is right?</a:t>
            </a:r>
          </a:p>
          <a:p>
            <a:pPr marL="0" indent="0" algn="ctr">
              <a:buNone/>
            </a:pPr>
            <a:r>
              <a:rPr lang="en-GB" dirty="0" smtClean="0"/>
              <a:t>Compare the units to decide.</a:t>
            </a:r>
            <a:endParaRPr lang="en-GB" dirty="0"/>
          </a:p>
        </p:txBody>
      </p:sp>
      <p:grpSp>
        <p:nvGrpSpPr>
          <p:cNvPr id="4" name="Group 3"/>
          <p:cNvGrpSpPr/>
          <p:nvPr/>
        </p:nvGrpSpPr>
        <p:grpSpPr>
          <a:xfrm>
            <a:off x="827584" y="5229200"/>
            <a:ext cx="7346442" cy="1225415"/>
            <a:chOff x="105878" y="116632"/>
            <a:chExt cx="8844358" cy="1656183"/>
          </a:xfrm>
        </p:grpSpPr>
        <p:grpSp>
          <p:nvGrpSpPr>
            <p:cNvPr id="5" name="Group 4"/>
            <p:cNvGrpSpPr/>
            <p:nvPr/>
          </p:nvGrpSpPr>
          <p:grpSpPr>
            <a:xfrm>
              <a:off x="105878" y="116632"/>
              <a:ext cx="8844358" cy="1656183"/>
              <a:chOff x="105878" y="116632"/>
              <a:chExt cx="8844358" cy="1656183"/>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9" name="Rectangle 8"/>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249392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b="1" dirty="0" smtClean="0"/>
              <a:t>Weighting For A Star To Fall</a:t>
            </a:r>
            <a:endParaRPr lang="en-GB" b="1" dirty="0"/>
          </a:p>
        </p:txBody>
      </p:sp>
      <p:sp>
        <p:nvSpPr>
          <p:cNvPr id="4" name="Text Placeholder 3"/>
          <p:cNvSpPr>
            <a:spLocks noGrp="1"/>
          </p:cNvSpPr>
          <p:nvPr>
            <p:ph type="body" idx="1"/>
          </p:nvPr>
        </p:nvSpPr>
        <p:spPr>
          <a:xfrm>
            <a:off x="457200" y="1052736"/>
            <a:ext cx="4040188" cy="639762"/>
          </a:xfrm>
        </p:spPr>
        <p:txBody>
          <a:bodyPr>
            <a:normAutofit/>
          </a:bodyPr>
          <a:lstStyle/>
          <a:p>
            <a:pPr algn="ctr"/>
            <a:r>
              <a:rPr lang="en-GB" sz="2800" dirty="0" err="1" smtClean="0"/>
              <a:t>Stannister</a:t>
            </a:r>
            <a:r>
              <a:rPr lang="en-GB" sz="2800" dirty="0" smtClean="0"/>
              <a:t> Dairy</a:t>
            </a:r>
            <a:endParaRPr lang="en-GB" sz="280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868668335"/>
              </p:ext>
            </p:extLst>
          </p:nvPr>
        </p:nvGraphicFramePr>
        <p:xfrm>
          <a:off x="179511" y="1954520"/>
          <a:ext cx="4317876" cy="2926080"/>
        </p:xfrm>
        <a:graphic>
          <a:graphicData uri="http://schemas.openxmlformats.org/drawingml/2006/table">
            <a:tbl>
              <a:tblPr firstRow="1" bandRow="1">
                <a:tableStyleId>{5C22544A-7EE6-4342-B048-85BDC9FD1C3A}</a:tableStyleId>
              </a:tblPr>
              <a:tblGrid>
                <a:gridCol w="1439292"/>
                <a:gridCol w="1225005"/>
                <a:gridCol w="1653579"/>
              </a:tblGrid>
              <a:tr h="370840">
                <a:tc>
                  <a:txBody>
                    <a:bodyPr/>
                    <a:lstStyle/>
                    <a:p>
                      <a:pPr algn="ctr"/>
                      <a:r>
                        <a:rPr lang="en-GB" sz="2400" dirty="0" smtClean="0"/>
                        <a:t>Item</a:t>
                      </a:r>
                      <a:endParaRPr lang="en-GB" sz="2400" dirty="0"/>
                    </a:p>
                  </a:txBody>
                  <a:tcPr/>
                </a:tc>
                <a:tc>
                  <a:txBody>
                    <a:bodyPr/>
                    <a:lstStyle/>
                    <a:p>
                      <a:pPr algn="ctr"/>
                      <a:r>
                        <a:rPr lang="en-GB" sz="2400" dirty="0" smtClean="0"/>
                        <a:t>Amount</a:t>
                      </a:r>
                      <a:endParaRPr lang="en-GB" sz="2400" dirty="0"/>
                    </a:p>
                  </a:txBody>
                  <a:tcPr/>
                </a:tc>
                <a:tc>
                  <a:txBody>
                    <a:bodyPr/>
                    <a:lstStyle/>
                    <a:p>
                      <a:pPr algn="ctr"/>
                      <a:r>
                        <a:rPr lang="en-GB" sz="2400" dirty="0" smtClean="0"/>
                        <a:t>Conversion</a:t>
                      </a:r>
                      <a:endParaRPr lang="en-GB" sz="2400" dirty="0"/>
                    </a:p>
                  </a:txBody>
                  <a:tcPr/>
                </a:tc>
              </a:tr>
              <a:tr h="370840">
                <a:tc>
                  <a:txBody>
                    <a:bodyPr/>
                    <a:lstStyle/>
                    <a:p>
                      <a:pPr algn="ctr"/>
                      <a:r>
                        <a:rPr lang="en-GB" sz="2400" dirty="0" smtClean="0"/>
                        <a:t>Distance</a:t>
                      </a:r>
                      <a:r>
                        <a:rPr lang="en-GB" sz="2400" baseline="0" dirty="0" smtClean="0"/>
                        <a:t> travelled</a:t>
                      </a:r>
                      <a:endParaRPr lang="en-GB" sz="2400" dirty="0"/>
                    </a:p>
                  </a:txBody>
                  <a:tcPr anchor="ctr"/>
                </a:tc>
                <a:tc>
                  <a:txBody>
                    <a:bodyPr/>
                    <a:lstStyle/>
                    <a:p>
                      <a:pPr algn="ctr"/>
                      <a:r>
                        <a:rPr lang="en-GB" sz="2400" dirty="0" smtClean="0"/>
                        <a:t>56</a:t>
                      </a:r>
                      <a:r>
                        <a:rPr lang="en-GB" sz="2400" baseline="0" dirty="0" smtClean="0"/>
                        <a:t> miles</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Ice Cream Sold</a:t>
                      </a:r>
                      <a:endParaRPr lang="en-GB" sz="2400" dirty="0"/>
                    </a:p>
                  </a:txBody>
                  <a:tcPr anchor="ctr"/>
                </a:tc>
                <a:tc>
                  <a:txBody>
                    <a:bodyPr/>
                    <a:lstStyle/>
                    <a:p>
                      <a:pPr algn="ctr"/>
                      <a:r>
                        <a:rPr lang="en-GB" sz="2400" dirty="0" smtClean="0"/>
                        <a:t>8 gallons</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Flakes Sold</a:t>
                      </a:r>
                      <a:endParaRPr lang="en-GB" sz="2400" dirty="0"/>
                    </a:p>
                  </a:txBody>
                  <a:tcPr anchor="ctr"/>
                </a:tc>
                <a:tc>
                  <a:txBody>
                    <a:bodyPr/>
                    <a:lstStyle/>
                    <a:p>
                      <a:pPr algn="ctr"/>
                      <a:r>
                        <a:rPr lang="en-GB" sz="2400" dirty="0" smtClean="0"/>
                        <a:t>2st 3lb</a:t>
                      </a:r>
                      <a:endParaRPr lang="en-GB" sz="2400" dirty="0"/>
                    </a:p>
                  </a:txBody>
                  <a:tcPr anchor="ctr"/>
                </a:tc>
                <a:tc>
                  <a:txBody>
                    <a:bodyPr/>
                    <a:lstStyle/>
                    <a:p>
                      <a:pPr algn="ctr"/>
                      <a:endParaRPr lang="en-GB" sz="2400" dirty="0"/>
                    </a:p>
                  </a:txBody>
                  <a:tcPr anchor="ctr"/>
                </a:tc>
              </a:tr>
            </a:tbl>
          </a:graphicData>
        </a:graphic>
      </p:graphicFrame>
      <p:sp>
        <p:nvSpPr>
          <p:cNvPr id="6" name="Text Placeholder 5"/>
          <p:cNvSpPr>
            <a:spLocks noGrp="1"/>
          </p:cNvSpPr>
          <p:nvPr>
            <p:ph type="body" sz="quarter" idx="3"/>
          </p:nvPr>
        </p:nvSpPr>
        <p:spPr>
          <a:xfrm>
            <a:off x="4645025" y="1052736"/>
            <a:ext cx="4041775" cy="639762"/>
          </a:xfrm>
        </p:spPr>
        <p:txBody>
          <a:bodyPr>
            <a:normAutofit/>
          </a:bodyPr>
          <a:lstStyle/>
          <a:p>
            <a:pPr algn="ctr"/>
            <a:r>
              <a:rPr lang="en-GB" sz="2800" dirty="0" smtClean="0"/>
              <a:t>Lark Ices</a:t>
            </a:r>
            <a:endParaRPr lang="en-GB" sz="2800"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90267034"/>
              </p:ext>
            </p:extLst>
          </p:nvPr>
        </p:nvGraphicFramePr>
        <p:xfrm>
          <a:off x="4645023" y="1954520"/>
          <a:ext cx="4319463" cy="2926080"/>
        </p:xfrm>
        <a:graphic>
          <a:graphicData uri="http://schemas.openxmlformats.org/drawingml/2006/table">
            <a:tbl>
              <a:tblPr firstRow="1" bandRow="1">
                <a:tableStyleId>{5C22544A-7EE6-4342-B048-85BDC9FD1C3A}</a:tableStyleId>
              </a:tblPr>
              <a:tblGrid>
                <a:gridCol w="1439821"/>
                <a:gridCol w="1223460"/>
                <a:gridCol w="1656182"/>
              </a:tblGrid>
              <a:tr h="370840">
                <a:tc>
                  <a:txBody>
                    <a:bodyPr/>
                    <a:lstStyle/>
                    <a:p>
                      <a:pPr algn="ctr"/>
                      <a:r>
                        <a:rPr lang="en-GB" sz="2400" dirty="0" smtClean="0"/>
                        <a:t>Item</a:t>
                      </a:r>
                      <a:endParaRPr lang="en-GB" sz="2400" dirty="0"/>
                    </a:p>
                  </a:txBody>
                  <a:tcPr/>
                </a:tc>
                <a:tc>
                  <a:txBody>
                    <a:bodyPr/>
                    <a:lstStyle/>
                    <a:p>
                      <a:pPr algn="ctr"/>
                      <a:r>
                        <a:rPr lang="en-GB" sz="2400" dirty="0" smtClean="0"/>
                        <a:t>Amount</a:t>
                      </a:r>
                      <a:endParaRPr lang="en-GB" sz="2400" dirty="0"/>
                    </a:p>
                  </a:txBody>
                  <a:tcPr/>
                </a:tc>
                <a:tc>
                  <a:txBody>
                    <a:bodyPr/>
                    <a:lstStyle/>
                    <a:p>
                      <a:pPr algn="ctr"/>
                      <a:r>
                        <a:rPr lang="en-GB" sz="2400" dirty="0" smtClean="0"/>
                        <a:t>Conversion</a:t>
                      </a:r>
                      <a:endParaRPr lang="en-GB" sz="2400" dirty="0"/>
                    </a:p>
                  </a:txBody>
                  <a:tcPr/>
                </a:tc>
              </a:tr>
              <a:tr h="370840">
                <a:tc>
                  <a:txBody>
                    <a:bodyPr/>
                    <a:lstStyle/>
                    <a:p>
                      <a:pPr algn="ctr"/>
                      <a:r>
                        <a:rPr lang="en-GB" sz="2400" dirty="0" smtClean="0"/>
                        <a:t>Distance</a:t>
                      </a:r>
                      <a:r>
                        <a:rPr lang="en-GB" sz="2400" baseline="0" dirty="0" smtClean="0"/>
                        <a:t> travelled</a:t>
                      </a:r>
                      <a:endParaRPr lang="en-GB" sz="2400" dirty="0"/>
                    </a:p>
                  </a:txBody>
                  <a:tcPr anchor="ctr"/>
                </a:tc>
                <a:tc>
                  <a:txBody>
                    <a:bodyPr/>
                    <a:lstStyle/>
                    <a:p>
                      <a:pPr algn="ctr"/>
                      <a:r>
                        <a:rPr lang="en-GB" sz="2400" dirty="0" smtClean="0"/>
                        <a:t>86km</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Ice Cream Sold</a:t>
                      </a:r>
                      <a:endParaRPr lang="en-GB" sz="2400" dirty="0"/>
                    </a:p>
                  </a:txBody>
                  <a:tcPr anchor="ctr"/>
                </a:tc>
                <a:tc>
                  <a:txBody>
                    <a:bodyPr/>
                    <a:lstStyle/>
                    <a:p>
                      <a:pPr algn="ctr"/>
                      <a:r>
                        <a:rPr lang="en-GB" sz="2400" dirty="0" smtClean="0"/>
                        <a:t>38 litres</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Flakes Sold</a:t>
                      </a:r>
                      <a:endParaRPr lang="en-GB" sz="2400" dirty="0"/>
                    </a:p>
                  </a:txBody>
                  <a:tcPr anchor="ctr"/>
                </a:tc>
                <a:tc>
                  <a:txBody>
                    <a:bodyPr/>
                    <a:lstStyle/>
                    <a:p>
                      <a:pPr algn="ctr"/>
                      <a:r>
                        <a:rPr lang="en-GB" sz="2400" dirty="0" smtClean="0"/>
                        <a:t>14.3kg</a:t>
                      </a:r>
                      <a:endParaRPr lang="en-GB" sz="2400" dirty="0"/>
                    </a:p>
                  </a:txBody>
                  <a:tcPr anchor="ctr"/>
                </a:tc>
                <a:tc>
                  <a:txBody>
                    <a:bodyPr/>
                    <a:lstStyle/>
                    <a:p>
                      <a:pPr algn="ctr"/>
                      <a:endParaRPr lang="en-GB" sz="2400" dirty="0"/>
                    </a:p>
                  </a:txBody>
                  <a:tcPr anchor="ctr"/>
                </a:tc>
              </a:tr>
            </a:tbl>
          </a:graphicData>
        </a:graphic>
      </p:graphicFrame>
      <p:sp>
        <p:nvSpPr>
          <p:cNvPr id="10" name="TextBox 9"/>
          <p:cNvSpPr txBox="1"/>
          <p:nvPr/>
        </p:nvSpPr>
        <p:spPr>
          <a:xfrm>
            <a:off x="467544" y="5157192"/>
            <a:ext cx="8280920" cy="461665"/>
          </a:xfrm>
          <a:prstGeom prst="rect">
            <a:avLst/>
          </a:prstGeom>
          <a:noFill/>
        </p:spPr>
        <p:txBody>
          <a:bodyPr wrap="square" rtlCol="0">
            <a:spAutoFit/>
          </a:bodyPr>
          <a:lstStyle/>
          <a:p>
            <a:pPr algn="ctr"/>
            <a:r>
              <a:rPr lang="en-GB" sz="2400" i="1" dirty="0" smtClean="0"/>
              <a:t>Compare each company’s results.</a:t>
            </a:r>
            <a:endParaRPr lang="en-GB" sz="2400" i="1" dirty="0"/>
          </a:p>
        </p:txBody>
      </p:sp>
      <p:sp>
        <p:nvSpPr>
          <p:cNvPr id="11" name="TextBox 10"/>
          <p:cNvSpPr txBox="1"/>
          <p:nvPr/>
        </p:nvSpPr>
        <p:spPr>
          <a:xfrm>
            <a:off x="3059832" y="2564904"/>
            <a:ext cx="1296144" cy="461665"/>
          </a:xfrm>
          <a:prstGeom prst="rect">
            <a:avLst/>
          </a:prstGeom>
          <a:noFill/>
        </p:spPr>
        <p:txBody>
          <a:bodyPr wrap="square" rtlCol="0">
            <a:spAutoFit/>
          </a:bodyPr>
          <a:lstStyle/>
          <a:p>
            <a:pPr algn="ctr"/>
            <a:r>
              <a:rPr lang="en-GB" sz="2400" b="1" dirty="0" smtClean="0">
                <a:solidFill>
                  <a:srgbClr val="FF0000"/>
                </a:solidFill>
              </a:rPr>
              <a:t>89.6km</a:t>
            </a:r>
            <a:endParaRPr lang="en-GB" sz="2400" b="1" dirty="0">
              <a:solidFill>
                <a:srgbClr val="FF0000"/>
              </a:solidFill>
            </a:endParaRPr>
          </a:p>
        </p:txBody>
      </p:sp>
      <p:sp>
        <p:nvSpPr>
          <p:cNvPr id="12" name="TextBox 11"/>
          <p:cNvSpPr txBox="1"/>
          <p:nvPr/>
        </p:nvSpPr>
        <p:spPr>
          <a:xfrm>
            <a:off x="2915816" y="3471391"/>
            <a:ext cx="1512168" cy="461665"/>
          </a:xfrm>
          <a:prstGeom prst="rect">
            <a:avLst/>
          </a:prstGeom>
          <a:noFill/>
        </p:spPr>
        <p:txBody>
          <a:bodyPr wrap="square" rtlCol="0">
            <a:spAutoFit/>
          </a:bodyPr>
          <a:lstStyle/>
          <a:p>
            <a:pPr algn="ctr"/>
            <a:r>
              <a:rPr lang="en-GB" sz="2400" b="1" dirty="0" smtClean="0">
                <a:solidFill>
                  <a:srgbClr val="FF0000"/>
                </a:solidFill>
              </a:rPr>
              <a:t>36.4 litres</a:t>
            </a:r>
            <a:endParaRPr lang="en-GB" sz="2400" b="1" dirty="0">
              <a:solidFill>
                <a:srgbClr val="FF0000"/>
              </a:solidFill>
            </a:endParaRPr>
          </a:p>
        </p:txBody>
      </p:sp>
      <p:sp>
        <p:nvSpPr>
          <p:cNvPr id="13" name="TextBox 12"/>
          <p:cNvSpPr txBox="1"/>
          <p:nvPr/>
        </p:nvSpPr>
        <p:spPr>
          <a:xfrm>
            <a:off x="3059832" y="4221088"/>
            <a:ext cx="1296144" cy="461665"/>
          </a:xfrm>
          <a:prstGeom prst="rect">
            <a:avLst/>
          </a:prstGeom>
          <a:noFill/>
        </p:spPr>
        <p:txBody>
          <a:bodyPr wrap="square" rtlCol="0">
            <a:spAutoFit/>
          </a:bodyPr>
          <a:lstStyle/>
          <a:p>
            <a:pPr algn="ctr"/>
            <a:r>
              <a:rPr lang="en-GB" sz="2400" b="1" dirty="0" smtClean="0">
                <a:solidFill>
                  <a:srgbClr val="FF0000"/>
                </a:solidFill>
              </a:rPr>
              <a:t>14.1kg</a:t>
            </a:r>
            <a:endParaRPr lang="en-GB" sz="2400" b="1" dirty="0">
              <a:solidFill>
                <a:srgbClr val="FF0000"/>
              </a:solidFill>
            </a:endParaRPr>
          </a:p>
        </p:txBody>
      </p:sp>
      <p:sp>
        <p:nvSpPr>
          <p:cNvPr id="14" name="TextBox 13"/>
          <p:cNvSpPr txBox="1"/>
          <p:nvPr/>
        </p:nvSpPr>
        <p:spPr>
          <a:xfrm>
            <a:off x="7308304" y="2564904"/>
            <a:ext cx="1656184" cy="461665"/>
          </a:xfrm>
          <a:prstGeom prst="rect">
            <a:avLst/>
          </a:prstGeom>
          <a:noFill/>
        </p:spPr>
        <p:txBody>
          <a:bodyPr wrap="square" rtlCol="0">
            <a:spAutoFit/>
          </a:bodyPr>
          <a:lstStyle/>
          <a:p>
            <a:pPr algn="ctr"/>
            <a:r>
              <a:rPr lang="en-GB" sz="2400" b="1" dirty="0" smtClean="0">
                <a:solidFill>
                  <a:srgbClr val="FF0000"/>
                </a:solidFill>
              </a:rPr>
              <a:t>53.75 miles</a:t>
            </a:r>
            <a:endParaRPr lang="en-GB" sz="2400" b="1" dirty="0">
              <a:solidFill>
                <a:srgbClr val="FF0000"/>
              </a:solidFill>
            </a:endParaRPr>
          </a:p>
        </p:txBody>
      </p:sp>
      <p:sp>
        <p:nvSpPr>
          <p:cNvPr id="15" name="TextBox 14"/>
          <p:cNvSpPr txBox="1"/>
          <p:nvPr/>
        </p:nvSpPr>
        <p:spPr>
          <a:xfrm>
            <a:off x="7308304" y="3471391"/>
            <a:ext cx="1656184" cy="461665"/>
          </a:xfrm>
          <a:prstGeom prst="rect">
            <a:avLst/>
          </a:prstGeom>
          <a:noFill/>
        </p:spPr>
        <p:txBody>
          <a:bodyPr wrap="square" rtlCol="0">
            <a:spAutoFit/>
          </a:bodyPr>
          <a:lstStyle/>
          <a:p>
            <a:pPr algn="ctr"/>
            <a:r>
              <a:rPr lang="en-GB" sz="2400" b="1" dirty="0" smtClean="0">
                <a:solidFill>
                  <a:srgbClr val="FF0000"/>
                </a:solidFill>
              </a:rPr>
              <a:t>8.3 gallons</a:t>
            </a:r>
            <a:endParaRPr lang="en-GB" sz="2400" b="1" dirty="0">
              <a:solidFill>
                <a:srgbClr val="FF0000"/>
              </a:solidFill>
            </a:endParaRPr>
          </a:p>
        </p:txBody>
      </p:sp>
      <p:sp>
        <p:nvSpPr>
          <p:cNvPr id="16" name="TextBox 15"/>
          <p:cNvSpPr txBox="1"/>
          <p:nvPr/>
        </p:nvSpPr>
        <p:spPr>
          <a:xfrm>
            <a:off x="7452320" y="4221088"/>
            <a:ext cx="1440160" cy="461665"/>
          </a:xfrm>
          <a:prstGeom prst="rect">
            <a:avLst/>
          </a:prstGeom>
          <a:noFill/>
        </p:spPr>
        <p:txBody>
          <a:bodyPr wrap="square" rtlCol="0">
            <a:spAutoFit/>
          </a:bodyPr>
          <a:lstStyle/>
          <a:p>
            <a:pPr algn="ctr"/>
            <a:r>
              <a:rPr lang="en-GB" sz="2400" b="1" dirty="0" smtClean="0">
                <a:solidFill>
                  <a:srgbClr val="FF0000"/>
                </a:solidFill>
              </a:rPr>
              <a:t>2st 3.5lbs</a:t>
            </a:r>
            <a:endParaRPr lang="en-GB" sz="2400" b="1" dirty="0">
              <a:solidFill>
                <a:srgbClr val="FF0000"/>
              </a:solidFill>
            </a:endParaRPr>
          </a:p>
        </p:txBody>
      </p:sp>
      <p:sp>
        <p:nvSpPr>
          <p:cNvPr id="17" name="TextBox 16"/>
          <p:cNvSpPr txBox="1"/>
          <p:nvPr/>
        </p:nvSpPr>
        <p:spPr>
          <a:xfrm>
            <a:off x="251520" y="5733256"/>
            <a:ext cx="8640960" cy="461665"/>
          </a:xfrm>
          <a:prstGeom prst="rect">
            <a:avLst/>
          </a:prstGeom>
          <a:noFill/>
        </p:spPr>
        <p:txBody>
          <a:bodyPr wrap="square" rtlCol="0">
            <a:spAutoFit/>
          </a:bodyPr>
          <a:lstStyle/>
          <a:p>
            <a:pPr algn="ctr"/>
            <a:r>
              <a:rPr lang="en-GB" sz="2400" b="1" dirty="0" err="1" smtClean="0">
                <a:solidFill>
                  <a:srgbClr val="FF0000"/>
                </a:solidFill>
              </a:rPr>
              <a:t>Stannister</a:t>
            </a:r>
            <a:r>
              <a:rPr lang="en-GB" sz="2400" b="1" dirty="0" smtClean="0">
                <a:solidFill>
                  <a:srgbClr val="FF0000"/>
                </a:solidFill>
              </a:rPr>
              <a:t> Dairy travelled further but sold less of each item.</a:t>
            </a:r>
            <a:endParaRPr lang="en-GB" sz="2400" b="1" dirty="0">
              <a:solidFill>
                <a:srgbClr val="FF0000"/>
              </a:solidFill>
            </a:endParaRPr>
          </a:p>
        </p:txBody>
      </p:sp>
      <p:grpSp>
        <p:nvGrpSpPr>
          <p:cNvPr id="18" name="Group 17"/>
          <p:cNvGrpSpPr/>
          <p:nvPr/>
        </p:nvGrpSpPr>
        <p:grpSpPr>
          <a:xfrm>
            <a:off x="179512" y="6349686"/>
            <a:ext cx="1729818" cy="319674"/>
            <a:chOff x="105878" y="116632"/>
            <a:chExt cx="8844358" cy="1656183"/>
          </a:xfrm>
        </p:grpSpPr>
        <p:grpSp>
          <p:nvGrpSpPr>
            <p:cNvPr id="19" name="Group 18"/>
            <p:cNvGrpSpPr/>
            <p:nvPr/>
          </p:nvGrpSpPr>
          <p:grpSpPr>
            <a:xfrm>
              <a:off x="105878" y="116632"/>
              <a:ext cx="8844358" cy="1656183"/>
              <a:chOff x="105878" y="116632"/>
              <a:chExt cx="8844358" cy="1656183"/>
            </a:xfrm>
          </p:grpSpPr>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23" name="Rectangle 22"/>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0" name="Picture 19"/>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grpSp>
        <p:nvGrpSpPr>
          <p:cNvPr id="25" name="Group 24"/>
          <p:cNvGrpSpPr/>
          <p:nvPr/>
        </p:nvGrpSpPr>
        <p:grpSpPr>
          <a:xfrm flipH="1">
            <a:off x="7234670" y="6349686"/>
            <a:ext cx="1729818" cy="319674"/>
            <a:chOff x="105878" y="116632"/>
            <a:chExt cx="8844358" cy="1656183"/>
          </a:xfrm>
        </p:grpSpPr>
        <p:grpSp>
          <p:nvGrpSpPr>
            <p:cNvPr id="26" name="Group 25"/>
            <p:cNvGrpSpPr/>
            <p:nvPr/>
          </p:nvGrpSpPr>
          <p:grpSpPr>
            <a:xfrm>
              <a:off x="105878" y="116632"/>
              <a:ext cx="8844358" cy="1656183"/>
              <a:chOff x="105878" y="116632"/>
              <a:chExt cx="8844358" cy="1656183"/>
            </a:xfrm>
          </p:grpSpPr>
          <p:pic>
            <p:nvPicPr>
              <p:cNvPr id="28" name="Pictur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30" name="Rectangle 29"/>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7" name="Picture 26"/>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235429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000"/>
                                        <p:tgtEl>
                                          <p:spTgt spid="4">
                                            <p:txEl>
                                              <p:pRg st="0" end="0"/>
                                            </p:txEl>
                                          </p:spTgt>
                                        </p:tgtEl>
                                      </p:cBhvr>
                                    </p:animEffect>
                                  </p:childTnLst>
                                </p:cTn>
                              </p:par>
                            </p:childTnLst>
                          </p:cTn>
                        </p:par>
                        <p:par>
                          <p:cTn id="8" fill="hold">
                            <p:stCondLst>
                              <p:cond delay="1500"/>
                            </p:stCondLst>
                            <p:childTnLst>
                              <p:par>
                                <p:cTn id="9" presetID="22" presetClass="entr" presetSubtype="1" fill="hold"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500"/>
                                        <p:tgtEl>
                                          <p:spTgt spid="8"/>
                                        </p:tgtEl>
                                      </p:cBhvr>
                                    </p:animEffect>
                                  </p:childTnLst>
                                </p:cTn>
                              </p:par>
                            </p:childTnLst>
                          </p:cTn>
                        </p:par>
                        <p:par>
                          <p:cTn id="12" fill="hold">
                            <p:stCondLst>
                              <p:cond delay="3500"/>
                            </p:stCondLst>
                            <p:childTnLst>
                              <p:par>
                                <p:cTn id="13" presetID="22" presetClass="entr" presetSubtype="8" fill="hold" grpId="0" nodeType="afterEffect">
                                  <p:stCondLst>
                                    <p:cond delay="5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left)">
                                      <p:cBhvr>
                                        <p:cTn id="15" dur="1000"/>
                                        <p:tgtEl>
                                          <p:spTgt spid="6">
                                            <p:txEl>
                                              <p:pRg st="0" end="0"/>
                                            </p:txEl>
                                          </p:spTgt>
                                        </p:tgtEl>
                                      </p:cBhvr>
                                    </p:animEffect>
                                  </p:childTnLst>
                                </p:cTn>
                              </p:par>
                            </p:childTnLst>
                          </p:cTn>
                        </p:par>
                        <p:par>
                          <p:cTn id="16" fill="hold">
                            <p:stCondLst>
                              <p:cond delay="5000"/>
                            </p:stCondLst>
                            <p:childTnLst>
                              <p:par>
                                <p:cTn id="17" presetID="22" presetClass="entr" presetSubtype="1" fill="hold"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1500"/>
                                        <p:tgtEl>
                                          <p:spTgt spid="9"/>
                                        </p:tgtEl>
                                      </p:cBhvr>
                                    </p:animEffect>
                                  </p:childTnLst>
                                </p:cTn>
                              </p:par>
                            </p:childTnLst>
                          </p:cTn>
                        </p:par>
                        <p:par>
                          <p:cTn id="20" fill="hold">
                            <p:stCondLst>
                              <p:cond delay="7000"/>
                            </p:stCondLst>
                            <p:childTnLst>
                              <p:par>
                                <p:cTn id="21" presetID="22" presetClass="entr" presetSubtype="8" fill="hold" grpId="0" nodeType="afterEffect">
                                  <p:stCondLst>
                                    <p:cond delay="50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left)">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childTnLst>
                          </p:cTn>
                        </p:par>
                        <p:par>
                          <p:cTn id="54" fill="hold">
                            <p:stCondLst>
                              <p:cond delay="500"/>
                            </p:stCondLst>
                            <p:childTnLst>
                              <p:par>
                                <p:cTn id="55" presetID="22" presetClass="entr" presetSubtype="8" fill="hold" grpId="0" nodeType="afterEffect">
                                  <p:stCondLst>
                                    <p:cond delay="50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10" grpId="0"/>
      <p:bldP spid="11" grpId="0"/>
      <p:bldP spid="12" grpId="0"/>
      <p:bldP spid="13" grpId="0"/>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1520" y="3811687"/>
            <a:ext cx="8568952" cy="769441"/>
          </a:xfrm>
          <a:prstGeom prst="rect">
            <a:avLst/>
          </a:prstGeom>
          <a:noFill/>
        </p:spPr>
        <p:txBody>
          <a:bodyPr wrap="square" rtlCol="0">
            <a:spAutoFit/>
          </a:bodyPr>
          <a:lstStyle/>
          <a:p>
            <a:pPr algn="ctr"/>
            <a:r>
              <a:rPr lang="en-GB" sz="4400" i="1" dirty="0" smtClean="0">
                <a:latin typeface="Castellar" panose="020A0402060406010301" pitchFamily="18" charset="0"/>
              </a:rPr>
              <a:t>Season 5 – Coming soon</a:t>
            </a:r>
            <a:endParaRPr lang="en-GB" sz="4400" i="1" dirty="0">
              <a:latin typeface="Castellar" panose="020A0402060406010301" pitchFamily="18" charset="0"/>
            </a:endParaRPr>
          </a:p>
        </p:txBody>
      </p:sp>
      <p:grpSp>
        <p:nvGrpSpPr>
          <p:cNvPr id="10" name="Group 9"/>
          <p:cNvGrpSpPr/>
          <p:nvPr/>
        </p:nvGrpSpPr>
        <p:grpSpPr>
          <a:xfrm>
            <a:off x="827584" y="2348880"/>
            <a:ext cx="7346442" cy="1225415"/>
            <a:chOff x="105878" y="116632"/>
            <a:chExt cx="8844358" cy="1656183"/>
          </a:xfrm>
        </p:grpSpPr>
        <p:grpSp>
          <p:nvGrpSpPr>
            <p:cNvPr id="11" name="Group 10"/>
            <p:cNvGrpSpPr/>
            <p:nvPr/>
          </p:nvGrpSpPr>
          <p:grpSpPr>
            <a:xfrm>
              <a:off x="105878" y="116632"/>
              <a:ext cx="8844358" cy="1656183"/>
              <a:chOff x="105878" y="116632"/>
              <a:chExt cx="8844358" cy="1656183"/>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15" name="Rectangle 14"/>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2" name="Picture 11"/>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292526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par>
                          <p:cTn id="8" fill="hold">
                            <p:stCondLst>
                              <p:cond delay="3000"/>
                            </p:stCondLst>
                            <p:childTnLst>
                              <p:par>
                                <p:cTn id="9" presetID="21" presetClass="entr" presetSubtype="1" fill="hold" grpId="0" nodeType="afterEffect">
                                  <p:stCondLst>
                                    <p:cond delay="50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9512" y="1916832"/>
            <a:ext cx="8770724" cy="4608512"/>
          </a:xfrm>
        </p:spPr>
        <p:txBody>
          <a:bodyPr>
            <a:normAutofit fontScale="92500" lnSpcReduction="20000"/>
          </a:bodyPr>
          <a:lstStyle/>
          <a:p>
            <a:pPr marL="0" indent="0" algn="ctr">
              <a:buNone/>
            </a:pPr>
            <a:r>
              <a:rPr lang="en-GB" b="1" u="sng" dirty="0" smtClean="0"/>
              <a:t>Back Story:</a:t>
            </a:r>
          </a:p>
          <a:p>
            <a:pPr marL="0" indent="0" algn="ctr">
              <a:buNone/>
            </a:pPr>
            <a:r>
              <a:rPr lang="en-GB" dirty="0" smtClean="0"/>
              <a:t>The city of </a:t>
            </a:r>
            <a:r>
              <a:rPr lang="en-GB" dirty="0" err="1" smtClean="0"/>
              <a:t>Easteros</a:t>
            </a:r>
            <a:r>
              <a:rPr lang="en-GB" dirty="0" smtClean="0"/>
              <a:t>, situated on the coast of </a:t>
            </a:r>
            <a:r>
              <a:rPr lang="en-GB" dirty="0" err="1" smtClean="0"/>
              <a:t>Wessos</a:t>
            </a:r>
            <a:r>
              <a:rPr lang="en-GB" dirty="0" smtClean="0"/>
              <a:t>, is the scene of a bitter ice cream feud between two companies:</a:t>
            </a:r>
          </a:p>
          <a:p>
            <a:pPr marL="0" indent="0" algn="ctr">
              <a:buNone/>
            </a:pPr>
            <a:r>
              <a:rPr lang="en-GB" b="1" dirty="0" smtClean="0"/>
              <a:t>Lark Ices </a:t>
            </a:r>
            <a:r>
              <a:rPr lang="en-GB" dirty="0" smtClean="0"/>
              <a:t>(run by Edward Lark)</a:t>
            </a:r>
          </a:p>
          <a:p>
            <a:pPr marL="0" indent="0" algn="ctr">
              <a:buNone/>
            </a:pPr>
            <a:r>
              <a:rPr lang="en-GB" b="1" dirty="0" err="1" smtClean="0"/>
              <a:t>Stannister</a:t>
            </a:r>
            <a:r>
              <a:rPr lang="en-GB" b="1" dirty="0" smtClean="0"/>
              <a:t> Dairy </a:t>
            </a:r>
            <a:r>
              <a:rPr lang="en-GB" dirty="0" smtClean="0"/>
              <a:t>(run by Bob </a:t>
            </a:r>
            <a:r>
              <a:rPr lang="en-GB" dirty="0" err="1" smtClean="0"/>
              <a:t>Stannister</a:t>
            </a:r>
            <a:r>
              <a:rPr lang="en-GB" dirty="0" smtClean="0"/>
              <a:t>)</a:t>
            </a:r>
            <a:endParaRPr lang="en-GB" dirty="0"/>
          </a:p>
          <a:p>
            <a:pPr marL="0" indent="0" algn="ctr">
              <a:buNone/>
            </a:pPr>
            <a:r>
              <a:rPr lang="en-GB" dirty="0" smtClean="0"/>
              <a:t>Both men, through their companies, are trying to win control of the frozen dairy market in </a:t>
            </a:r>
            <a:r>
              <a:rPr lang="en-GB" dirty="0" err="1"/>
              <a:t>Easteros</a:t>
            </a:r>
            <a:r>
              <a:rPr lang="en-GB" dirty="0" smtClean="0"/>
              <a:t>, and will stop at nothing to achieve their goal!</a:t>
            </a:r>
          </a:p>
          <a:p>
            <a:pPr marL="0" indent="0" algn="ctr">
              <a:buNone/>
            </a:pPr>
            <a:r>
              <a:rPr lang="en-GB" dirty="0" smtClean="0"/>
              <a:t>The saga has become known as the “Games Of Cones”.</a:t>
            </a:r>
            <a:endParaRPr lang="en-GB" dirty="0"/>
          </a:p>
        </p:txBody>
      </p:sp>
      <p:grpSp>
        <p:nvGrpSpPr>
          <p:cNvPr id="2" name="Group 1"/>
          <p:cNvGrpSpPr/>
          <p:nvPr/>
        </p:nvGrpSpPr>
        <p:grpSpPr>
          <a:xfrm>
            <a:off x="105878" y="116632"/>
            <a:ext cx="8844358" cy="1656183"/>
            <a:chOff x="105878" y="116632"/>
            <a:chExt cx="8844358" cy="1656183"/>
          </a:xfrm>
        </p:grpSpPr>
        <p:grpSp>
          <p:nvGrpSpPr>
            <p:cNvPr id="9" name="Group 8"/>
            <p:cNvGrpSpPr/>
            <p:nvPr/>
          </p:nvGrpSpPr>
          <p:grpSpPr>
            <a:xfrm>
              <a:off x="105878" y="116632"/>
              <a:ext cx="8844358" cy="1656183"/>
              <a:chOff x="105878" y="116632"/>
              <a:chExt cx="8844358" cy="1656183"/>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7" name="Rectangle 6"/>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 name="Picture 9"/>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353816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1000"/>
                                        <p:tgtEl>
                                          <p:spTgt spid="4">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1000"/>
                                        <p:tgtEl>
                                          <p:spTgt spid="4">
                                            <p:txEl>
                                              <p:pRg st="2" end="2"/>
                                            </p:txEl>
                                          </p:spTgt>
                                        </p:tgtEl>
                                      </p:cBhvr>
                                    </p:animEffect>
                                  </p:childTnLst>
                                </p:cTn>
                              </p:par>
                            </p:childTnLst>
                          </p:cTn>
                        </p:par>
                        <p:par>
                          <p:cTn id="16" fill="hold">
                            <p:stCondLst>
                              <p:cond delay="4500"/>
                            </p:stCondLst>
                            <p:childTnLst>
                              <p:par>
                                <p:cTn id="17" presetID="22" presetClass="entr" presetSubtype="8" fill="hold" grpId="0" nodeType="after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left)">
                                      <p:cBhvr>
                                        <p:cTn id="19" dur="1000"/>
                                        <p:tgtEl>
                                          <p:spTgt spid="4">
                                            <p:txEl>
                                              <p:pRg st="3" end="3"/>
                                            </p:txEl>
                                          </p:spTgt>
                                        </p:tgtEl>
                                      </p:cBhvr>
                                    </p:animEffect>
                                  </p:childTnLst>
                                </p:cTn>
                              </p:par>
                            </p:childTnLst>
                          </p:cTn>
                        </p:par>
                        <p:par>
                          <p:cTn id="20" fill="hold">
                            <p:stCondLst>
                              <p:cond delay="6000"/>
                            </p:stCondLst>
                            <p:childTnLst>
                              <p:par>
                                <p:cTn id="21" presetID="22" presetClass="entr" presetSubtype="8" fill="hold" grpId="0" nodeType="afterEffect">
                                  <p:stCondLst>
                                    <p:cond delay="10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left)">
                                      <p:cBhvr>
                                        <p:cTn id="23" dur="1000"/>
                                        <p:tgtEl>
                                          <p:spTgt spid="4">
                                            <p:txEl>
                                              <p:pRg st="4" end="4"/>
                                            </p:txEl>
                                          </p:spTgt>
                                        </p:tgtEl>
                                      </p:cBhvr>
                                    </p:animEffect>
                                  </p:childTnLst>
                                </p:cTn>
                              </p:par>
                            </p:childTnLst>
                          </p:cTn>
                        </p:par>
                        <p:par>
                          <p:cTn id="24" fill="hold">
                            <p:stCondLst>
                              <p:cond delay="8000"/>
                            </p:stCondLst>
                            <p:childTnLst>
                              <p:par>
                                <p:cTn id="25" presetID="22" presetClass="entr" presetSubtype="8"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Weighting In Vain</a:t>
            </a:r>
            <a:endParaRPr lang="en-GB" b="1" dirty="0"/>
          </a:p>
        </p:txBody>
      </p:sp>
      <p:sp>
        <p:nvSpPr>
          <p:cNvPr id="3" name="Content Placeholder 2"/>
          <p:cNvSpPr>
            <a:spLocks noGrp="1"/>
          </p:cNvSpPr>
          <p:nvPr>
            <p:ph idx="1"/>
          </p:nvPr>
        </p:nvSpPr>
        <p:spPr/>
        <p:txBody>
          <a:bodyPr/>
          <a:lstStyle/>
          <a:p>
            <a:pPr marL="0" indent="0" algn="ctr">
              <a:buNone/>
            </a:pPr>
            <a:r>
              <a:rPr lang="en-GB" dirty="0" smtClean="0"/>
              <a:t>Lark Ices have always used metric measures, but the new labelling machine has misprinted all the new labels in the warehouse.</a:t>
            </a:r>
          </a:p>
          <a:p>
            <a:pPr marL="0" indent="0" algn="ctr">
              <a:buNone/>
            </a:pPr>
            <a:endParaRPr lang="en-GB" dirty="0"/>
          </a:p>
          <a:p>
            <a:pPr marL="0" indent="0" algn="ctr">
              <a:buNone/>
            </a:pPr>
            <a:r>
              <a:rPr lang="en-GB" dirty="0" smtClean="0"/>
              <a:t>Can you convert all the labels to the units required?</a:t>
            </a:r>
            <a:endParaRPr lang="en-GB" dirty="0"/>
          </a:p>
        </p:txBody>
      </p:sp>
      <p:grpSp>
        <p:nvGrpSpPr>
          <p:cNvPr id="4" name="Group 3"/>
          <p:cNvGrpSpPr/>
          <p:nvPr/>
        </p:nvGrpSpPr>
        <p:grpSpPr>
          <a:xfrm>
            <a:off x="827584" y="5371937"/>
            <a:ext cx="7346442" cy="1225415"/>
            <a:chOff x="105878" y="116632"/>
            <a:chExt cx="8844358" cy="1656183"/>
          </a:xfrm>
        </p:grpSpPr>
        <p:grpSp>
          <p:nvGrpSpPr>
            <p:cNvPr id="5" name="Group 4"/>
            <p:cNvGrpSpPr/>
            <p:nvPr/>
          </p:nvGrpSpPr>
          <p:grpSpPr>
            <a:xfrm>
              <a:off x="105878" y="116632"/>
              <a:ext cx="8844358" cy="1656183"/>
              <a:chOff x="105878" y="116632"/>
              <a:chExt cx="8844358" cy="1656183"/>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9" name="Rectangle 8"/>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160492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lstStyle/>
          <a:p>
            <a:r>
              <a:rPr lang="en-GB" b="1" dirty="0" smtClean="0"/>
              <a:t>Weighting In Vain</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078236"/>
              </p:ext>
            </p:extLst>
          </p:nvPr>
        </p:nvGraphicFramePr>
        <p:xfrm>
          <a:off x="467544" y="1268760"/>
          <a:ext cx="8229600" cy="4846320"/>
        </p:xfrm>
        <a:graphic>
          <a:graphicData uri="http://schemas.openxmlformats.org/drawingml/2006/table">
            <a:tbl>
              <a:tblPr firstRow="1" bandRow="1">
                <a:tableStyleId>{5C22544A-7EE6-4342-B048-85BDC9FD1C3A}</a:tableStyleId>
              </a:tblPr>
              <a:tblGrid>
                <a:gridCol w="2458616"/>
                <a:gridCol w="2160240"/>
                <a:gridCol w="1944216"/>
                <a:gridCol w="1666528"/>
              </a:tblGrid>
              <a:tr h="370840">
                <a:tc>
                  <a:txBody>
                    <a:bodyPr/>
                    <a:lstStyle/>
                    <a:p>
                      <a:pPr algn="ctr"/>
                      <a:r>
                        <a:rPr lang="en-GB" sz="2400" dirty="0" smtClean="0"/>
                        <a:t>Item</a:t>
                      </a:r>
                      <a:endParaRPr lang="en-GB" sz="2400" dirty="0"/>
                    </a:p>
                  </a:txBody>
                  <a:tcPr anchor="ctr"/>
                </a:tc>
                <a:tc>
                  <a:txBody>
                    <a:bodyPr/>
                    <a:lstStyle/>
                    <a:p>
                      <a:pPr algn="ctr"/>
                      <a:r>
                        <a:rPr lang="en-GB" sz="2400" dirty="0" smtClean="0"/>
                        <a:t>Printed Label</a:t>
                      </a:r>
                      <a:endParaRPr lang="en-GB" sz="2400" dirty="0"/>
                    </a:p>
                  </a:txBody>
                  <a:tcPr anchor="ctr"/>
                </a:tc>
                <a:tc>
                  <a:txBody>
                    <a:bodyPr/>
                    <a:lstStyle/>
                    <a:p>
                      <a:pPr algn="ctr"/>
                      <a:r>
                        <a:rPr lang="en-GB" sz="2400" dirty="0" smtClean="0"/>
                        <a:t>Measure Required</a:t>
                      </a:r>
                      <a:endParaRPr lang="en-GB" sz="2400" dirty="0"/>
                    </a:p>
                  </a:txBody>
                  <a:tcPr anchor="ctr"/>
                </a:tc>
                <a:tc>
                  <a:txBody>
                    <a:bodyPr/>
                    <a:lstStyle/>
                    <a:p>
                      <a:pPr algn="ctr"/>
                      <a:r>
                        <a:rPr lang="en-GB" sz="2400" dirty="0" smtClean="0"/>
                        <a:t>Corrected</a:t>
                      </a:r>
                      <a:r>
                        <a:rPr lang="en-GB" sz="2400" baseline="0" dirty="0" smtClean="0"/>
                        <a:t> Label</a:t>
                      </a:r>
                      <a:endParaRPr lang="en-GB" sz="2400" dirty="0"/>
                    </a:p>
                  </a:txBody>
                  <a:tcPr anchor="ctr"/>
                </a:tc>
              </a:tr>
              <a:tr h="370840">
                <a:tc>
                  <a:txBody>
                    <a:bodyPr/>
                    <a:lstStyle/>
                    <a:p>
                      <a:pPr algn="ctr"/>
                      <a:r>
                        <a:rPr lang="en-GB" sz="2400" dirty="0" smtClean="0"/>
                        <a:t>Cornets</a:t>
                      </a:r>
                      <a:endParaRPr lang="en-GB" sz="2400" dirty="0"/>
                    </a:p>
                  </a:txBody>
                  <a:tcPr anchor="ctr"/>
                </a:tc>
                <a:tc>
                  <a:txBody>
                    <a:bodyPr/>
                    <a:lstStyle/>
                    <a:p>
                      <a:pPr algn="ctr"/>
                      <a:r>
                        <a:rPr lang="en-GB" sz="2400" dirty="0" smtClean="0"/>
                        <a:t>0.752kg</a:t>
                      </a:r>
                      <a:endParaRPr lang="en-GB" sz="2400" dirty="0"/>
                    </a:p>
                  </a:txBody>
                  <a:tcPr anchor="ctr"/>
                </a:tc>
                <a:tc>
                  <a:txBody>
                    <a:bodyPr/>
                    <a:lstStyle/>
                    <a:p>
                      <a:pPr algn="ctr"/>
                      <a:r>
                        <a:rPr lang="en-GB" sz="2400" dirty="0" smtClean="0"/>
                        <a:t>Grams</a:t>
                      </a:r>
                      <a:endParaRPr lang="en-GB" sz="2400" dirty="0"/>
                    </a:p>
                  </a:txBody>
                  <a:tcPr anchor="ctr"/>
                </a:tc>
                <a:tc>
                  <a:txBody>
                    <a:bodyPr/>
                    <a:lstStyle/>
                    <a:p>
                      <a:pPr algn="ctr"/>
                      <a:endParaRPr lang="en-GB" sz="2400"/>
                    </a:p>
                  </a:txBody>
                  <a:tcPr anchor="ctr"/>
                </a:tc>
              </a:tr>
              <a:tr h="370840">
                <a:tc>
                  <a:txBody>
                    <a:bodyPr/>
                    <a:lstStyle/>
                    <a:p>
                      <a:pPr algn="ctr"/>
                      <a:r>
                        <a:rPr lang="en-GB" sz="2400" dirty="0" smtClean="0"/>
                        <a:t>Flakes</a:t>
                      </a:r>
                      <a:endParaRPr lang="en-GB" sz="2400" dirty="0"/>
                    </a:p>
                  </a:txBody>
                  <a:tcPr anchor="ctr"/>
                </a:tc>
                <a:tc>
                  <a:txBody>
                    <a:bodyPr/>
                    <a:lstStyle/>
                    <a:p>
                      <a:pPr algn="ctr"/>
                      <a:r>
                        <a:rPr lang="en-GB" sz="2400" dirty="0" smtClean="0"/>
                        <a:t>3210g</a:t>
                      </a:r>
                      <a:endParaRPr lang="en-GB" sz="2400" dirty="0"/>
                    </a:p>
                  </a:txBody>
                  <a:tcPr anchor="ctr"/>
                </a:tc>
                <a:tc>
                  <a:txBody>
                    <a:bodyPr/>
                    <a:lstStyle/>
                    <a:p>
                      <a:pPr algn="ctr"/>
                      <a:r>
                        <a:rPr lang="en-GB" sz="2400" dirty="0" smtClean="0"/>
                        <a:t>Kilograms</a:t>
                      </a:r>
                      <a:endParaRPr lang="en-GB" sz="2400" dirty="0"/>
                    </a:p>
                  </a:txBody>
                  <a:tcPr anchor="ctr"/>
                </a:tc>
                <a:tc>
                  <a:txBody>
                    <a:bodyPr/>
                    <a:lstStyle/>
                    <a:p>
                      <a:pPr algn="ctr"/>
                      <a:endParaRPr lang="en-GB" sz="2400"/>
                    </a:p>
                  </a:txBody>
                  <a:tcPr anchor="ctr"/>
                </a:tc>
              </a:tr>
              <a:tr h="370840">
                <a:tc>
                  <a:txBody>
                    <a:bodyPr/>
                    <a:lstStyle/>
                    <a:p>
                      <a:pPr algn="ctr"/>
                      <a:r>
                        <a:rPr lang="en-GB" sz="2400" dirty="0" smtClean="0"/>
                        <a:t>Hundreds &amp; Thousands</a:t>
                      </a:r>
                      <a:endParaRPr lang="en-GB" sz="2400" dirty="0"/>
                    </a:p>
                  </a:txBody>
                  <a:tcPr anchor="ctr"/>
                </a:tc>
                <a:tc>
                  <a:txBody>
                    <a:bodyPr/>
                    <a:lstStyle/>
                    <a:p>
                      <a:pPr algn="ctr"/>
                      <a:r>
                        <a:rPr lang="en-GB" sz="2400" dirty="0" smtClean="0"/>
                        <a:t>57g</a:t>
                      </a:r>
                      <a:endParaRPr lang="en-GB" sz="2400" dirty="0"/>
                    </a:p>
                  </a:txBody>
                  <a:tcPr anchor="ctr"/>
                </a:tc>
                <a:tc>
                  <a:txBody>
                    <a:bodyPr/>
                    <a:lstStyle/>
                    <a:p>
                      <a:pPr algn="ctr"/>
                      <a:r>
                        <a:rPr lang="en-GB" sz="2400" dirty="0" smtClean="0"/>
                        <a:t>Milligrams</a:t>
                      </a:r>
                      <a:endParaRPr lang="en-GB" sz="2400" dirty="0"/>
                    </a:p>
                  </a:txBody>
                  <a:tcPr anchor="ctr"/>
                </a:tc>
                <a:tc>
                  <a:txBody>
                    <a:bodyPr/>
                    <a:lstStyle/>
                    <a:p>
                      <a:pPr algn="ctr"/>
                      <a:endParaRPr lang="en-GB" sz="2400"/>
                    </a:p>
                  </a:txBody>
                  <a:tcPr anchor="ctr"/>
                </a:tc>
              </a:tr>
              <a:tr h="370840">
                <a:tc>
                  <a:txBody>
                    <a:bodyPr/>
                    <a:lstStyle/>
                    <a:p>
                      <a:pPr algn="ctr"/>
                      <a:r>
                        <a:rPr lang="en-GB" sz="2400" dirty="0" smtClean="0"/>
                        <a:t>Coconut Flakes</a:t>
                      </a:r>
                      <a:endParaRPr lang="en-GB" sz="2400" dirty="0"/>
                    </a:p>
                  </a:txBody>
                  <a:tcPr anchor="ctr"/>
                </a:tc>
                <a:tc>
                  <a:txBody>
                    <a:bodyPr/>
                    <a:lstStyle/>
                    <a:p>
                      <a:pPr algn="ctr"/>
                      <a:r>
                        <a:rPr lang="en-GB" sz="2400" dirty="0" smtClean="0"/>
                        <a:t>15.3g</a:t>
                      </a:r>
                      <a:endParaRPr lang="en-GB" sz="2400" dirty="0"/>
                    </a:p>
                  </a:txBody>
                  <a:tcPr anchor="ctr"/>
                </a:tc>
                <a:tc>
                  <a:txBody>
                    <a:bodyPr/>
                    <a:lstStyle/>
                    <a:p>
                      <a:pPr algn="ctr"/>
                      <a:r>
                        <a:rPr lang="en-GB" sz="2400" dirty="0" smtClean="0"/>
                        <a:t>Milligrams</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Vanilla</a:t>
                      </a:r>
                      <a:endParaRPr lang="en-GB" sz="2400" dirty="0"/>
                    </a:p>
                  </a:txBody>
                  <a:tcPr anchor="ctr"/>
                </a:tc>
                <a:tc>
                  <a:txBody>
                    <a:bodyPr/>
                    <a:lstStyle/>
                    <a:p>
                      <a:pPr algn="ctr"/>
                      <a:r>
                        <a:rPr lang="en-GB" sz="2400" dirty="0" smtClean="0"/>
                        <a:t>2670kg</a:t>
                      </a:r>
                      <a:endParaRPr lang="en-GB" sz="2400" dirty="0"/>
                    </a:p>
                  </a:txBody>
                  <a:tcPr anchor="ctr"/>
                </a:tc>
                <a:tc>
                  <a:txBody>
                    <a:bodyPr/>
                    <a:lstStyle/>
                    <a:p>
                      <a:pPr algn="ctr"/>
                      <a:r>
                        <a:rPr lang="en-GB" sz="2400" dirty="0" smtClean="0"/>
                        <a:t>Tonnes</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Chocolate</a:t>
                      </a:r>
                      <a:endParaRPr lang="en-GB" sz="2400" dirty="0"/>
                    </a:p>
                  </a:txBody>
                  <a:tcPr anchor="ctr"/>
                </a:tc>
                <a:tc>
                  <a:txBody>
                    <a:bodyPr/>
                    <a:lstStyle/>
                    <a:p>
                      <a:pPr algn="ctr"/>
                      <a:r>
                        <a:rPr lang="en-GB" sz="2400" dirty="0" smtClean="0"/>
                        <a:t>876kg</a:t>
                      </a:r>
                      <a:endParaRPr lang="en-GB" sz="2400" dirty="0"/>
                    </a:p>
                  </a:txBody>
                  <a:tcPr anchor="ctr"/>
                </a:tc>
                <a:tc>
                  <a:txBody>
                    <a:bodyPr/>
                    <a:lstStyle/>
                    <a:p>
                      <a:pPr algn="ctr"/>
                      <a:r>
                        <a:rPr lang="en-GB" sz="2400" dirty="0" smtClean="0"/>
                        <a:t>Tonnes</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Strawberry</a:t>
                      </a:r>
                      <a:endParaRPr lang="en-GB" sz="2400" dirty="0"/>
                    </a:p>
                  </a:txBody>
                  <a:tcPr anchor="ctr"/>
                </a:tc>
                <a:tc>
                  <a:txBody>
                    <a:bodyPr/>
                    <a:lstStyle/>
                    <a:p>
                      <a:pPr algn="ctr"/>
                      <a:r>
                        <a:rPr lang="en-GB" sz="2400" dirty="0" smtClean="0"/>
                        <a:t>0.032t</a:t>
                      </a:r>
                      <a:endParaRPr lang="en-GB" sz="2400" dirty="0"/>
                    </a:p>
                  </a:txBody>
                  <a:tcPr anchor="ctr"/>
                </a:tc>
                <a:tc>
                  <a:txBody>
                    <a:bodyPr/>
                    <a:lstStyle/>
                    <a:p>
                      <a:pPr algn="ctr"/>
                      <a:r>
                        <a:rPr lang="en-GB" sz="2400" dirty="0" smtClean="0"/>
                        <a:t>Kilograms</a:t>
                      </a:r>
                      <a:endParaRPr lang="en-GB" sz="2400" dirty="0"/>
                    </a:p>
                  </a:txBody>
                  <a:tcPr anchor="ctr"/>
                </a:tc>
                <a:tc>
                  <a:txBody>
                    <a:bodyPr/>
                    <a:lstStyle/>
                    <a:p>
                      <a:pPr algn="ctr"/>
                      <a:endParaRPr lang="en-GB" sz="2400" dirty="0"/>
                    </a:p>
                  </a:txBody>
                  <a:tcPr anchor="ctr"/>
                </a:tc>
              </a:tr>
              <a:tr h="370840">
                <a:tc>
                  <a:txBody>
                    <a:bodyPr/>
                    <a:lstStyle/>
                    <a:p>
                      <a:pPr algn="ctr"/>
                      <a:r>
                        <a:rPr lang="en-GB" sz="2400" dirty="0" smtClean="0"/>
                        <a:t>Mint Choc</a:t>
                      </a:r>
                      <a:r>
                        <a:rPr lang="en-GB" sz="2400" baseline="0" dirty="0" smtClean="0"/>
                        <a:t> Chip</a:t>
                      </a:r>
                      <a:endParaRPr lang="en-GB" sz="2400" dirty="0"/>
                    </a:p>
                  </a:txBody>
                  <a:tcPr anchor="ctr"/>
                </a:tc>
                <a:tc>
                  <a:txBody>
                    <a:bodyPr/>
                    <a:lstStyle/>
                    <a:p>
                      <a:pPr algn="ctr"/>
                      <a:r>
                        <a:rPr lang="en-GB" sz="2400" dirty="0" smtClean="0"/>
                        <a:t>13450g</a:t>
                      </a:r>
                      <a:endParaRPr lang="en-GB" sz="2400" dirty="0"/>
                    </a:p>
                  </a:txBody>
                  <a:tcPr anchor="ctr"/>
                </a:tc>
                <a:tc>
                  <a:txBody>
                    <a:bodyPr/>
                    <a:lstStyle/>
                    <a:p>
                      <a:pPr algn="ctr"/>
                      <a:r>
                        <a:rPr lang="en-GB" sz="2400" dirty="0" smtClean="0"/>
                        <a:t>Kilograms</a:t>
                      </a:r>
                      <a:endParaRPr lang="en-GB" sz="2400" dirty="0"/>
                    </a:p>
                  </a:txBody>
                  <a:tcPr anchor="ctr"/>
                </a:tc>
                <a:tc>
                  <a:txBody>
                    <a:bodyPr/>
                    <a:lstStyle/>
                    <a:p>
                      <a:pPr algn="ctr"/>
                      <a:endParaRPr lang="en-GB" sz="2400" dirty="0"/>
                    </a:p>
                  </a:txBody>
                  <a:tcPr anchor="ctr"/>
                </a:tc>
              </a:tr>
            </a:tbl>
          </a:graphicData>
        </a:graphic>
      </p:graphicFrame>
      <p:grpSp>
        <p:nvGrpSpPr>
          <p:cNvPr id="5" name="Group 4"/>
          <p:cNvGrpSpPr/>
          <p:nvPr/>
        </p:nvGrpSpPr>
        <p:grpSpPr>
          <a:xfrm>
            <a:off x="179512" y="188640"/>
            <a:ext cx="1729818" cy="319674"/>
            <a:chOff x="105878" y="116632"/>
            <a:chExt cx="8844358" cy="1656183"/>
          </a:xfrm>
        </p:grpSpPr>
        <p:grpSp>
          <p:nvGrpSpPr>
            <p:cNvPr id="6" name="Group 5"/>
            <p:cNvGrpSpPr/>
            <p:nvPr/>
          </p:nvGrpSpPr>
          <p:grpSpPr>
            <a:xfrm>
              <a:off x="105878" y="116632"/>
              <a:ext cx="8844358" cy="1656183"/>
              <a:chOff x="105878" y="116632"/>
              <a:chExt cx="8844358" cy="1656183"/>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10" name="Rectangle 9"/>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7" name="Picture 6"/>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grpSp>
        <p:nvGrpSpPr>
          <p:cNvPr id="12" name="Group 11"/>
          <p:cNvGrpSpPr/>
          <p:nvPr/>
        </p:nvGrpSpPr>
        <p:grpSpPr>
          <a:xfrm flipH="1">
            <a:off x="7234670" y="188640"/>
            <a:ext cx="1729818" cy="319674"/>
            <a:chOff x="105878" y="116632"/>
            <a:chExt cx="8844358" cy="1656183"/>
          </a:xfrm>
        </p:grpSpPr>
        <p:grpSp>
          <p:nvGrpSpPr>
            <p:cNvPr id="13" name="Group 12"/>
            <p:cNvGrpSpPr/>
            <p:nvPr/>
          </p:nvGrpSpPr>
          <p:grpSpPr>
            <a:xfrm>
              <a:off x="105878" y="116632"/>
              <a:ext cx="8844358" cy="1656183"/>
              <a:chOff x="105878" y="116632"/>
              <a:chExt cx="8844358" cy="1656183"/>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17" name="Rectangle 16"/>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Picture 13"/>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
        <p:nvSpPr>
          <p:cNvPr id="19" name="TextBox 18"/>
          <p:cNvSpPr txBox="1"/>
          <p:nvPr/>
        </p:nvSpPr>
        <p:spPr>
          <a:xfrm>
            <a:off x="7234670" y="2060848"/>
            <a:ext cx="1297770" cy="461665"/>
          </a:xfrm>
          <a:prstGeom prst="rect">
            <a:avLst/>
          </a:prstGeom>
          <a:noFill/>
        </p:spPr>
        <p:txBody>
          <a:bodyPr wrap="square" rtlCol="0">
            <a:spAutoFit/>
          </a:bodyPr>
          <a:lstStyle/>
          <a:p>
            <a:pPr algn="ctr"/>
            <a:r>
              <a:rPr lang="en-GB" sz="2400" b="1" dirty="0" smtClean="0">
                <a:solidFill>
                  <a:srgbClr val="FF0000"/>
                </a:solidFill>
              </a:rPr>
              <a:t>752g</a:t>
            </a:r>
            <a:endParaRPr lang="en-GB" sz="2400" b="1" dirty="0">
              <a:solidFill>
                <a:srgbClr val="FF0000"/>
              </a:solidFill>
            </a:endParaRPr>
          </a:p>
        </p:txBody>
      </p:sp>
      <p:sp>
        <p:nvSpPr>
          <p:cNvPr id="20" name="TextBox 19"/>
          <p:cNvSpPr txBox="1"/>
          <p:nvPr/>
        </p:nvSpPr>
        <p:spPr>
          <a:xfrm>
            <a:off x="7236296" y="2535287"/>
            <a:ext cx="1297770" cy="461665"/>
          </a:xfrm>
          <a:prstGeom prst="rect">
            <a:avLst/>
          </a:prstGeom>
          <a:noFill/>
        </p:spPr>
        <p:txBody>
          <a:bodyPr wrap="square" rtlCol="0">
            <a:spAutoFit/>
          </a:bodyPr>
          <a:lstStyle/>
          <a:p>
            <a:pPr algn="ctr"/>
            <a:r>
              <a:rPr lang="en-GB" sz="2400" b="1" dirty="0" smtClean="0">
                <a:solidFill>
                  <a:srgbClr val="FF0000"/>
                </a:solidFill>
              </a:rPr>
              <a:t>3.21kg</a:t>
            </a:r>
            <a:endParaRPr lang="en-GB" sz="2400" b="1" dirty="0">
              <a:solidFill>
                <a:srgbClr val="FF0000"/>
              </a:solidFill>
            </a:endParaRPr>
          </a:p>
        </p:txBody>
      </p:sp>
      <p:sp>
        <p:nvSpPr>
          <p:cNvPr id="21" name="TextBox 20"/>
          <p:cNvSpPr txBox="1"/>
          <p:nvPr/>
        </p:nvSpPr>
        <p:spPr>
          <a:xfrm>
            <a:off x="7164288" y="3183359"/>
            <a:ext cx="1440160" cy="461665"/>
          </a:xfrm>
          <a:prstGeom prst="rect">
            <a:avLst/>
          </a:prstGeom>
          <a:noFill/>
        </p:spPr>
        <p:txBody>
          <a:bodyPr wrap="square" rtlCol="0">
            <a:spAutoFit/>
          </a:bodyPr>
          <a:lstStyle/>
          <a:p>
            <a:pPr algn="ctr"/>
            <a:r>
              <a:rPr lang="en-GB" sz="2400" b="1" dirty="0" smtClean="0">
                <a:solidFill>
                  <a:srgbClr val="FF0000"/>
                </a:solidFill>
              </a:rPr>
              <a:t>57000mg</a:t>
            </a:r>
            <a:endParaRPr lang="en-GB" sz="2400" b="1" dirty="0">
              <a:solidFill>
                <a:srgbClr val="FF0000"/>
              </a:solidFill>
            </a:endParaRPr>
          </a:p>
        </p:txBody>
      </p:sp>
      <p:sp>
        <p:nvSpPr>
          <p:cNvPr id="22" name="TextBox 21"/>
          <p:cNvSpPr txBox="1"/>
          <p:nvPr/>
        </p:nvSpPr>
        <p:spPr>
          <a:xfrm>
            <a:off x="7164288" y="3831431"/>
            <a:ext cx="1440160" cy="461665"/>
          </a:xfrm>
          <a:prstGeom prst="rect">
            <a:avLst/>
          </a:prstGeom>
          <a:noFill/>
        </p:spPr>
        <p:txBody>
          <a:bodyPr wrap="square" rtlCol="0">
            <a:spAutoFit/>
          </a:bodyPr>
          <a:lstStyle/>
          <a:p>
            <a:pPr algn="ctr"/>
            <a:r>
              <a:rPr lang="en-GB" sz="2400" b="1" dirty="0" smtClean="0">
                <a:solidFill>
                  <a:srgbClr val="FF0000"/>
                </a:solidFill>
              </a:rPr>
              <a:t>15300mg</a:t>
            </a:r>
            <a:endParaRPr lang="en-GB" sz="2400" b="1" dirty="0">
              <a:solidFill>
                <a:srgbClr val="FF0000"/>
              </a:solidFill>
            </a:endParaRPr>
          </a:p>
        </p:txBody>
      </p:sp>
      <p:sp>
        <p:nvSpPr>
          <p:cNvPr id="23" name="TextBox 22"/>
          <p:cNvSpPr txBox="1"/>
          <p:nvPr/>
        </p:nvSpPr>
        <p:spPr>
          <a:xfrm>
            <a:off x="7234670" y="4293096"/>
            <a:ext cx="1297770" cy="461665"/>
          </a:xfrm>
          <a:prstGeom prst="rect">
            <a:avLst/>
          </a:prstGeom>
          <a:noFill/>
        </p:spPr>
        <p:txBody>
          <a:bodyPr wrap="square" rtlCol="0">
            <a:spAutoFit/>
          </a:bodyPr>
          <a:lstStyle/>
          <a:p>
            <a:pPr algn="ctr"/>
            <a:r>
              <a:rPr lang="en-GB" sz="2400" b="1" dirty="0" smtClean="0">
                <a:solidFill>
                  <a:srgbClr val="FF0000"/>
                </a:solidFill>
              </a:rPr>
              <a:t>2.67t</a:t>
            </a:r>
            <a:endParaRPr lang="en-GB" sz="2400" b="1" dirty="0">
              <a:solidFill>
                <a:srgbClr val="FF0000"/>
              </a:solidFill>
            </a:endParaRPr>
          </a:p>
        </p:txBody>
      </p:sp>
      <p:sp>
        <p:nvSpPr>
          <p:cNvPr id="24" name="TextBox 23"/>
          <p:cNvSpPr txBox="1"/>
          <p:nvPr/>
        </p:nvSpPr>
        <p:spPr>
          <a:xfrm>
            <a:off x="7236296" y="4767535"/>
            <a:ext cx="1297770" cy="461665"/>
          </a:xfrm>
          <a:prstGeom prst="rect">
            <a:avLst/>
          </a:prstGeom>
          <a:noFill/>
        </p:spPr>
        <p:txBody>
          <a:bodyPr wrap="square" rtlCol="0">
            <a:spAutoFit/>
          </a:bodyPr>
          <a:lstStyle/>
          <a:p>
            <a:pPr algn="ctr"/>
            <a:r>
              <a:rPr lang="en-GB" sz="2400" b="1" dirty="0" smtClean="0">
                <a:solidFill>
                  <a:srgbClr val="FF0000"/>
                </a:solidFill>
              </a:rPr>
              <a:t>0.876t</a:t>
            </a:r>
            <a:endParaRPr lang="en-GB" sz="2400" b="1" dirty="0">
              <a:solidFill>
                <a:srgbClr val="FF0000"/>
              </a:solidFill>
            </a:endParaRPr>
          </a:p>
        </p:txBody>
      </p:sp>
      <p:sp>
        <p:nvSpPr>
          <p:cNvPr id="25" name="TextBox 24"/>
          <p:cNvSpPr txBox="1"/>
          <p:nvPr/>
        </p:nvSpPr>
        <p:spPr>
          <a:xfrm>
            <a:off x="7236296" y="5199583"/>
            <a:ext cx="1297770" cy="461665"/>
          </a:xfrm>
          <a:prstGeom prst="rect">
            <a:avLst/>
          </a:prstGeom>
          <a:noFill/>
        </p:spPr>
        <p:txBody>
          <a:bodyPr wrap="square" rtlCol="0">
            <a:spAutoFit/>
          </a:bodyPr>
          <a:lstStyle/>
          <a:p>
            <a:pPr algn="ctr"/>
            <a:r>
              <a:rPr lang="en-GB" sz="2400" b="1" dirty="0" smtClean="0">
                <a:solidFill>
                  <a:srgbClr val="FF0000"/>
                </a:solidFill>
              </a:rPr>
              <a:t>32kg</a:t>
            </a:r>
            <a:endParaRPr lang="en-GB" sz="2400" b="1" dirty="0">
              <a:solidFill>
                <a:srgbClr val="FF0000"/>
              </a:solidFill>
            </a:endParaRPr>
          </a:p>
        </p:txBody>
      </p:sp>
      <p:sp>
        <p:nvSpPr>
          <p:cNvPr id="26" name="TextBox 25"/>
          <p:cNvSpPr txBox="1"/>
          <p:nvPr/>
        </p:nvSpPr>
        <p:spPr>
          <a:xfrm>
            <a:off x="7236296" y="5631631"/>
            <a:ext cx="1297770" cy="461665"/>
          </a:xfrm>
          <a:prstGeom prst="rect">
            <a:avLst/>
          </a:prstGeom>
          <a:noFill/>
        </p:spPr>
        <p:txBody>
          <a:bodyPr wrap="square" rtlCol="0">
            <a:spAutoFit/>
          </a:bodyPr>
          <a:lstStyle/>
          <a:p>
            <a:pPr algn="ctr"/>
            <a:r>
              <a:rPr lang="en-GB" sz="2400" b="1" dirty="0" smtClean="0">
                <a:solidFill>
                  <a:srgbClr val="FF0000"/>
                </a:solidFill>
              </a:rPr>
              <a:t>13.45kg</a:t>
            </a:r>
            <a:endParaRPr lang="en-GB" sz="2400" b="1" dirty="0">
              <a:solidFill>
                <a:srgbClr val="FF0000"/>
              </a:solidFill>
            </a:endParaRPr>
          </a:p>
        </p:txBody>
      </p:sp>
    </p:spTree>
    <p:extLst>
      <p:ext uri="{BB962C8B-B14F-4D97-AF65-F5344CB8AC3E}">
        <p14:creationId xmlns:p14="http://schemas.microsoft.com/office/powerpoint/2010/main" val="85906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b="1" dirty="0" smtClean="0"/>
              <a:t>A Long Weight</a:t>
            </a:r>
            <a:endParaRPr lang="en-GB" b="1" dirty="0"/>
          </a:p>
        </p:txBody>
      </p:sp>
      <p:sp>
        <p:nvSpPr>
          <p:cNvPr id="3" name="Content Placeholder 2"/>
          <p:cNvSpPr>
            <a:spLocks noGrp="1"/>
          </p:cNvSpPr>
          <p:nvPr>
            <p:ph idx="1"/>
          </p:nvPr>
        </p:nvSpPr>
        <p:spPr>
          <a:xfrm>
            <a:off x="457200" y="1110754"/>
            <a:ext cx="8229600" cy="4525963"/>
          </a:xfrm>
        </p:spPr>
        <p:txBody>
          <a:bodyPr/>
          <a:lstStyle/>
          <a:p>
            <a:pPr marL="0" indent="0" algn="ctr">
              <a:buNone/>
            </a:pPr>
            <a:r>
              <a:rPr lang="en-GB" dirty="0" smtClean="0"/>
              <a:t>Lark Ices are trying to decide which vans will go under various low bridges around </a:t>
            </a:r>
            <a:r>
              <a:rPr lang="en-GB" dirty="0" err="1" smtClean="0"/>
              <a:t>Easteros</a:t>
            </a:r>
            <a:r>
              <a:rPr lang="en-GB" dirty="0" smtClean="0"/>
              <a:t>. The vans can’t be within 15cm of the bridge due to occasional advertising on the roof. Unfortunately all the units are mixed up.</a:t>
            </a:r>
          </a:p>
          <a:p>
            <a:pPr marL="0" indent="0" algn="ctr">
              <a:buNone/>
            </a:pPr>
            <a:endParaRPr lang="en-GB" dirty="0"/>
          </a:p>
          <a:p>
            <a:pPr marL="0" indent="0" algn="ctr">
              <a:buNone/>
            </a:pPr>
            <a:r>
              <a:rPr lang="en-GB" dirty="0" smtClean="0"/>
              <a:t>Can you decide which vans will fit under the bridges listed?</a:t>
            </a:r>
            <a:endParaRPr lang="en-GB" dirty="0"/>
          </a:p>
        </p:txBody>
      </p:sp>
      <p:grpSp>
        <p:nvGrpSpPr>
          <p:cNvPr id="4" name="Group 3"/>
          <p:cNvGrpSpPr/>
          <p:nvPr/>
        </p:nvGrpSpPr>
        <p:grpSpPr>
          <a:xfrm>
            <a:off x="827584" y="5515953"/>
            <a:ext cx="7346442" cy="1225415"/>
            <a:chOff x="105878" y="116632"/>
            <a:chExt cx="8844358" cy="1656183"/>
          </a:xfrm>
        </p:grpSpPr>
        <p:grpSp>
          <p:nvGrpSpPr>
            <p:cNvPr id="5" name="Group 4"/>
            <p:cNvGrpSpPr/>
            <p:nvPr/>
          </p:nvGrpSpPr>
          <p:grpSpPr>
            <a:xfrm>
              <a:off x="105878" y="116632"/>
              <a:ext cx="8844358" cy="1656183"/>
              <a:chOff x="105878" y="116632"/>
              <a:chExt cx="8844358" cy="1656183"/>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9" name="Rectangle 8"/>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268580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 Long Weight</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3298330"/>
              </p:ext>
            </p:extLst>
          </p:nvPr>
        </p:nvGraphicFramePr>
        <p:xfrm>
          <a:off x="179512" y="1628800"/>
          <a:ext cx="8712968" cy="3108960"/>
        </p:xfrm>
        <a:graphic>
          <a:graphicData uri="http://schemas.openxmlformats.org/drawingml/2006/table">
            <a:tbl>
              <a:tblPr firstRow="1" bandRow="1">
                <a:tableStyleId>{5C22544A-7EE6-4342-B048-85BDC9FD1C3A}</a:tableStyleId>
              </a:tblPr>
              <a:tblGrid>
                <a:gridCol w="1224136"/>
                <a:gridCol w="2808312"/>
                <a:gridCol w="2808312"/>
                <a:gridCol w="1872208"/>
              </a:tblGrid>
              <a:tr h="370840">
                <a:tc>
                  <a:txBody>
                    <a:bodyPr/>
                    <a:lstStyle/>
                    <a:p>
                      <a:pPr algn="ctr"/>
                      <a:r>
                        <a:rPr lang="en-GB" sz="2800" dirty="0" smtClean="0"/>
                        <a:t>Van</a:t>
                      </a:r>
                      <a:endParaRPr lang="en-GB" sz="2800" dirty="0"/>
                    </a:p>
                  </a:txBody>
                  <a:tcPr anchor="ctr"/>
                </a:tc>
                <a:tc>
                  <a:txBody>
                    <a:bodyPr/>
                    <a:lstStyle/>
                    <a:p>
                      <a:pPr algn="ctr"/>
                      <a:r>
                        <a:rPr lang="en-GB" sz="2800" dirty="0" smtClean="0"/>
                        <a:t>Height of Van</a:t>
                      </a:r>
                      <a:endParaRPr lang="en-GB" sz="2800" dirty="0"/>
                    </a:p>
                  </a:txBody>
                  <a:tcPr anchor="ctr"/>
                </a:tc>
                <a:tc>
                  <a:txBody>
                    <a:bodyPr/>
                    <a:lstStyle/>
                    <a:p>
                      <a:pPr algn="ctr"/>
                      <a:r>
                        <a:rPr lang="en-GB" sz="2800" dirty="0" smtClean="0"/>
                        <a:t>Height of Bridge</a:t>
                      </a:r>
                      <a:endParaRPr lang="en-GB" sz="2800" dirty="0"/>
                    </a:p>
                  </a:txBody>
                  <a:tcPr anchor="ctr"/>
                </a:tc>
                <a:tc>
                  <a:txBody>
                    <a:bodyPr/>
                    <a:lstStyle/>
                    <a:p>
                      <a:pPr algn="ctr"/>
                      <a:r>
                        <a:rPr lang="en-GB" sz="2800" dirty="0" smtClean="0"/>
                        <a:t>Yes</a:t>
                      </a:r>
                      <a:r>
                        <a:rPr lang="en-GB" sz="2800" baseline="0" dirty="0" smtClean="0"/>
                        <a:t> or </a:t>
                      </a:r>
                      <a:r>
                        <a:rPr lang="en-GB" sz="2800" dirty="0" smtClean="0"/>
                        <a:t>No</a:t>
                      </a:r>
                      <a:endParaRPr lang="en-GB" sz="2800" dirty="0"/>
                    </a:p>
                  </a:txBody>
                  <a:tcPr anchor="ctr"/>
                </a:tc>
              </a:tr>
              <a:tr h="370840">
                <a:tc>
                  <a:txBody>
                    <a:bodyPr/>
                    <a:lstStyle/>
                    <a:p>
                      <a:pPr algn="ctr"/>
                      <a:r>
                        <a:rPr lang="en-GB" sz="2800" dirty="0" smtClean="0"/>
                        <a:t>Van</a:t>
                      </a:r>
                      <a:r>
                        <a:rPr lang="en-GB" sz="2800" baseline="0" dirty="0" smtClean="0"/>
                        <a:t> 1</a:t>
                      </a:r>
                      <a:endParaRPr lang="en-GB" sz="2800" dirty="0"/>
                    </a:p>
                  </a:txBody>
                  <a:tcPr anchor="ctr"/>
                </a:tc>
                <a:tc>
                  <a:txBody>
                    <a:bodyPr/>
                    <a:lstStyle/>
                    <a:p>
                      <a:pPr algn="ctr"/>
                      <a:r>
                        <a:rPr lang="en-GB" sz="2800" dirty="0" smtClean="0"/>
                        <a:t>333cm</a:t>
                      </a:r>
                      <a:endParaRPr lang="en-GB" sz="2800" dirty="0"/>
                    </a:p>
                  </a:txBody>
                  <a:tcPr anchor="ctr"/>
                </a:tc>
                <a:tc>
                  <a:txBody>
                    <a:bodyPr/>
                    <a:lstStyle/>
                    <a:p>
                      <a:pPr algn="ctr"/>
                      <a:r>
                        <a:rPr lang="en-GB" sz="2800" dirty="0" smtClean="0"/>
                        <a:t>3.47m</a:t>
                      </a:r>
                      <a:endParaRPr lang="en-GB" sz="2800" dirty="0"/>
                    </a:p>
                  </a:txBody>
                  <a:tcPr anchor="ctr"/>
                </a:tc>
                <a:tc>
                  <a:txBody>
                    <a:bodyPr/>
                    <a:lstStyle/>
                    <a:p>
                      <a:pPr algn="ctr"/>
                      <a:endParaRPr lang="en-GB" sz="2800" dirty="0"/>
                    </a:p>
                  </a:txBody>
                  <a:tcPr anchor="ctr"/>
                </a:tc>
              </a:tr>
              <a:tr h="370840">
                <a:tc>
                  <a:txBody>
                    <a:bodyPr/>
                    <a:lstStyle/>
                    <a:p>
                      <a:pPr algn="ctr"/>
                      <a:r>
                        <a:rPr lang="en-GB" sz="2800" dirty="0" smtClean="0"/>
                        <a:t>Van 2</a:t>
                      </a:r>
                      <a:endParaRPr lang="en-GB" sz="2800" dirty="0"/>
                    </a:p>
                  </a:txBody>
                  <a:tcPr anchor="ctr"/>
                </a:tc>
                <a:tc>
                  <a:txBody>
                    <a:bodyPr/>
                    <a:lstStyle/>
                    <a:p>
                      <a:pPr algn="ctr"/>
                      <a:r>
                        <a:rPr lang="en-GB" sz="2800" dirty="0" smtClean="0"/>
                        <a:t>2672mm</a:t>
                      </a:r>
                      <a:endParaRPr lang="en-GB" sz="2800" dirty="0"/>
                    </a:p>
                  </a:txBody>
                  <a:tcPr anchor="ctr"/>
                </a:tc>
                <a:tc>
                  <a:txBody>
                    <a:bodyPr/>
                    <a:lstStyle/>
                    <a:p>
                      <a:pPr algn="ctr"/>
                      <a:r>
                        <a:rPr lang="en-GB" sz="2800" dirty="0" smtClean="0"/>
                        <a:t>2.85m</a:t>
                      </a:r>
                      <a:endParaRPr lang="en-GB" sz="2800" dirty="0"/>
                    </a:p>
                  </a:txBody>
                  <a:tcPr anchor="ctr"/>
                </a:tc>
                <a:tc>
                  <a:txBody>
                    <a:bodyPr/>
                    <a:lstStyle/>
                    <a:p>
                      <a:pPr algn="ctr"/>
                      <a:endParaRPr lang="en-GB" sz="2800" dirty="0"/>
                    </a:p>
                  </a:txBody>
                  <a:tcPr anchor="ctr"/>
                </a:tc>
              </a:tr>
              <a:tr h="370840">
                <a:tc>
                  <a:txBody>
                    <a:bodyPr/>
                    <a:lstStyle/>
                    <a:p>
                      <a:pPr algn="ctr"/>
                      <a:r>
                        <a:rPr lang="en-GB" sz="2800" dirty="0" smtClean="0"/>
                        <a:t>Van 3</a:t>
                      </a:r>
                      <a:endParaRPr lang="en-GB" sz="2800" dirty="0"/>
                    </a:p>
                  </a:txBody>
                  <a:tcPr anchor="ctr"/>
                </a:tc>
                <a:tc>
                  <a:txBody>
                    <a:bodyPr/>
                    <a:lstStyle/>
                    <a:p>
                      <a:pPr algn="ctr"/>
                      <a:r>
                        <a:rPr lang="en-GB" sz="2800" dirty="0" smtClean="0"/>
                        <a:t>0.0041km</a:t>
                      </a:r>
                      <a:endParaRPr lang="en-GB" sz="2800" dirty="0"/>
                    </a:p>
                  </a:txBody>
                  <a:tcPr anchor="ctr"/>
                </a:tc>
                <a:tc>
                  <a:txBody>
                    <a:bodyPr/>
                    <a:lstStyle/>
                    <a:p>
                      <a:pPr algn="ctr"/>
                      <a:r>
                        <a:rPr lang="en-GB" sz="2800" dirty="0" smtClean="0"/>
                        <a:t>426cm</a:t>
                      </a:r>
                      <a:endParaRPr lang="en-GB" sz="2800" dirty="0"/>
                    </a:p>
                  </a:txBody>
                  <a:tcPr anchor="ctr"/>
                </a:tc>
                <a:tc>
                  <a:txBody>
                    <a:bodyPr/>
                    <a:lstStyle/>
                    <a:p>
                      <a:pPr algn="ctr"/>
                      <a:endParaRPr lang="en-GB" sz="2800" dirty="0"/>
                    </a:p>
                  </a:txBody>
                  <a:tcPr anchor="ctr"/>
                </a:tc>
              </a:tr>
              <a:tr h="370840">
                <a:tc>
                  <a:txBody>
                    <a:bodyPr/>
                    <a:lstStyle/>
                    <a:p>
                      <a:pPr algn="ctr"/>
                      <a:r>
                        <a:rPr lang="en-GB" sz="2800" dirty="0" smtClean="0"/>
                        <a:t>Van 4</a:t>
                      </a:r>
                      <a:endParaRPr lang="en-GB" sz="2800" dirty="0"/>
                    </a:p>
                  </a:txBody>
                  <a:tcPr anchor="ctr"/>
                </a:tc>
                <a:tc>
                  <a:txBody>
                    <a:bodyPr/>
                    <a:lstStyle/>
                    <a:p>
                      <a:pPr algn="ctr"/>
                      <a:r>
                        <a:rPr lang="en-GB" sz="2800" dirty="0" smtClean="0"/>
                        <a:t>4378mm</a:t>
                      </a:r>
                      <a:endParaRPr lang="en-GB" sz="2800" dirty="0"/>
                    </a:p>
                  </a:txBody>
                  <a:tcPr anchor="ctr"/>
                </a:tc>
                <a:tc>
                  <a:txBody>
                    <a:bodyPr/>
                    <a:lstStyle/>
                    <a:p>
                      <a:pPr algn="ctr"/>
                      <a:r>
                        <a:rPr lang="en-GB" sz="2800" dirty="0" smtClean="0"/>
                        <a:t>450.1cm</a:t>
                      </a:r>
                      <a:endParaRPr lang="en-GB" sz="2800" dirty="0"/>
                    </a:p>
                  </a:txBody>
                  <a:tcPr anchor="ctr"/>
                </a:tc>
                <a:tc>
                  <a:txBody>
                    <a:bodyPr/>
                    <a:lstStyle/>
                    <a:p>
                      <a:pPr algn="ctr"/>
                      <a:endParaRPr lang="en-GB" sz="2800" dirty="0"/>
                    </a:p>
                  </a:txBody>
                  <a:tcPr anchor="ctr"/>
                </a:tc>
              </a:tr>
              <a:tr h="370840">
                <a:tc>
                  <a:txBody>
                    <a:bodyPr/>
                    <a:lstStyle/>
                    <a:p>
                      <a:pPr algn="ctr"/>
                      <a:r>
                        <a:rPr lang="en-GB" sz="2800" dirty="0" smtClean="0"/>
                        <a:t>Van 5</a:t>
                      </a:r>
                      <a:endParaRPr lang="en-GB" sz="2800" dirty="0"/>
                    </a:p>
                  </a:txBody>
                  <a:tcPr anchor="ctr"/>
                </a:tc>
                <a:tc>
                  <a:txBody>
                    <a:bodyPr/>
                    <a:lstStyle/>
                    <a:p>
                      <a:pPr algn="ctr"/>
                      <a:r>
                        <a:rPr lang="en-GB" sz="2800" dirty="0" smtClean="0"/>
                        <a:t>0.00324km</a:t>
                      </a:r>
                      <a:endParaRPr lang="en-GB" sz="2800" dirty="0"/>
                    </a:p>
                  </a:txBody>
                  <a:tcPr anchor="ctr"/>
                </a:tc>
                <a:tc>
                  <a:txBody>
                    <a:bodyPr/>
                    <a:lstStyle/>
                    <a:p>
                      <a:pPr algn="ctr"/>
                      <a:r>
                        <a:rPr lang="en-GB" sz="2800" dirty="0" smtClean="0"/>
                        <a:t>3410mm</a:t>
                      </a:r>
                      <a:endParaRPr lang="en-GB" sz="2800" dirty="0"/>
                    </a:p>
                  </a:txBody>
                  <a:tcPr anchor="ctr"/>
                </a:tc>
                <a:tc>
                  <a:txBody>
                    <a:bodyPr/>
                    <a:lstStyle/>
                    <a:p>
                      <a:pPr algn="ctr"/>
                      <a:endParaRPr lang="en-GB" sz="2800" dirty="0"/>
                    </a:p>
                  </a:txBody>
                  <a:tcPr anchor="ctr"/>
                </a:tc>
              </a:tr>
            </a:tbl>
          </a:graphicData>
        </a:graphic>
      </p:graphicFrame>
      <p:grpSp>
        <p:nvGrpSpPr>
          <p:cNvPr id="5" name="Group 4"/>
          <p:cNvGrpSpPr/>
          <p:nvPr/>
        </p:nvGrpSpPr>
        <p:grpSpPr>
          <a:xfrm>
            <a:off x="179512" y="188640"/>
            <a:ext cx="1729818" cy="319674"/>
            <a:chOff x="105878" y="116632"/>
            <a:chExt cx="8844358" cy="1656183"/>
          </a:xfrm>
        </p:grpSpPr>
        <p:grpSp>
          <p:nvGrpSpPr>
            <p:cNvPr id="6" name="Group 5"/>
            <p:cNvGrpSpPr/>
            <p:nvPr/>
          </p:nvGrpSpPr>
          <p:grpSpPr>
            <a:xfrm>
              <a:off x="105878" y="116632"/>
              <a:ext cx="8844358" cy="1656183"/>
              <a:chOff x="105878" y="116632"/>
              <a:chExt cx="8844358" cy="1656183"/>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10" name="Rectangle 9"/>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7" name="Picture 6"/>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grpSp>
        <p:nvGrpSpPr>
          <p:cNvPr id="12" name="Group 11"/>
          <p:cNvGrpSpPr/>
          <p:nvPr/>
        </p:nvGrpSpPr>
        <p:grpSpPr>
          <a:xfrm flipH="1">
            <a:off x="7234670" y="188640"/>
            <a:ext cx="1729818" cy="319674"/>
            <a:chOff x="105878" y="116632"/>
            <a:chExt cx="8844358" cy="1656183"/>
          </a:xfrm>
        </p:grpSpPr>
        <p:grpSp>
          <p:nvGrpSpPr>
            <p:cNvPr id="13" name="Group 12"/>
            <p:cNvGrpSpPr/>
            <p:nvPr/>
          </p:nvGrpSpPr>
          <p:grpSpPr>
            <a:xfrm>
              <a:off x="105878" y="116632"/>
              <a:ext cx="8844358" cy="1656183"/>
              <a:chOff x="105878" y="116632"/>
              <a:chExt cx="8844358" cy="1656183"/>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17" name="Rectangle 16"/>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Picture 13"/>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
        <p:nvSpPr>
          <p:cNvPr id="3" name="TextBox 2"/>
          <p:cNvSpPr txBox="1"/>
          <p:nvPr/>
        </p:nvSpPr>
        <p:spPr>
          <a:xfrm>
            <a:off x="539552" y="5157192"/>
            <a:ext cx="8064896" cy="523220"/>
          </a:xfrm>
          <a:prstGeom prst="rect">
            <a:avLst/>
          </a:prstGeom>
          <a:noFill/>
        </p:spPr>
        <p:txBody>
          <a:bodyPr wrap="square" rtlCol="0">
            <a:spAutoFit/>
          </a:bodyPr>
          <a:lstStyle/>
          <a:p>
            <a:pPr algn="ctr"/>
            <a:r>
              <a:rPr lang="en-GB" sz="2800" i="1" dirty="0" smtClean="0"/>
              <a:t>Remember the van can’t be within 15cm of the bridge.</a:t>
            </a:r>
            <a:endParaRPr lang="en-GB" sz="2800" i="1" dirty="0"/>
          </a:p>
        </p:txBody>
      </p:sp>
      <p:sp>
        <p:nvSpPr>
          <p:cNvPr id="19" name="TextBox 18"/>
          <p:cNvSpPr txBox="1"/>
          <p:nvPr/>
        </p:nvSpPr>
        <p:spPr>
          <a:xfrm>
            <a:off x="7234670" y="2175247"/>
            <a:ext cx="1513794" cy="461665"/>
          </a:xfrm>
          <a:prstGeom prst="rect">
            <a:avLst/>
          </a:prstGeom>
          <a:noFill/>
        </p:spPr>
        <p:txBody>
          <a:bodyPr wrap="square" rtlCol="0">
            <a:spAutoFit/>
          </a:bodyPr>
          <a:lstStyle/>
          <a:p>
            <a:pPr algn="ctr"/>
            <a:r>
              <a:rPr lang="en-GB" sz="2400" b="1" dirty="0" smtClean="0">
                <a:solidFill>
                  <a:srgbClr val="FF0000"/>
                </a:solidFill>
              </a:rPr>
              <a:t>No</a:t>
            </a:r>
            <a:endParaRPr lang="en-GB" sz="2400" b="1" dirty="0">
              <a:solidFill>
                <a:srgbClr val="FF0000"/>
              </a:solidFill>
            </a:endParaRPr>
          </a:p>
        </p:txBody>
      </p:sp>
      <p:sp>
        <p:nvSpPr>
          <p:cNvPr id="20" name="TextBox 19"/>
          <p:cNvSpPr txBox="1"/>
          <p:nvPr/>
        </p:nvSpPr>
        <p:spPr>
          <a:xfrm>
            <a:off x="7236296" y="2751311"/>
            <a:ext cx="1513794" cy="461665"/>
          </a:xfrm>
          <a:prstGeom prst="rect">
            <a:avLst/>
          </a:prstGeom>
          <a:noFill/>
        </p:spPr>
        <p:txBody>
          <a:bodyPr wrap="square" rtlCol="0">
            <a:spAutoFit/>
          </a:bodyPr>
          <a:lstStyle/>
          <a:p>
            <a:pPr algn="ctr"/>
            <a:r>
              <a:rPr lang="en-GB" sz="2400" b="1" dirty="0" smtClean="0">
                <a:solidFill>
                  <a:srgbClr val="FF0000"/>
                </a:solidFill>
              </a:rPr>
              <a:t>Yes</a:t>
            </a:r>
            <a:endParaRPr lang="en-GB" sz="2400" b="1" dirty="0">
              <a:solidFill>
                <a:srgbClr val="FF0000"/>
              </a:solidFill>
            </a:endParaRPr>
          </a:p>
        </p:txBody>
      </p:sp>
      <p:sp>
        <p:nvSpPr>
          <p:cNvPr id="21" name="TextBox 20"/>
          <p:cNvSpPr txBox="1"/>
          <p:nvPr/>
        </p:nvSpPr>
        <p:spPr>
          <a:xfrm>
            <a:off x="7236296" y="3255367"/>
            <a:ext cx="1513794" cy="461665"/>
          </a:xfrm>
          <a:prstGeom prst="rect">
            <a:avLst/>
          </a:prstGeom>
          <a:noFill/>
        </p:spPr>
        <p:txBody>
          <a:bodyPr wrap="square" rtlCol="0">
            <a:spAutoFit/>
          </a:bodyPr>
          <a:lstStyle/>
          <a:p>
            <a:pPr algn="ctr"/>
            <a:r>
              <a:rPr lang="en-GB" sz="2400" b="1" dirty="0" smtClean="0">
                <a:solidFill>
                  <a:srgbClr val="FF0000"/>
                </a:solidFill>
              </a:rPr>
              <a:t>Yes</a:t>
            </a:r>
            <a:endParaRPr lang="en-GB" sz="2400" b="1" dirty="0">
              <a:solidFill>
                <a:srgbClr val="FF0000"/>
              </a:solidFill>
            </a:endParaRPr>
          </a:p>
        </p:txBody>
      </p:sp>
      <p:sp>
        <p:nvSpPr>
          <p:cNvPr id="22" name="TextBox 21"/>
          <p:cNvSpPr txBox="1"/>
          <p:nvPr/>
        </p:nvSpPr>
        <p:spPr>
          <a:xfrm>
            <a:off x="7236296" y="3789040"/>
            <a:ext cx="1513794" cy="461665"/>
          </a:xfrm>
          <a:prstGeom prst="rect">
            <a:avLst/>
          </a:prstGeom>
          <a:noFill/>
        </p:spPr>
        <p:txBody>
          <a:bodyPr wrap="square" rtlCol="0">
            <a:spAutoFit/>
          </a:bodyPr>
          <a:lstStyle/>
          <a:p>
            <a:pPr algn="ctr"/>
            <a:r>
              <a:rPr lang="en-GB" sz="2400" b="1" dirty="0" smtClean="0">
                <a:solidFill>
                  <a:srgbClr val="FF0000"/>
                </a:solidFill>
              </a:rPr>
              <a:t>No</a:t>
            </a:r>
            <a:endParaRPr lang="en-GB" sz="2400" b="1" dirty="0">
              <a:solidFill>
                <a:srgbClr val="FF0000"/>
              </a:solidFill>
            </a:endParaRPr>
          </a:p>
        </p:txBody>
      </p:sp>
      <p:sp>
        <p:nvSpPr>
          <p:cNvPr id="23" name="TextBox 22"/>
          <p:cNvSpPr txBox="1"/>
          <p:nvPr/>
        </p:nvSpPr>
        <p:spPr>
          <a:xfrm>
            <a:off x="7236296" y="4263479"/>
            <a:ext cx="1513794" cy="461665"/>
          </a:xfrm>
          <a:prstGeom prst="rect">
            <a:avLst/>
          </a:prstGeom>
          <a:noFill/>
        </p:spPr>
        <p:txBody>
          <a:bodyPr wrap="square" rtlCol="0">
            <a:spAutoFit/>
          </a:bodyPr>
          <a:lstStyle/>
          <a:p>
            <a:pPr algn="ctr"/>
            <a:r>
              <a:rPr lang="en-GB" sz="2400" b="1" dirty="0" smtClean="0">
                <a:solidFill>
                  <a:srgbClr val="FF0000"/>
                </a:solidFill>
              </a:rPr>
              <a:t>Yes</a:t>
            </a:r>
            <a:endParaRPr lang="en-GB" sz="2400" b="1" dirty="0">
              <a:solidFill>
                <a:srgbClr val="FF0000"/>
              </a:solidFill>
            </a:endParaRPr>
          </a:p>
        </p:txBody>
      </p:sp>
    </p:spTree>
    <p:extLst>
      <p:ext uri="{BB962C8B-B14F-4D97-AF65-F5344CB8AC3E}">
        <p14:creationId xmlns:p14="http://schemas.microsoft.com/office/powerpoint/2010/main" val="397202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500"/>
                                        <p:tgtEl>
                                          <p:spTgt spid="4"/>
                                        </p:tgtEl>
                                      </p:cBhvr>
                                    </p:animEffect>
                                  </p:childTnLst>
                                </p:cTn>
                              </p:par>
                            </p:childTnLst>
                          </p:cTn>
                        </p:par>
                        <p:par>
                          <p:cTn id="8" fill="hold">
                            <p:stCondLst>
                              <p:cond delay="2000"/>
                            </p:stCondLst>
                            <p:childTnLst>
                              <p:par>
                                <p:cTn id="9" presetID="22" presetClass="entr" presetSubtype="4" fill="hold" grpId="0"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Sit and Weight</a:t>
            </a:r>
            <a:endParaRPr lang="en-GB" b="1" dirty="0"/>
          </a:p>
        </p:txBody>
      </p:sp>
      <p:sp>
        <p:nvSpPr>
          <p:cNvPr id="3" name="Content Placeholder 2"/>
          <p:cNvSpPr>
            <a:spLocks noGrp="1"/>
          </p:cNvSpPr>
          <p:nvPr>
            <p:ph idx="1"/>
          </p:nvPr>
        </p:nvSpPr>
        <p:spPr/>
        <p:txBody>
          <a:bodyPr/>
          <a:lstStyle/>
          <a:p>
            <a:pPr marL="0" indent="0" algn="ctr">
              <a:buNone/>
            </a:pPr>
            <a:r>
              <a:rPr lang="en-GB" dirty="0" smtClean="0"/>
              <a:t>Lark Ices have decided to produce their own </a:t>
            </a:r>
            <a:r>
              <a:rPr lang="en-GB" dirty="0" err="1" smtClean="0"/>
              <a:t>chcoclate</a:t>
            </a:r>
            <a:r>
              <a:rPr lang="en-GB" dirty="0" smtClean="0"/>
              <a:t> ice cream and but their recipe books are all in the wrong units.</a:t>
            </a:r>
          </a:p>
          <a:p>
            <a:pPr marL="0" indent="0" algn="ctr">
              <a:buNone/>
            </a:pPr>
            <a:endParaRPr lang="en-GB" dirty="0"/>
          </a:p>
          <a:p>
            <a:pPr marL="0" indent="0" algn="ctr">
              <a:buNone/>
            </a:pPr>
            <a:r>
              <a:rPr lang="en-GB" dirty="0" smtClean="0"/>
              <a:t>Can you convert each ingredient to the unit asked for?</a:t>
            </a:r>
            <a:endParaRPr lang="en-GB" dirty="0"/>
          </a:p>
        </p:txBody>
      </p:sp>
      <p:grpSp>
        <p:nvGrpSpPr>
          <p:cNvPr id="4" name="Group 3"/>
          <p:cNvGrpSpPr/>
          <p:nvPr/>
        </p:nvGrpSpPr>
        <p:grpSpPr>
          <a:xfrm>
            <a:off x="827584" y="5229200"/>
            <a:ext cx="7346442" cy="1225415"/>
            <a:chOff x="105878" y="116632"/>
            <a:chExt cx="8844358" cy="1656183"/>
          </a:xfrm>
        </p:grpSpPr>
        <p:grpSp>
          <p:nvGrpSpPr>
            <p:cNvPr id="5" name="Group 4"/>
            <p:cNvGrpSpPr/>
            <p:nvPr/>
          </p:nvGrpSpPr>
          <p:grpSpPr>
            <a:xfrm>
              <a:off x="105878" y="116632"/>
              <a:ext cx="8844358" cy="1656183"/>
              <a:chOff x="105878" y="116632"/>
              <a:chExt cx="8844358" cy="1656183"/>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9" name="Rectangle 8"/>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426250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Sit and Weight</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7311932"/>
              </p:ext>
            </p:extLst>
          </p:nvPr>
        </p:nvGraphicFramePr>
        <p:xfrm>
          <a:off x="457200" y="1600200"/>
          <a:ext cx="8229600" cy="31089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GB" sz="2400" dirty="0" smtClean="0"/>
                        <a:t>Ingredient</a:t>
                      </a:r>
                      <a:endParaRPr lang="en-GB" sz="2400" dirty="0"/>
                    </a:p>
                  </a:txBody>
                  <a:tcPr anchor="ctr"/>
                </a:tc>
                <a:tc>
                  <a:txBody>
                    <a:bodyPr/>
                    <a:lstStyle/>
                    <a:p>
                      <a:pPr algn="ctr"/>
                      <a:r>
                        <a:rPr lang="en-GB" sz="2400" dirty="0" smtClean="0"/>
                        <a:t>Amount</a:t>
                      </a:r>
                      <a:endParaRPr lang="en-GB" sz="2400" dirty="0"/>
                    </a:p>
                  </a:txBody>
                  <a:tcPr anchor="ctr"/>
                </a:tc>
                <a:tc>
                  <a:txBody>
                    <a:bodyPr/>
                    <a:lstStyle/>
                    <a:p>
                      <a:pPr algn="ctr"/>
                      <a:r>
                        <a:rPr lang="en-GB" sz="2400" dirty="0" smtClean="0"/>
                        <a:t>Unit Required</a:t>
                      </a:r>
                      <a:endParaRPr lang="en-GB" sz="2400" dirty="0"/>
                    </a:p>
                  </a:txBody>
                  <a:tcPr anchor="ctr"/>
                </a:tc>
                <a:tc>
                  <a:txBody>
                    <a:bodyPr/>
                    <a:lstStyle/>
                    <a:p>
                      <a:pPr algn="ctr"/>
                      <a:r>
                        <a:rPr lang="en-GB" sz="2400" dirty="0" smtClean="0"/>
                        <a:t>Corrected Amount</a:t>
                      </a:r>
                      <a:endParaRPr lang="en-GB" sz="2400" dirty="0"/>
                    </a:p>
                  </a:txBody>
                  <a:tcPr anchor="ctr"/>
                </a:tc>
              </a:tr>
              <a:tr h="370840">
                <a:tc>
                  <a:txBody>
                    <a:bodyPr/>
                    <a:lstStyle/>
                    <a:p>
                      <a:pPr algn="ctr"/>
                      <a:r>
                        <a:rPr lang="en-GB" sz="2400" dirty="0" smtClean="0"/>
                        <a:t>Chocolate</a:t>
                      </a:r>
                      <a:endParaRPr lang="en-GB" sz="2400" dirty="0"/>
                    </a:p>
                  </a:txBody>
                  <a:tcPr anchor="ctr"/>
                </a:tc>
                <a:tc>
                  <a:txBody>
                    <a:bodyPr/>
                    <a:lstStyle/>
                    <a:p>
                      <a:pPr algn="ctr"/>
                      <a:r>
                        <a:rPr lang="en-GB" sz="2400" dirty="0" smtClean="0"/>
                        <a:t>1100000mg</a:t>
                      </a:r>
                      <a:endParaRPr lang="en-GB" sz="2400" dirty="0"/>
                    </a:p>
                  </a:txBody>
                  <a:tcPr anchor="ctr"/>
                </a:tc>
                <a:tc>
                  <a:txBody>
                    <a:bodyPr/>
                    <a:lstStyle/>
                    <a:p>
                      <a:pPr algn="ctr"/>
                      <a:r>
                        <a:rPr lang="en-GB" sz="2400" dirty="0" smtClean="0"/>
                        <a:t>Kilograms</a:t>
                      </a:r>
                      <a:endParaRPr lang="en-GB" sz="2400" dirty="0"/>
                    </a:p>
                  </a:txBody>
                  <a:tcPr anchor="ctr"/>
                </a:tc>
                <a:tc>
                  <a:txBody>
                    <a:bodyPr/>
                    <a:lstStyle/>
                    <a:p>
                      <a:pPr algn="ctr"/>
                      <a:endParaRPr lang="en-GB" sz="2400"/>
                    </a:p>
                  </a:txBody>
                  <a:tcPr anchor="ctr"/>
                </a:tc>
              </a:tr>
              <a:tr h="370840">
                <a:tc>
                  <a:txBody>
                    <a:bodyPr/>
                    <a:lstStyle/>
                    <a:p>
                      <a:pPr algn="ctr"/>
                      <a:r>
                        <a:rPr lang="en-GB" sz="2400" dirty="0" smtClean="0"/>
                        <a:t>Milk</a:t>
                      </a:r>
                      <a:endParaRPr lang="en-GB" sz="2400" dirty="0"/>
                    </a:p>
                  </a:txBody>
                  <a:tcPr anchor="ctr"/>
                </a:tc>
                <a:tc>
                  <a:txBody>
                    <a:bodyPr/>
                    <a:lstStyle/>
                    <a:p>
                      <a:pPr algn="ctr"/>
                      <a:r>
                        <a:rPr lang="en-GB" sz="2400" dirty="0" smtClean="0"/>
                        <a:t>3200ml</a:t>
                      </a:r>
                      <a:endParaRPr lang="en-GB" sz="2400" dirty="0"/>
                    </a:p>
                  </a:txBody>
                  <a:tcPr anchor="ctr"/>
                </a:tc>
                <a:tc>
                  <a:txBody>
                    <a:bodyPr/>
                    <a:lstStyle/>
                    <a:p>
                      <a:pPr algn="ctr"/>
                      <a:r>
                        <a:rPr lang="en-GB" sz="2400" dirty="0" smtClean="0"/>
                        <a:t>Litres</a:t>
                      </a:r>
                      <a:endParaRPr lang="en-GB" sz="2400" dirty="0"/>
                    </a:p>
                  </a:txBody>
                  <a:tcPr anchor="ctr"/>
                </a:tc>
                <a:tc>
                  <a:txBody>
                    <a:bodyPr/>
                    <a:lstStyle/>
                    <a:p>
                      <a:pPr algn="ctr"/>
                      <a:endParaRPr lang="en-GB" sz="2400"/>
                    </a:p>
                  </a:txBody>
                  <a:tcPr anchor="ctr"/>
                </a:tc>
              </a:tr>
              <a:tr h="370840">
                <a:tc>
                  <a:txBody>
                    <a:bodyPr/>
                    <a:lstStyle/>
                    <a:p>
                      <a:pPr algn="ctr"/>
                      <a:r>
                        <a:rPr lang="en-GB" sz="2400" dirty="0" smtClean="0"/>
                        <a:t>Sugar</a:t>
                      </a:r>
                      <a:endParaRPr lang="en-GB" sz="2400" dirty="0"/>
                    </a:p>
                  </a:txBody>
                  <a:tcPr anchor="ctr"/>
                </a:tc>
                <a:tc>
                  <a:txBody>
                    <a:bodyPr/>
                    <a:lstStyle/>
                    <a:p>
                      <a:pPr algn="ctr"/>
                      <a:r>
                        <a:rPr lang="en-GB" sz="2400" dirty="0" smtClean="0"/>
                        <a:t>0.00085t</a:t>
                      </a:r>
                      <a:endParaRPr lang="en-GB" sz="2400" dirty="0"/>
                    </a:p>
                  </a:txBody>
                  <a:tcPr anchor="ctr"/>
                </a:tc>
                <a:tc>
                  <a:txBody>
                    <a:bodyPr/>
                    <a:lstStyle/>
                    <a:p>
                      <a:pPr algn="ctr"/>
                      <a:r>
                        <a:rPr lang="en-GB" sz="2400" dirty="0" smtClean="0"/>
                        <a:t>Grams</a:t>
                      </a:r>
                      <a:endParaRPr lang="en-GB" sz="2400" dirty="0"/>
                    </a:p>
                  </a:txBody>
                  <a:tcPr anchor="ctr"/>
                </a:tc>
                <a:tc>
                  <a:txBody>
                    <a:bodyPr/>
                    <a:lstStyle/>
                    <a:p>
                      <a:pPr algn="ctr"/>
                      <a:endParaRPr lang="en-GB" sz="2400"/>
                    </a:p>
                  </a:txBody>
                  <a:tcPr anchor="ctr"/>
                </a:tc>
              </a:tr>
              <a:tr h="370840">
                <a:tc>
                  <a:txBody>
                    <a:bodyPr/>
                    <a:lstStyle/>
                    <a:p>
                      <a:pPr algn="ctr"/>
                      <a:r>
                        <a:rPr lang="en-GB" sz="2400" dirty="0" smtClean="0"/>
                        <a:t>Egg</a:t>
                      </a:r>
                      <a:r>
                        <a:rPr lang="en-GB" sz="2400" baseline="0" dirty="0" smtClean="0"/>
                        <a:t> Yolks</a:t>
                      </a:r>
                      <a:endParaRPr lang="en-GB" sz="2400" dirty="0"/>
                    </a:p>
                  </a:txBody>
                  <a:tcPr anchor="ctr"/>
                </a:tc>
                <a:tc>
                  <a:txBody>
                    <a:bodyPr/>
                    <a:lstStyle/>
                    <a:p>
                      <a:pPr algn="ctr"/>
                      <a:r>
                        <a:rPr lang="en-GB" sz="2400" dirty="0" smtClean="0"/>
                        <a:t>30</a:t>
                      </a:r>
                      <a:endParaRPr lang="en-GB" sz="2400" dirty="0"/>
                    </a:p>
                  </a:txBody>
                  <a:tcPr anchor="ctr"/>
                </a:tc>
                <a:tc>
                  <a:txBody>
                    <a:bodyPr/>
                    <a:lstStyle/>
                    <a:p>
                      <a:pPr algn="ctr"/>
                      <a:r>
                        <a:rPr lang="en-GB" sz="2400" dirty="0" smtClean="0"/>
                        <a:t>N/A</a:t>
                      </a:r>
                      <a:endParaRPr lang="en-GB" sz="2400" dirty="0"/>
                    </a:p>
                  </a:txBody>
                  <a:tcPr anchor="ctr"/>
                </a:tc>
                <a:tc>
                  <a:txBody>
                    <a:bodyPr/>
                    <a:lstStyle/>
                    <a:p>
                      <a:pPr algn="ctr"/>
                      <a:r>
                        <a:rPr lang="en-GB" sz="2400" dirty="0" smtClean="0"/>
                        <a:t>30</a:t>
                      </a:r>
                      <a:endParaRPr lang="en-GB" sz="2400" dirty="0"/>
                    </a:p>
                  </a:txBody>
                  <a:tcPr anchor="ctr"/>
                </a:tc>
              </a:tr>
              <a:tr h="370840">
                <a:tc>
                  <a:txBody>
                    <a:bodyPr/>
                    <a:lstStyle/>
                    <a:p>
                      <a:pPr algn="ctr"/>
                      <a:r>
                        <a:rPr lang="en-GB" sz="2400" dirty="0" smtClean="0"/>
                        <a:t>Cream</a:t>
                      </a:r>
                      <a:endParaRPr lang="en-GB" sz="2400" dirty="0"/>
                    </a:p>
                  </a:txBody>
                  <a:tcPr anchor="ctr"/>
                </a:tc>
                <a:tc>
                  <a:txBody>
                    <a:bodyPr/>
                    <a:lstStyle/>
                    <a:p>
                      <a:pPr algn="ctr"/>
                      <a:r>
                        <a:rPr lang="en-GB" sz="2400" dirty="0" smtClean="0"/>
                        <a:t>275cl</a:t>
                      </a:r>
                      <a:endParaRPr lang="en-GB" sz="2400" dirty="0"/>
                    </a:p>
                  </a:txBody>
                  <a:tcPr anchor="ctr"/>
                </a:tc>
                <a:tc>
                  <a:txBody>
                    <a:bodyPr/>
                    <a:lstStyle/>
                    <a:p>
                      <a:pPr algn="ctr"/>
                      <a:r>
                        <a:rPr lang="en-GB" sz="2400" dirty="0" smtClean="0"/>
                        <a:t>Litres</a:t>
                      </a:r>
                      <a:endParaRPr lang="en-GB" sz="2400" dirty="0"/>
                    </a:p>
                  </a:txBody>
                  <a:tcPr anchor="ctr"/>
                </a:tc>
                <a:tc>
                  <a:txBody>
                    <a:bodyPr/>
                    <a:lstStyle/>
                    <a:p>
                      <a:pPr algn="ctr"/>
                      <a:endParaRPr lang="en-GB" sz="2400" dirty="0"/>
                    </a:p>
                  </a:txBody>
                  <a:tcPr anchor="ctr"/>
                </a:tc>
              </a:tr>
            </a:tbl>
          </a:graphicData>
        </a:graphic>
      </p:graphicFrame>
      <p:grpSp>
        <p:nvGrpSpPr>
          <p:cNvPr id="5" name="Group 4"/>
          <p:cNvGrpSpPr/>
          <p:nvPr/>
        </p:nvGrpSpPr>
        <p:grpSpPr>
          <a:xfrm>
            <a:off x="179512" y="188640"/>
            <a:ext cx="1729818" cy="319674"/>
            <a:chOff x="105878" y="116632"/>
            <a:chExt cx="8844358" cy="1656183"/>
          </a:xfrm>
        </p:grpSpPr>
        <p:grpSp>
          <p:nvGrpSpPr>
            <p:cNvPr id="6" name="Group 5"/>
            <p:cNvGrpSpPr/>
            <p:nvPr/>
          </p:nvGrpSpPr>
          <p:grpSpPr>
            <a:xfrm>
              <a:off x="105878" y="116632"/>
              <a:ext cx="8844358" cy="1656183"/>
              <a:chOff x="105878" y="116632"/>
              <a:chExt cx="8844358" cy="1656183"/>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10" name="Rectangle 9"/>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7" name="Picture 6"/>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grpSp>
        <p:nvGrpSpPr>
          <p:cNvPr id="12" name="Group 11"/>
          <p:cNvGrpSpPr/>
          <p:nvPr/>
        </p:nvGrpSpPr>
        <p:grpSpPr>
          <a:xfrm flipH="1">
            <a:off x="7234670" y="188640"/>
            <a:ext cx="1729818" cy="319674"/>
            <a:chOff x="105878" y="116632"/>
            <a:chExt cx="8844358" cy="1656183"/>
          </a:xfrm>
        </p:grpSpPr>
        <p:grpSp>
          <p:nvGrpSpPr>
            <p:cNvPr id="13" name="Group 12"/>
            <p:cNvGrpSpPr/>
            <p:nvPr/>
          </p:nvGrpSpPr>
          <p:grpSpPr>
            <a:xfrm>
              <a:off x="105878" y="116632"/>
              <a:ext cx="8844358" cy="1656183"/>
              <a:chOff x="105878" y="116632"/>
              <a:chExt cx="8844358" cy="1656183"/>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17" name="Rectangle 16"/>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Picture 13"/>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
        <p:nvSpPr>
          <p:cNvPr id="19" name="TextBox 18"/>
          <p:cNvSpPr txBox="1"/>
          <p:nvPr/>
        </p:nvSpPr>
        <p:spPr>
          <a:xfrm>
            <a:off x="6876256" y="2420888"/>
            <a:ext cx="1584176" cy="461665"/>
          </a:xfrm>
          <a:prstGeom prst="rect">
            <a:avLst/>
          </a:prstGeom>
          <a:noFill/>
        </p:spPr>
        <p:txBody>
          <a:bodyPr wrap="square" rtlCol="0">
            <a:spAutoFit/>
          </a:bodyPr>
          <a:lstStyle/>
          <a:p>
            <a:pPr algn="ctr"/>
            <a:r>
              <a:rPr lang="en-GB" sz="2400" b="1" dirty="0" smtClean="0">
                <a:solidFill>
                  <a:srgbClr val="FF0000"/>
                </a:solidFill>
              </a:rPr>
              <a:t>1.1kg</a:t>
            </a:r>
            <a:endParaRPr lang="en-GB" sz="2400" b="1" dirty="0">
              <a:solidFill>
                <a:srgbClr val="FF0000"/>
              </a:solidFill>
            </a:endParaRPr>
          </a:p>
        </p:txBody>
      </p:sp>
      <p:sp>
        <p:nvSpPr>
          <p:cNvPr id="20" name="TextBox 19"/>
          <p:cNvSpPr txBox="1"/>
          <p:nvPr/>
        </p:nvSpPr>
        <p:spPr>
          <a:xfrm>
            <a:off x="683568" y="5229200"/>
            <a:ext cx="7776864" cy="461665"/>
          </a:xfrm>
          <a:prstGeom prst="rect">
            <a:avLst/>
          </a:prstGeom>
          <a:noFill/>
        </p:spPr>
        <p:txBody>
          <a:bodyPr wrap="square" rtlCol="0">
            <a:spAutoFit/>
          </a:bodyPr>
          <a:lstStyle/>
          <a:p>
            <a:pPr algn="ctr"/>
            <a:r>
              <a:rPr lang="en-GB" sz="2400" i="1" dirty="0" smtClean="0"/>
              <a:t>Egg yolks have been done for you…</a:t>
            </a:r>
            <a:endParaRPr lang="en-GB" sz="2400" i="1" dirty="0"/>
          </a:p>
        </p:txBody>
      </p:sp>
      <p:sp>
        <p:nvSpPr>
          <p:cNvPr id="35" name="TextBox 34"/>
          <p:cNvSpPr txBox="1"/>
          <p:nvPr/>
        </p:nvSpPr>
        <p:spPr>
          <a:xfrm>
            <a:off x="6876256" y="2895327"/>
            <a:ext cx="1584176" cy="461665"/>
          </a:xfrm>
          <a:prstGeom prst="rect">
            <a:avLst/>
          </a:prstGeom>
          <a:noFill/>
        </p:spPr>
        <p:txBody>
          <a:bodyPr wrap="square" rtlCol="0">
            <a:spAutoFit/>
          </a:bodyPr>
          <a:lstStyle/>
          <a:p>
            <a:pPr algn="ctr"/>
            <a:r>
              <a:rPr lang="en-GB" sz="2400" b="1" dirty="0" smtClean="0">
                <a:solidFill>
                  <a:srgbClr val="FF0000"/>
                </a:solidFill>
              </a:rPr>
              <a:t>3.2l</a:t>
            </a:r>
            <a:endParaRPr lang="en-GB" sz="2400" b="1" dirty="0">
              <a:solidFill>
                <a:srgbClr val="FF0000"/>
              </a:solidFill>
            </a:endParaRPr>
          </a:p>
        </p:txBody>
      </p:sp>
      <p:sp>
        <p:nvSpPr>
          <p:cNvPr id="36" name="TextBox 35"/>
          <p:cNvSpPr txBox="1"/>
          <p:nvPr/>
        </p:nvSpPr>
        <p:spPr>
          <a:xfrm>
            <a:off x="6876256" y="3327375"/>
            <a:ext cx="1584176" cy="461665"/>
          </a:xfrm>
          <a:prstGeom prst="rect">
            <a:avLst/>
          </a:prstGeom>
          <a:noFill/>
        </p:spPr>
        <p:txBody>
          <a:bodyPr wrap="square" rtlCol="0">
            <a:spAutoFit/>
          </a:bodyPr>
          <a:lstStyle/>
          <a:p>
            <a:pPr algn="ctr"/>
            <a:r>
              <a:rPr lang="en-GB" sz="2400" b="1" dirty="0" smtClean="0">
                <a:solidFill>
                  <a:srgbClr val="FF0000"/>
                </a:solidFill>
              </a:rPr>
              <a:t>850g</a:t>
            </a:r>
            <a:endParaRPr lang="en-GB" sz="2400" b="1" dirty="0">
              <a:solidFill>
                <a:srgbClr val="FF0000"/>
              </a:solidFill>
            </a:endParaRPr>
          </a:p>
        </p:txBody>
      </p:sp>
      <p:sp>
        <p:nvSpPr>
          <p:cNvPr id="37" name="TextBox 36"/>
          <p:cNvSpPr txBox="1"/>
          <p:nvPr/>
        </p:nvSpPr>
        <p:spPr>
          <a:xfrm>
            <a:off x="6876256" y="4263479"/>
            <a:ext cx="1584176" cy="461665"/>
          </a:xfrm>
          <a:prstGeom prst="rect">
            <a:avLst/>
          </a:prstGeom>
          <a:noFill/>
        </p:spPr>
        <p:txBody>
          <a:bodyPr wrap="square" rtlCol="0">
            <a:spAutoFit/>
          </a:bodyPr>
          <a:lstStyle/>
          <a:p>
            <a:pPr algn="ctr"/>
            <a:r>
              <a:rPr lang="en-GB" sz="2400" b="1" dirty="0" smtClean="0">
                <a:solidFill>
                  <a:srgbClr val="FF0000"/>
                </a:solidFill>
              </a:rPr>
              <a:t>2.75l</a:t>
            </a:r>
            <a:endParaRPr lang="en-GB" sz="2400" b="1" dirty="0">
              <a:solidFill>
                <a:srgbClr val="FF0000"/>
              </a:solidFill>
            </a:endParaRPr>
          </a:p>
        </p:txBody>
      </p:sp>
    </p:spTree>
    <p:extLst>
      <p:ext uri="{BB962C8B-B14F-4D97-AF65-F5344CB8AC3E}">
        <p14:creationId xmlns:p14="http://schemas.microsoft.com/office/powerpoint/2010/main" val="349857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500"/>
                                        <p:tgtEl>
                                          <p:spTgt spid="4"/>
                                        </p:tgtEl>
                                      </p:cBhvr>
                                    </p:animEffect>
                                  </p:childTnLst>
                                </p:cTn>
                              </p:par>
                            </p:childTnLst>
                          </p:cTn>
                        </p:par>
                        <p:par>
                          <p:cTn id="8" fill="hold">
                            <p:stCondLst>
                              <p:cond delay="2000"/>
                            </p:stCondLst>
                            <p:childTnLst>
                              <p:par>
                                <p:cTn id="9" presetID="22" presetClass="entr" presetSubtype="8" fill="hold" grpId="0" nodeType="afterEffect">
                                  <p:stCondLst>
                                    <p:cond delay="50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10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ipe(left)">
                                      <p:cBhvr>
                                        <p:cTn id="26" dur="500"/>
                                        <p:tgtEl>
                                          <p:spTgt spid="3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5" grpId="0"/>
      <p:bldP spid="36"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b="1" dirty="0" smtClean="0"/>
              <a:t>(Weighting For The) Ghost Train</a:t>
            </a:r>
            <a:endParaRPr lang="en-GB" b="1" dirty="0"/>
          </a:p>
        </p:txBody>
      </p:sp>
      <p:sp>
        <p:nvSpPr>
          <p:cNvPr id="3" name="Content Placeholder 2"/>
          <p:cNvSpPr>
            <a:spLocks noGrp="1"/>
          </p:cNvSpPr>
          <p:nvPr>
            <p:ph idx="1"/>
          </p:nvPr>
        </p:nvSpPr>
        <p:spPr>
          <a:xfrm>
            <a:off x="457200" y="1052736"/>
            <a:ext cx="8229600" cy="4525963"/>
          </a:xfrm>
        </p:spPr>
        <p:txBody>
          <a:bodyPr/>
          <a:lstStyle/>
          <a:p>
            <a:pPr marL="0" indent="0" algn="ctr">
              <a:buNone/>
            </a:pPr>
            <a:r>
              <a:rPr lang="en-GB" dirty="0" err="1" smtClean="0"/>
              <a:t>Stannister</a:t>
            </a:r>
            <a:r>
              <a:rPr lang="en-GB" dirty="0" smtClean="0"/>
              <a:t> Dairy, unlike their counterparts Lark Ices, always use imperial units. Ironically both companies order the same items, although different amounts, from the same supplier. The supplier has forgotten who has metric and who has imperial units and got them the wrong way around.</a:t>
            </a:r>
          </a:p>
          <a:p>
            <a:pPr marL="0" indent="0" algn="ctr">
              <a:buNone/>
            </a:pPr>
            <a:r>
              <a:rPr lang="en-GB" dirty="0" smtClean="0"/>
              <a:t>Can you convert them?</a:t>
            </a:r>
            <a:endParaRPr lang="en-GB" dirty="0"/>
          </a:p>
        </p:txBody>
      </p:sp>
      <p:grpSp>
        <p:nvGrpSpPr>
          <p:cNvPr id="4" name="Group 3"/>
          <p:cNvGrpSpPr/>
          <p:nvPr/>
        </p:nvGrpSpPr>
        <p:grpSpPr>
          <a:xfrm>
            <a:off x="827584" y="5229200"/>
            <a:ext cx="7346442" cy="1225415"/>
            <a:chOff x="105878" y="116632"/>
            <a:chExt cx="8844358" cy="1656183"/>
          </a:xfrm>
        </p:grpSpPr>
        <p:grpSp>
          <p:nvGrpSpPr>
            <p:cNvPr id="5" name="Group 4"/>
            <p:cNvGrpSpPr/>
            <p:nvPr/>
          </p:nvGrpSpPr>
          <p:grpSpPr>
            <a:xfrm>
              <a:off x="105878" y="116632"/>
              <a:ext cx="8844358" cy="1656183"/>
              <a:chOff x="105878" y="116632"/>
              <a:chExt cx="8844358" cy="1656183"/>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8" y="116632"/>
                <a:ext cx="8844358" cy="16561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6432" y="1342047"/>
                <a:ext cx="4844039" cy="319074"/>
              </a:xfrm>
              <a:prstGeom prst="rect">
                <a:avLst/>
              </a:prstGeom>
            </p:spPr>
          </p:pic>
          <p:sp>
            <p:nvSpPr>
              <p:cNvPr id="9" name="Rectangle 8"/>
              <p:cNvSpPr/>
              <p:nvPr/>
            </p:nvSpPr>
            <p:spPr>
              <a:xfrm>
                <a:off x="4644008" y="548680"/>
                <a:ext cx="1368152" cy="7933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908340" y="1268760"/>
                <a:ext cx="25622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427984" y="404664"/>
              <a:ext cx="808494" cy="1211795"/>
            </a:xfrm>
            <a:prstGeom prst="rect">
              <a:avLst/>
            </a:prstGeom>
          </p:spPr>
        </p:pic>
      </p:grpSp>
    </p:spTree>
    <p:extLst>
      <p:ext uri="{BB962C8B-B14F-4D97-AF65-F5344CB8AC3E}">
        <p14:creationId xmlns:p14="http://schemas.microsoft.com/office/powerpoint/2010/main" val="112481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626</Words>
  <Application>Microsoft Office PowerPoint</Application>
  <PresentationFormat>On-screen Show (4:3)</PresentationFormat>
  <Paragraphs>187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Weighting In Vain</vt:lpstr>
      <vt:lpstr>Weighting In Vain</vt:lpstr>
      <vt:lpstr>A Long Weight</vt:lpstr>
      <vt:lpstr>A Long Weight</vt:lpstr>
      <vt:lpstr>Sit and Weight</vt:lpstr>
      <vt:lpstr>Sit and Weight</vt:lpstr>
      <vt:lpstr>(Weighting For The) Ghost Train</vt:lpstr>
      <vt:lpstr>(Weighting For The) Ghost Train</vt:lpstr>
      <vt:lpstr>Weighting For A Star To Fall</vt:lpstr>
      <vt:lpstr>Weighting For A Star To Fall</vt:lpstr>
      <vt:lpstr>PowerPoint Presentation</vt:lpstr>
    </vt:vector>
  </TitlesOfParts>
  <Company>Worthing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Lutwyche</dc:creator>
  <cp:lastModifiedBy>A Lutwyche</cp:lastModifiedBy>
  <cp:revision>79</cp:revision>
  <dcterms:created xsi:type="dcterms:W3CDTF">2014-10-08T11:11:42Z</dcterms:created>
  <dcterms:modified xsi:type="dcterms:W3CDTF">2015-04-30T21:11:50Z</dcterms:modified>
</cp:coreProperties>
</file>