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160000" cy="8153400"/>
  <p:notesSz cx="6858000" cy="9144000"/>
  <p:embeddedFontLst>
    <p:embeddedFont>
      <p:font typeface="Calibri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60" y="-84"/>
      </p:cViewPr>
      <p:guideLst>
        <p:guide orient="horz" pos="2568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32841"/>
            <a:ext cx="8636000" cy="17476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20260"/>
            <a:ext cx="7112000" cy="208364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10D7-1A0B-4879-BCC1-CA4447D74EAD}" type="datetimeFigureOut">
              <a:rPr lang="en-GB" smtClean="0"/>
              <a:t>30/10/2012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A9B2-C1D8-420B-B7A3-1F9BC7903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95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10D7-1A0B-4879-BCC1-CA4447D74EAD}" type="datetimeFigureOut">
              <a:rPr lang="en-GB" smtClean="0"/>
              <a:t>30/10/2012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A9B2-C1D8-420B-B7A3-1F9BC7903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4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26516"/>
            <a:ext cx="2286000" cy="6956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26516"/>
            <a:ext cx="6688667" cy="6956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10D7-1A0B-4879-BCC1-CA4447D74EAD}" type="datetimeFigureOut">
              <a:rPr lang="en-GB" smtClean="0"/>
              <a:t>30/10/2012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A9B2-C1D8-420B-B7A3-1F9BC7903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42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10D7-1A0B-4879-BCC1-CA4447D74EAD}" type="datetimeFigureOut">
              <a:rPr lang="en-GB" smtClean="0"/>
              <a:t>30/10/2012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A9B2-C1D8-420B-B7A3-1F9BC7903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61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239316"/>
            <a:ext cx="8636000" cy="16193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455759"/>
            <a:ext cx="8636000" cy="17835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10D7-1A0B-4879-BCC1-CA4447D74EAD}" type="datetimeFigureOut">
              <a:rPr lang="en-GB" smtClean="0"/>
              <a:t>30/10/2012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A9B2-C1D8-420B-B7A3-1F9BC7903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7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02462"/>
            <a:ext cx="4487333" cy="53808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902462"/>
            <a:ext cx="4487333" cy="53808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10D7-1A0B-4879-BCC1-CA4447D74EAD}" type="datetimeFigureOut">
              <a:rPr lang="en-GB" smtClean="0"/>
              <a:t>30/10/2012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A9B2-C1D8-420B-B7A3-1F9BC7903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21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25079"/>
            <a:ext cx="4489098" cy="7606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585685"/>
            <a:ext cx="4489098" cy="46976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825079"/>
            <a:ext cx="4490861" cy="7606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585685"/>
            <a:ext cx="4490861" cy="46976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10D7-1A0B-4879-BCC1-CA4447D74EAD}" type="datetimeFigureOut">
              <a:rPr lang="en-GB" smtClean="0"/>
              <a:t>30/10/2012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A9B2-C1D8-420B-B7A3-1F9BC7903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05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10D7-1A0B-4879-BCC1-CA4447D74EAD}" type="datetimeFigureOut">
              <a:rPr lang="en-GB" smtClean="0"/>
              <a:t>30/10/2012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A9B2-C1D8-420B-B7A3-1F9BC7903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84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10D7-1A0B-4879-BCC1-CA4447D74EAD}" type="datetimeFigureOut">
              <a:rPr lang="en-GB" smtClean="0"/>
              <a:t>30/10/2012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A9B2-C1D8-420B-B7A3-1F9BC7903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21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24626"/>
            <a:ext cx="3342570" cy="13815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24628"/>
            <a:ext cx="5679722" cy="69587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706176"/>
            <a:ext cx="3342570" cy="55771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10D7-1A0B-4879-BCC1-CA4447D74EAD}" type="datetimeFigureOut">
              <a:rPr lang="en-GB" smtClean="0"/>
              <a:t>30/10/2012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A9B2-C1D8-420B-B7A3-1F9BC7903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20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707380"/>
            <a:ext cx="6096000" cy="67378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28521"/>
            <a:ext cx="6096000" cy="4892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381169"/>
            <a:ext cx="6096000" cy="9568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10D7-1A0B-4879-BCC1-CA4447D74EAD}" type="datetimeFigureOut">
              <a:rPr lang="en-GB" smtClean="0"/>
              <a:t>30/10/2012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A9B2-C1D8-420B-B7A3-1F9BC7903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58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26514"/>
            <a:ext cx="9144000" cy="1358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02462"/>
            <a:ext cx="9144000" cy="5380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556996"/>
            <a:ext cx="2370667" cy="4340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810D7-1A0B-4879-BCC1-CA4447D74EAD}" type="datetimeFigureOut">
              <a:rPr lang="en-GB" smtClean="0"/>
              <a:t>30/10/2012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556996"/>
            <a:ext cx="3217333" cy="4340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556996"/>
            <a:ext cx="2370667" cy="4340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AA9B2-C1D8-420B-B7A3-1F9BC7903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58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youtube.com/v/KTR2yAyYxi0?version=3&amp;hl=en_GB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5100"/>
            <a:ext cx="97028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3600" b="1" smtClean="0">
                <a:solidFill>
                  <a:srgbClr val="000000"/>
                </a:solidFill>
                <a:latin typeface="Trebuchet MS - 48"/>
              </a:rPr>
              <a:t>Homes Under The Hammer Maths</a:t>
            </a:r>
            <a:endParaRPr lang="en-GB" sz="3600" b="1">
              <a:solidFill>
                <a:srgbClr val="000000"/>
              </a:solidFill>
              <a:latin typeface="Trebuchet MS - 48"/>
            </a:endParaRPr>
          </a:p>
        </p:txBody>
      </p:sp>
      <p:pic>
        <p:nvPicPr>
          <p:cNvPr id="3" name="KTR2yAyYxi0?version=3&amp;hl=en_GB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1541" y="980356"/>
            <a:ext cx="8448939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59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3600" y="266700"/>
            <a:ext cx="87376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3600" b="1" smtClean="0">
                <a:solidFill>
                  <a:srgbClr val="000000"/>
                </a:solidFill>
                <a:latin typeface="Trebuchet MS - 48"/>
              </a:rPr>
              <a:t>Homes Under The Hammer</a:t>
            </a:r>
            <a:endParaRPr lang="en-GB" sz="3600" b="1">
              <a:solidFill>
                <a:srgbClr val="000000"/>
              </a:solidFill>
              <a:latin typeface="Trebuchet MS - 4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371600"/>
            <a:ext cx="9880600" cy="235449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100" smtClean="0">
                <a:solidFill>
                  <a:srgbClr val="000000"/>
                </a:solidFill>
                <a:latin typeface="Trebuchet MS - 28"/>
              </a:rPr>
              <a:t>If you've never seen this daytime television gem, then what happens is that people buy a property in an auction, do it up, then sell or rent it.</a:t>
            </a:r>
          </a:p>
          <a:p>
            <a:pPr algn="ctr"/>
            <a:endParaRPr lang="en-GB" sz="2100" smtClean="0">
              <a:solidFill>
                <a:srgbClr val="000000"/>
              </a:solidFill>
              <a:latin typeface="Trebuchet MS - 28"/>
            </a:endParaRPr>
          </a:p>
          <a:p>
            <a:pPr algn="ctr"/>
            <a:r>
              <a:rPr lang="en-GB" sz="2100" smtClean="0">
                <a:solidFill>
                  <a:srgbClr val="000000"/>
                </a:solidFill>
                <a:latin typeface="Trebuchet MS - 28"/>
              </a:rPr>
              <a:t>Lucy and Martin interview them before and after the renovation and estate agents value the property before and after.</a:t>
            </a:r>
          </a:p>
          <a:p>
            <a:pPr algn="ctr"/>
            <a:endParaRPr lang="en-GB" sz="2100" smtClean="0">
              <a:solidFill>
                <a:srgbClr val="000000"/>
              </a:solidFill>
              <a:latin typeface="Trebuchet MS - 28"/>
            </a:endParaRPr>
          </a:p>
          <a:p>
            <a:pPr algn="ctr"/>
            <a:r>
              <a:rPr lang="en-GB" sz="2100" smtClean="0">
                <a:solidFill>
                  <a:srgbClr val="000000"/>
                </a:solidFill>
                <a:latin typeface="Trebuchet MS - 28"/>
              </a:rPr>
              <a:t>The aim is to make a profit!</a:t>
            </a:r>
            <a:endParaRPr lang="en-GB" sz="2100">
              <a:solidFill>
                <a:srgbClr val="000000"/>
              </a:solidFill>
              <a:latin typeface="Trebuchet MS - 28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400" y="5613400"/>
            <a:ext cx="2713609" cy="200050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5613400"/>
            <a:ext cx="2582926" cy="20170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986510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6800" y="152400"/>
            <a:ext cx="30226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3600" b="1" smtClean="0">
                <a:solidFill>
                  <a:srgbClr val="000000"/>
                </a:solidFill>
                <a:latin typeface="Trebuchet MS - 48"/>
              </a:rPr>
              <a:t>House 1</a:t>
            </a:r>
            <a:endParaRPr lang="en-GB" sz="3600" b="1">
              <a:solidFill>
                <a:srgbClr val="000000"/>
              </a:solidFill>
              <a:latin typeface="Trebuchet MS - 48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095500"/>
            <a:ext cx="3066034" cy="180047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600" y="2044700"/>
            <a:ext cx="2862834" cy="211810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1549400" y="1384300"/>
            <a:ext cx="16256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900" b="1" smtClean="0">
                <a:solidFill>
                  <a:srgbClr val="000000"/>
                </a:solidFill>
                <a:latin typeface="Trebuchet MS - 26"/>
              </a:rPr>
              <a:t>Before:</a:t>
            </a:r>
            <a:endParaRPr lang="en-GB" sz="1900" b="1">
              <a:solidFill>
                <a:srgbClr val="000000"/>
              </a:solidFill>
              <a:latin typeface="Trebuchet MS - 26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89700" y="1397000"/>
            <a:ext cx="13462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900" b="1" smtClean="0">
                <a:solidFill>
                  <a:srgbClr val="000000"/>
                </a:solidFill>
                <a:latin typeface="Trebuchet MS - 26"/>
              </a:rPr>
              <a:t>After:</a:t>
            </a:r>
            <a:endParaRPr lang="en-GB" sz="1900" b="1">
              <a:solidFill>
                <a:srgbClr val="000000"/>
              </a:solidFill>
              <a:latin typeface="Trebuchet MS - 26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038600"/>
            <a:ext cx="5156200" cy="213904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900" b="1" u="sng" smtClean="0">
                <a:solidFill>
                  <a:srgbClr val="000000"/>
                </a:solidFill>
                <a:latin typeface="Trebuchet MS - 26"/>
              </a:rPr>
              <a:t>Cost:</a:t>
            </a:r>
            <a:r>
              <a:rPr lang="en-GB" sz="1900" b="1" smtClean="0">
                <a:solidFill>
                  <a:srgbClr val="000000"/>
                </a:solidFill>
                <a:latin typeface="Trebuchet MS - 26"/>
              </a:rPr>
              <a:t> </a:t>
            </a:r>
          </a:p>
          <a:p>
            <a:pPr algn="ctr"/>
            <a:r>
              <a:rPr lang="en-GB" sz="1900" b="1" smtClean="0">
                <a:solidFill>
                  <a:srgbClr val="000000"/>
                </a:solidFill>
                <a:latin typeface="Trebuchet MS - 26"/>
              </a:rPr>
              <a:t>A</a:t>
            </a:r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uction - £35,000</a:t>
            </a:r>
          </a:p>
          <a:p>
            <a:pPr algn="ctr"/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Labour - £6,500</a:t>
            </a:r>
          </a:p>
          <a:p>
            <a:pPr algn="ctr"/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Kitchen - £2,500</a:t>
            </a:r>
          </a:p>
          <a:p>
            <a:pPr algn="ctr"/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Bathroom - £3,000</a:t>
            </a:r>
          </a:p>
          <a:p>
            <a:pPr algn="ctr"/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Flooring - £1,250</a:t>
            </a:r>
          </a:p>
          <a:p>
            <a:pPr algn="ctr"/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Other - £750</a:t>
            </a:r>
            <a:endParaRPr lang="en-GB" sz="1900">
              <a:solidFill>
                <a:srgbClr val="000000"/>
              </a:solidFill>
              <a:latin typeface="Trebuchet MS - 26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10100" y="4165600"/>
            <a:ext cx="5156200" cy="184665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900" b="1" u="sng" smtClean="0">
                <a:solidFill>
                  <a:srgbClr val="000000"/>
                </a:solidFill>
                <a:latin typeface="Trebuchet MS - 26"/>
              </a:rPr>
              <a:t>Valued:</a:t>
            </a:r>
            <a:r>
              <a:rPr lang="en-GB" sz="1900" b="1" smtClean="0">
                <a:solidFill>
                  <a:srgbClr val="000000"/>
                </a:solidFill>
                <a:latin typeface="Trebuchet MS - 26"/>
              </a:rPr>
              <a:t> </a:t>
            </a:r>
          </a:p>
          <a:p>
            <a:pPr algn="ctr"/>
            <a:r>
              <a:rPr lang="en-GB" sz="1900" b="1" smtClean="0">
                <a:solidFill>
                  <a:srgbClr val="000000"/>
                </a:solidFill>
                <a:latin typeface="Trebuchet MS - 26"/>
              </a:rPr>
              <a:t>£</a:t>
            </a:r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55,000</a:t>
            </a:r>
          </a:p>
          <a:p>
            <a:pPr algn="ctr"/>
            <a:endParaRPr lang="en-GB" sz="1900" smtClean="0">
              <a:solidFill>
                <a:srgbClr val="000000"/>
              </a:solidFill>
              <a:latin typeface="Trebuchet MS - 26"/>
            </a:endParaRPr>
          </a:p>
          <a:p>
            <a:pPr algn="ctr"/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Will they make a profit?</a:t>
            </a:r>
          </a:p>
          <a:p>
            <a:pPr algn="ctr"/>
            <a:endParaRPr lang="en-GB" sz="1900" smtClean="0">
              <a:solidFill>
                <a:srgbClr val="000000"/>
              </a:solidFill>
              <a:latin typeface="Trebuchet MS - 26"/>
            </a:endParaRPr>
          </a:p>
          <a:p>
            <a:pPr algn="ctr"/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What percentage profit/loss have they made?</a:t>
            </a:r>
            <a:endParaRPr lang="en-GB" sz="1900">
              <a:solidFill>
                <a:srgbClr val="000000"/>
              </a:solidFill>
              <a:latin typeface="Trebuchet MS - 26"/>
            </a:endParaRPr>
          </a:p>
        </p:txBody>
      </p:sp>
    </p:spTree>
    <p:extLst>
      <p:ext uri="{BB962C8B-B14F-4D97-AF65-F5344CB8AC3E}">
        <p14:creationId xmlns:p14="http://schemas.microsoft.com/office/powerpoint/2010/main" val="2790661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6800" y="152400"/>
            <a:ext cx="30226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3600" b="1" smtClean="0">
                <a:solidFill>
                  <a:srgbClr val="000000"/>
                </a:solidFill>
                <a:latin typeface="Trebuchet MS - 48"/>
              </a:rPr>
              <a:t>House 2</a:t>
            </a:r>
            <a:endParaRPr lang="en-GB" sz="3600" b="1">
              <a:solidFill>
                <a:srgbClr val="000000"/>
              </a:solidFill>
              <a:latin typeface="Trebuchet MS - 48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1739900"/>
            <a:ext cx="3117850" cy="206629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778000"/>
            <a:ext cx="2742438" cy="202247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1485900" y="1219200"/>
            <a:ext cx="16256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900" b="1" smtClean="0">
                <a:solidFill>
                  <a:srgbClr val="000000"/>
                </a:solidFill>
                <a:latin typeface="Trebuchet MS - 26"/>
              </a:rPr>
              <a:t>Before:</a:t>
            </a:r>
            <a:endParaRPr lang="en-GB" sz="1900" b="1">
              <a:solidFill>
                <a:srgbClr val="000000"/>
              </a:solidFill>
              <a:latin typeface="Trebuchet MS - 26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1231900"/>
            <a:ext cx="13462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900" b="1" smtClean="0">
                <a:solidFill>
                  <a:srgbClr val="000000"/>
                </a:solidFill>
                <a:latin typeface="Trebuchet MS - 26"/>
              </a:rPr>
              <a:t>After:</a:t>
            </a:r>
            <a:endParaRPr lang="en-GB" sz="1900" b="1">
              <a:solidFill>
                <a:srgbClr val="000000"/>
              </a:solidFill>
              <a:latin typeface="Trebuchet MS - 26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962400"/>
            <a:ext cx="5181600" cy="243143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900" b="1" u="sng" smtClean="0">
                <a:solidFill>
                  <a:srgbClr val="000000"/>
                </a:solidFill>
                <a:latin typeface="Trebuchet MS - 26"/>
              </a:rPr>
              <a:t>Cost:</a:t>
            </a:r>
            <a:r>
              <a:rPr lang="en-GB" sz="1900" b="1" smtClean="0">
                <a:solidFill>
                  <a:srgbClr val="000000"/>
                </a:solidFill>
                <a:latin typeface="Trebuchet MS - 26"/>
              </a:rPr>
              <a:t> </a:t>
            </a:r>
          </a:p>
          <a:p>
            <a:pPr algn="ctr"/>
            <a:r>
              <a:rPr lang="en-GB" sz="1900" b="1" smtClean="0">
                <a:solidFill>
                  <a:srgbClr val="000000"/>
                </a:solidFill>
                <a:latin typeface="Trebuchet MS - 26"/>
              </a:rPr>
              <a:t>A</a:t>
            </a:r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uction - £148,000</a:t>
            </a:r>
          </a:p>
          <a:p>
            <a:pPr algn="ctr"/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Labour - £11,200</a:t>
            </a:r>
          </a:p>
          <a:p>
            <a:pPr algn="ctr"/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Kitchen - £4,700</a:t>
            </a:r>
          </a:p>
          <a:p>
            <a:pPr algn="ctr"/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Windows - £3,900</a:t>
            </a:r>
          </a:p>
          <a:p>
            <a:pPr algn="ctr"/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Bathrooms - £5,630</a:t>
            </a:r>
          </a:p>
          <a:p>
            <a:pPr algn="ctr"/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Carpets/Flooring - £5,350</a:t>
            </a:r>
          </a:p>
          <a:p>
            <a:pPr algn="ctr"/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Other - £1,290</a:t>
            </a:r>
            <a:endParaRPr lang="en-GB" sz="1900">
              <a:solidFill>
                <a:srgbClr val="000000"/>
              </a:solidFill>
              <a:latin typeface="Trebuchet MS - 26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0" y="4025900"/>
            <a:ext cx="5156200" cy="184665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900" b="1" u="sng" smtClean="0">
                <a:solidFill>
                  <a:srgbClr val="000000"/>
                </a:solidFill>
                <a:latin typeface="Trebuchet MS - 26"/>
              </a:rPr>
              <a:t>Valued:</a:t>
            </a:r>
            <a:r>
              <a:rPr lang="en-GB" sz="1900" b="1" smtClean="0">
                <a:solidFill>
                  <a:srgbClr val="000000"/>
                </a:solidFill>
                <a:latin typeface="Trebuchet MS - 26"/>
              </a:rPr>
              <a:t> </a:t>
            </a:r>
          </a:p>
          <a:p>
            <a:pPr algn="ctr"/>
            <a:r>
              <a:rPr lang="en-GB" sz="1900" b="1" smtClean="0">
                <a:solidFill>
                  <a:srgbClr val="000000"/>
                </a:solidFill>
                <a:latin typeface="Trebuchet MS - 26"/>
              </a:rPr>
              <a:t>£</a:t>
            </a:r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175,000</a:t>
            </a:r>
          </a:p>
          <a:p>
            <a:pPr algn="ctr"/>
            <a:endParaRPr lang="en-GB" sz="1900" smtClean="0">
              <a:solidFill>
                <a:srgbClr val="000000"/>
              </a:solidFill>
              <a:latin typeface="Trebuchet MS - 26"/>
            </a:endParaRPr>
          </a:p>
          <a:p>
            <a:pPr algn="ctr"/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Will they make a profit?</a:t>
            </a:r>
          </a:p>
          <a:p>
            <a:pPr algn="ctr"/>
            <a:endParaRPr lang="en-GB" sz="1900" smtClean="0">
              <a:solidFill>
                <a:srgbClr val="000000"/>
              </a:solidFill>
              <a:latin typeface="Trebuchet MS - 26"/>
            </a:endParaRPr>
          </a:p>
          <a:p>
            <a:pPr algn="ctr"/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What percentage profit/loss have they made?</a:t>
            </a:r>
            <a:endParaRPr lang="en-GB" sz="1900">
              <a:solidFill>
                <a:srgbClr val="000000"/>
              </a:solidFill>
              <a:latin typeface="Trebuchet MS - 26"/>
            </a:endParaRPr>
          </a:p>
        </p:txBody>
      </p:sp>
    </p:spTree>
    <p:extLst>
      <p:ext uri="{BB962C8B-B14F-4D97-AF65-F5344CB8AC3E}">
        <p14:creationId xmlns:p14="http://schemas.microsoft.com/office/powerpoint/2010/main" val="344482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6800" y="152400"/>
            <a:ext cx="30226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3600" b="1" smtClean="0">
                <a:solidFill>
                  <a:srgbClr val="000000"/>
                </a:solidFill>
                <a:latin typeface="Trebuchet MS - 48"/>
              </a:rPr>
              <a:t>House 3</a:t>
            </a:r>
            <a:endParaRPr lang="en-GB" sz="3600" b="1">
              <a:solidFill>
                <a:srgbClr val="000000"/>
              </a:solidFill>
              <a:latin typeface="Trebuchet MS - 48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25600"/>
            <a:ext cx="2599182" cy="18482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100" y="1574800"/>
            <a:ext cx="2579497" cy="193141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1689100" y="1079500"/>
            <a:ext cx="16256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900" b="1" smtClean="0">
                <a:solidFill>
                  <a:srgbClr val="000000"/>
                </a:solidFill>
                <a:latin typeface="Trebuchet MS - 26"/>
              </a:rPr>
              <a:t>Before:</a:t>
            </a:r>
            <a:endParaRPr lang="en-GB" sz="1900" b="1">
              <a:solidFill>
                <a:srgbClr val="000000"/>
              </a:solidFill>
              <a:latin typeface="Trebuchet MS - 26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1092200"/>
            <a:ext cx="13462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900" b="1" smtClean="0">
                <a:solidFill>
                  <a:srgbClr val="000000"/>
                </a:solidFill>
                <a:latin typeface="Trebuchet MS - 26"/>
              </a:rPr>
              <a:t>After:</a:t>
            </a:r>
            <a:endParaRPr lang="en-GB" sz="1900" b="1">
              <a:solidFill>
                <a:srgbClr val="000000"/>
              </a:solidFill>
              <a:latin typeface="Trebuchet MS - 26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517900"/>
            <a:ext cx="5207000" cy="283154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900" b="1" u="sng" smtClean="0">
                <a:solidFill>
                  <a:srgbClr val="000000"/>
                </a:solidFill>
                <a:latin typeface="Trebuchet MS - 26"/>
              </a:rPr>
              <a:t>Cost:</a:t>
            </a:r>
            <a:r>
              <a:rPr lang="en-GB" sz="1900" b="1" smtClean="0">
                <a:solidFill>
                  <a:srgbClr val="000000"/>
                </a:solidFill>
                <a:latin typeface="Trebuchet MS - 26"/>
              </a:rPr>
              <a:t> </a:t>
            </a:r>
          </a:p>
          <a:p>
            <a:pPr algn="ctr"/>
            <a:r>
              <a:rPr lang="en-GB" sz="1900" b="1" smtClean="0">
                <a:solidFill>
                  <a:srgbClr val="000000"/>
                </a:solidFill>
                <a:latin typeface="Trebuchet MS - 26"/>
              </a:rPr>
              <a:t>A</a:t>
            </a:r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uction - £173,250</a:t>
            </a:r>
          </a:p>
          <a:p>
            <a:pPr algn="ctr"/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Labour - £15,530</a:t>
            </a:r>
          </a:p>
          <a:p>
            <a:pPr algn="ctr"/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Kitchen - £4,215</a:t>
            </a:r>
          </a:p>
          <a:p>
            <a:pPr algn="ctr"/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Bathroom - £3,420</a:t>
            </a:r>
          </a:p>
          <a:p>
            <a:pPr algn="ctr"/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Carpets/Flooring - £3,140</a:t>
            </a:r>
          </a:p>
          <a:p>
            <a:pPr algn="ctr"/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Garage - £12,060</a:t>
            </a:r>
          </a:p>
          <a:p>
            <a:pPr algn="ctr"/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Garden - £3,125</a:t>
            </a:r>
          </a:p>
          <a:p>
            <a:pPr algn="ctr"/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Other - £1,023</a:t>
            </a:r>
            <a:endParaRPr lang="en-GB" sz="1900">
              <a:solidFill>
                <a:srgbClr val="000000"/>
              </a:solidFill>
              <a:latin typeface="Trebuchet MS - 26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57700" y="3708400"/>
            <a:ext cx="5156200" cy="184665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900" b="1" u="sng" smtClean="0">
                <a:solidFill>
                  <a:srgbClr val="000000"/>
                </a:solidFill>
                <a:latin typeface="Trebuchet MS - 26"/>
              </a:rPr>
              <a:t>Valued:</a:t>
            </a:r>
            <a:r>
              <a:rPr lang="en-GB" sz="1900" b="1" smtClean="0">
                <a:solidFill>
                  <a:srgbClr val="000000"/>
                </a:solidFill>
                <a:latin typeface="Trebuchet MS - 26"/>
              </a:rPr>
              <a:t> </a:t>
            </a:r>
          </a:p>
          <a:p>
            <a:pPr algn="ctr"/>
            <a:r>
              <a:rPr lang="en-GB" sz="1900" b="1" smtClean="0">
                <a:solidFill>
                  <a:srgbClr val="000000"/>
                </a:solidFill>
                <a:latin typeface="Trebuchet MS - 26"/>
              </a:rPr>
              <a:t>£</a:t>
            </a:r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249,950</a:t>
            </a:r>
          </a:p>
          <a:p>
            <a:pPr algn="ctr"/>
            <a:endParaRPr lang="en-GB" sz="1900" smtClean="0">
              <a:solidFill>
                <a:srgbClr val="000000"/>
              </a:solidFill>
              <a:latin typeface="Trebuchet MS - 26"/>
            </a:endParaRPr>
          </a:p>
          <a:p>
            <a:pPr algn="ctr"/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Will they make a profit?</a:t>
            </a:r>
          </a:p>
          <a:p>
            <a:pPr algn="ctr"/>
            <a:endParaRPr lang="en-GB" sz="1900" smtClean="0">
              <a:solidFill>
                <a:srgbClr val="000000"/>
              </a:solidFill>
              <a:latin typeface="Trebuchet MS - 26"/>
            </a:endParaRPr>
          </a:p>
          <a:p>
            <a:pPr algn="ctr"/>
            <a:r>
              <a:rPr lang="en-GB" sz="1900" smtClean="0">
                <a:solidFill>
                  <a:srgbClr val="000000"/>
                </a:solidFill>
                <a:latin typeface="Trebuchet MS - 26"/>
              </a:rPr>
              <a:t>What percentage profit/loss have they made?</a:t>
            </a:r>
            <a:endParaRPr lang="en-GB" sz="1900">
              <a:solidFill>
                <a:srgbClr val="000000"/>
              </a:solidFill>
              <a:latin typeface="Trebuchet MS - 26"/>
            </a:endParaRPr>
          </a:p>
        </p:txBody>
      </p:sp>
    </p:spTree>
    <p:extLst>
      <p:ext uri="{BB962C8B-B14F-4D97-AF65-F5344CB8AC3E}">
        <p14:creationId xmlns:p14="http://schemas.microsoft.com/office/powerpoint/2010/main" val="1986149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8400" y="800100"/>
            <a:ext cx="23876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3600" b="1" smtClean="0">
                <a:solidFill>
                  <a:srgbClr val="000000"/>
                </a:solidFill>
                <a:latin typeface="Trebuchet MS - 48"/>
              </a:rPr>
              <a:t>Flat 1</a:t>
            </a:r>
            <a:endParaRPr lang="en-GB" sz="3600" b="1">
              <a:solidFill>
                <a:srgbClr val="000000"/>
              </a:solidFill>
              <a:latin typeface="Trebuchet MS - 48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300" y="165100"/>
            <a:ext cx="3759454" cy="232625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152400" y="2692400"/>
            <a:ext cx="9753600" cy="33239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100" smtClean="0">
                <a:solidFill>
                  <a:srgbClr val="000000"/>
                </a:solidFill>
                <a:latin typeface="Trebuchet MS - 28"/>
              </a:rPr>
              <a:t>The lady in the picture bought this studio flat, costing:</a:t>
            </a:r>
          </a:p>
          <a:p>
            <a:pPr algn="ctr"/>
            <a:r>
              <a:rPr lang="en-GB" sz="2100" smtClean="0">
                <a:solidFill>
                  <a:srgbClr val="000000"/>
                </a:solidFill>
                <a:latin typeface="Trebuchet MS - 28"/>
              </a:rPr>
              <a:t>Auction - £95,000</a:t>
            </a:r>
          </a:p>
          <a:p>
            <a:pPr algn="ctr"/>
            <a:r>
              <a:rPr lang="en-GB" sz="2100" smtClean="0">
                <a:solidFill>
                  <a:srgbClr val="000000"/>
                </a:solidFill>
                <a:latin typeface="Trebuchet MS - 28"/>
              </a:rPr>
              <a:t>Decoration - £550</a:t>
            </a:r>
          </a:p>
          <a:p>
            <a:pPr algn="ctr"/>
            <a:r>
              <a:rPr lang="en-GB" sz="2100" smtClean="0">
                <a:solidFill>
                  <a:srgbClr val="000000"/>
                </a:solidFill>
                <a:latin typeface="Trebuchet MS - 28"/>
              </a:rPr>
              <a:t>Carpet/Flooring - £1,240</a:t>
            </a:r>
          </a:p>
          <a:p>
            <a:pPr algn="ctr"/>
            <a:r>
              <a:rPr lang="en-GB" sz="2100" smtClean="0">
                <a:solidFill>
                  <a:srgbClr val="000000"/>
                </a:solidFill>
                <a:latin typeface="Trebuchet MS - 28"/>
              </a:rPr>
              <a:t>Cleaning - £475</a:t>
            </a:r>
          </a:p>
          <a:p>
            <a:pPr algn="ctr"/>
            <a:endParaRPr lang="en-GB" sz="2100" smtClean="0">
              <a:solidFill>
                <a:srgbClr val="000000"/>
              </a:solidFill>
              <a:latin typeface="Trebuchet MS - 28"/>
            </a:endParaRPr>
          </a:p>
          <a:p>
            <a:pPr algn="ctr"/>
            <a:r>
              <a:rPr lang="en-GB" sz="2100" smtClean="0">
                <a:solidFill>
                  <a:srgbClr val="000000"/>
                </a:solidFill>
                <a:latin typeface="Trebuchet MS - 28"/>
              </a:rPr>
              <a:t>She rents the flat for £725 pcm (per calendar month).</a:t>
            </a:r>
          </a:p>
          <a:p>
            <a:pPr algn="ctr"/>
            <a:endParaRPr lang="en-GB" sz="2100" smtClean="0">
              <a:solidFill>
                <a:srgbClr val="000000"/>
              </a:solidFill>
              <a:latin typeface="Trebuchet MS - 28"/>
            </a:endParaRPr>
          </a:p>
          <a:p>
            <a:pPr algn="ctr"/>
            <a:r>
              <a:rPr lang="en-GB" sz="2100" smtClean="0">
                <a:solidFill>
                  <a:srgbClr val="000000"/>
                </a:solidFill>
                <a:latin typeface="Trebuchet MS - 28"/>
              </a:rPr>
              <a:t>She bought it with cash (so she pays no interest on it) - how long until she gets all her money back?</a:t>
            </a:r>
            <a:endParaRPr lang="en-GB" sz="2100">
              <a:solidFill>
                <a:srgbClr val="000000"/>
              </a:solidFill>
              <a:latin typeface="Trebuchet MS - 28"/>
            </a:endParaRPr>
          </a:p>
        </p:txBody>
      </p:sp>
    </p:spTree>
    <p:extLst>
      <p:ext uri="{BB962C8B-B14F-4D97-AF65-F5344CB8AC3E}">
        <p14:creationId xmlns:p14="http://schemas.microsoft.com/office/powerpoint/2010/main" val="1080796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296</Words>
  <Application>Microsoft Office PowerPoint</Application>
  <PresentationFormat>Custom</PresentationFormat>
  <Paragraphs>68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 - 48</vt:lpstr>
      <vt:lpstr>Trebuchet MS - 28</vt:lpstr>
      <vt:lpstr>Trebuchet MS - 26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Worthing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Lutwyche</dc:creator>
  <cp:lastModifiedBy>A Lutwyche</cp:lastModifiedBy>
  <cp:revision>2</cp:revision>
  <dcterms:created xsi:type="dcterms:W3CDTF">2012-10-30T16:25:48Z</dcterms:created>
  <dcterms:modified xsi:type="dcterms:W3CDTF">2012-10-30T16:27:50Z</dcterms:modified>
</cp:coreProperties>
</file>