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57" r:id="rId3"/>
    <p:sldId id="258" r:id="rId4"/>
  </p:sldIdLst>
  <p:sldSz cx="10160000" cy="9829800"/>
  <p:notesSz cx="6858000" cy="9144000"/>
  <p:embeddedFontLst>
    <p:embeddedFont>
      <p:font typeface="Calibri" panose="020F0502020204030204" pitchFamily="34" charset="0"/>
      <p:regular r:id="rId5"/>
      <p:bold r:id="rId6"/>
      <p:italic r:id="rId7"/>
      <p:boldItalic r:id="rId8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876" y="-96"/>
      </p:cViewPr>
      <p:guideLst>
        <p:guide orient="horz" pos="3096"/>
        <p:guide pos="320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4.fntdata"/><Relationship Id="rId3" Type="http://schemas.openxmlformats.org/officeDocument/2006/relationships/slide" Target="slides/slide2.xml"/><Relationship Id="rId7" Type="http://schemas.openxmlformats.org/officeDocument/2006/relationships/font" Target="fonts/font3.fntdata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2.fntdata"/><Relationship Id="rId11" Type="http://schemas.openxmlformats.org/officeDocument/2006/relationships/theme" Target="theme/theme1.xml"/><Relationship Id="rId5" Type="http://schemas.openxmlformats.org/officeDocument/2006/relationships/font" Target="fonts/font1.fntdata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053611"/>
            <a:ext cx="8636000" cy="210703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570220"/>
            <a:ext cx="7112000" cy="251206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4EA5A-2682-4ADA-9231-8B2BAB6977C0}" type="datetimeFigureOut">
              <a:rPr lang="en-GB" smtClean="0"/>
              <a:t>14/07/2015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5E498-7580-4908-A937-12E02E2DDD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0273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4EA5A-2682-4ADA-9231-8B2BAB6977C0}" type="datetimeFigureOut">
              <a:rPr lang="en-GB" smtClean="0"/>
              <a:t>14/07/2015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5E498-7580-4908-A937-12E02E2DDD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64082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6000" y="393650"/>
            <a:ext cx="2286000" cy="838718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8001" y="393650"/>
            <a:ext cx="6688667" cy="838718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4EA5A-2682-4ADA-9231-8B2BAB6977C0}" type="datetimeFigureOut">
              <a:rPr lang="en-GB" smtClean="0"/>
              <a:t>14/07/2015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5E498-7580-4908-A937-12E02E2DDD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36474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4EA5A-2682-4ADA-9231-8B2BAB6977C0}" type="datetimeFigureOut">
              <a:rPr lang="en-GB" smtClean="0"/>
              <a:t>14/07/2015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5E498-7580-4908-A937-12E02E2DDD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62381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2570" y="6316559"/>
            <a:ext cx="8636000" cy="195230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2570" y="4166289"/>
            <a:ext cx="8636000" cy="215026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4EA5A-2682-4ADA-9231-8B2BAB6977C0}" type="datetimeFigureOut">
              <a:rPr lang="en-GB" smtClean="0"/>
              <a:t>14/07/2015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5E498-7580-4908-A937-12E02E2DDD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9538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0" y="2293622"/>
            <a:ext cx="4487333" cy="648721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64667" y="2293622"/>
            <a:ext cx="4487333" cy="648721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4EA5A-2682-4ADA-9231-8B2BAB6977C0}" type="datetimeFigureOut">
              <a:rPr lang="en-GB" smtClean="0"/>
              <a:t>14/07/2015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5E498-7580-4908-A937-12E02E2DDD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63361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2200329"/>
            <a:ext cx="4489098" cy="91699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000" y="3117321"/>
            <a:ext cx="4489098" cy="566351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141" y="2200329"/>
            <a:ext cx="4490861" cy="91699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61141" y="3117321"/>
            <a:ext cx="4490861" cy="566351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4EA5A-2682-4ADA-9231-8B2BAB6977C0}" type="datetimeFigureOut">
              <a:rPr lang="en-GB" smtClean="0"/>
              <a:t>14/07/2015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5E498-7580-4908-A937-12E02E2DDD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96125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4EA5A-2682-4ADA-9231-8B2BAB6977C0}" type="datetimeFigureOut">
              <a:rPr lang="en-GB" smtClean="0"/>
              <a:t>14/07/2015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5E498-7580-4908-A937-12E02E2DDD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16001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4EA5A-2682-4ADA-9231-8B2BAB6977C0}" type="datetimeFigureOut">
              <a:rPr lang="en-GB" smtClean="0"/>
              <a:t>14/07/2015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5E498-7580-4908-A937-12E02E2DDD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87292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391372"/>
            <a:ext cx="3342570" cy="166560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72278" y="391374"/>
            <a:ext cx="5679722" cy="83894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2056979"/>
            <a:ext cx="3342570" cy="672385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4EA5A-2682-4ADA-9231-8B2BAB6977C0}" type="datetimeFigureOut">
              <a:rPr lang="en-GB" smtClean="0"/>
              <a:t>14/07/2015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5E498-7580-4908-A937-12E02E2DDD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88848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1431" y="6880860"/>
            <a:ext cx="6096000" cy="81232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91431" y="878311"/>
            <a:ext cx="6096000" cy="589788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91431" y="7693184"/>
            <a:ext cx="6096000" cy="11536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4EA5A-2682-4ADA-9231-8B2BAB6977C0}" type="datetimeFigureOut">
              <a:rPr lang="en-GB" smtClean="0"/>
              <a:t>14/07/2015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5E498-7580-4908-A937-12E02E2DDD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2579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8000" y="393648"/>
            <a:ext cx="9144000" cy="16383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2293622"/>
            <a:ext cx="9144000" cy="64872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8001" y="9110770"/>
            <a:ext cx="2370667" cy="52334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44EA5A-2682-4ADA-9231-8B2BAB6977C0}" type="datetimeFigureOut">
              <a:rPr lang="en-GB" smtClean="0"/>
              <a:t>14/07/2015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71335" y="9110770"/>
            <a:ext cx="3217333" cy="52334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81334" y="9110770"/>
            <a:ext cx="2370667" cy="52334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B5E498-7580-4908-A937-12E02E2DDD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43976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1623616" y="2587178"/>
            <a:ext cx="7272807" cy="4199930"/>
            <a:chOff x="1117600" y="342900"/>
            <a:chExt cx="7272807" cy="4199930"/>
          </a:xfrm>
        </p:grpSpPr>
        <p:grpSp>
          <p:nvGrpSpPr>
            <p:cNvPr id="4" name="Group 3"/>
            <p:cNvGrpSpPr/>
            <p:nvPr/>
          </p:nvGrpSpPr>
          <p:grpSpPr>
            <a:xfrm>
              <a:off x="1841500" y="342900"/>
              <a:ext cx="6548907" cy="3010825"/>
              <a:chOff x="1841500" y="342900"/>
              <a:chExt cx="6548907" cy="3010825"/>
            </a:xfrm>
          </p:grpSpPr>
          <p:pic>
            <p:nvPicPr>
              <p:cNvPr id="2" name="Picture 1"/>
              <p:cNvPicPr>
                <a:picLocks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841500" y="342900"/>
                <a:ext cx="4256076" cy="3010825"/>
              </a:xfrm>
              <a:prstGeom prst="rect">
                <a:avLst/>
              </a:prstGeom>
              <a:solidFill>
                <a:scrgbClr r="0" g="0" b="0">
                  <a:alpha val="0"/>
                </a:scrgbClr>
              </a:solidFill>
            </p:spPr>
          </p:pic>
          <p:sp>
            <p:nvSpPr>
              <p:cNvPr id="3" name="TextBox 2"/>
              <p:cNvSpPr txBox="1"/>
              <p:nvPr/>
            </p:nvSpPr>
            <p:spPr>
              <a:xfrm>
                <a:off x="6019800" y="1625600"/>
                <a:ext cx="2370607" cy="923330"/>
              </a:xfrm>
              <a:prstGeom prst="rect">
                <a:avLst/>
              </a:prstGeom>
              <a:noFill/>
            </p:spPr>
            <p:txBody>
              <a:bodyPr vert="horz" wrap="square" rtlCol="0">
                <a:spAutoFit/>
              </a:bodyPr>
              <a:lstStyle/>
              <a:p>
                <a:r>
                  <a:rPr lang="en-GB" sz="5400" b="1" dirty="0" smtClean="0">
                    <a:solidFill>
                      <a:srgbClr val="FF0000"/>
                    </a:solidFill>
                    <a:latin typeface="Trebuchet MS - 72"/>
                  </a:rPr>
                  <a:t>LOUS</a:t>
                </a:r>
                <a:endParaRPr lang="en-GB" sz="5400" b="1" dirty="0">
                  <a:solidFill>
                    <a:srgbClr val="FF0000"/>
                  </a:solidFill>
                  <a:latin typeface="Trebuchet MS - 72"/>
                </a:endParaRPr>
              </a:p>
            </p:txBody>
          </p:sp>
        </p:grpSp>
        <p:sp>
          <p:nvSpPr>
            <p:cNvPr id="5" name="TextBox 4"/>
            <p:cNvSpPr txBox="1"/>
            <p:nvPr/>
          </p:nvSpPr>
          <p:spPr>
            <a:xfrm>
              <a:off x="1117600" y="3619500"/>
              <a:ext cx="6552728" cy="923330"/>
            </a:xfrm>
            <a:prstGeom prst="rect">
              <a:avLst/>
            </a:prstGeom>
            <a:noFill/>
          </p:spPr>
          <p:txBody>
            <a:bodyPr vert="horz" wrap="square" rtlCol="0">
              <a:spAutoFit/>
            </a:bodyPr>
            <a:lstStyle/>
            <a:p>
              <a:r>
                <a:rPr lang="en-GB" sz="5400" b="1" dirty="0" smtClean="0">
                  <a:solidFill>
                    <a:srgbClr val="FF0000"/>
                  </a:solidFill>
                  <a:latin typeface="Trebuchet MS - 72"/>
                </a:rPr>
                <a:t>TWO-WAY TABLES</a:t>
              </a:r>
              <a:endParaRPr lang="en-GB" sz="5400" b="1" dirty="0">
                <a:solidFill>
                  <a:srgbClr val="FF0000"/>
                </a:solidFill>
                <a:latin typeface="Trebuchet MS - 7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98409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86100" y="165100"/>
            <a:ext cx="4370921" cy="584775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GB" sz="3200" b="1" u="sng" dirty="0" smtClean="0">
                <a:solidFill>
                  <a:srgbClr val="000000"/>
                </a:solidFill>
                <a:latin typeface="Trebuchet MS - 36"/>
              </a:rPr>
              <a:t>Wolverine's Table</a:t>
            </a:r>
            <a:endParaRPr lang="en-GB" sz="3200" b="1" u="sng" dirty="0">
              <a:solidFill>
                <a:srgbClr val="000000"/>
              </a:solidFill>
              <a:latin typeface="Trebuchet MS - 36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20800" y="774700"/>
            <a:ext cx="7629950" cy="830997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GB" sz="2400" dirty="0" smtClean="0">
                <a:solidFill>
                  <a:srgbClr val="000000"/>
                </a:solidFill>
                <a:latin typeface="Trebuchet MS - 26"/>
              </a:rPr>
              <a:t>Fill in the blanks in Wolverine's two-way table of the people he knows:</a:t>
            </a:r>
            <a:endParaRPr lang="en-GB" sz="2400" dirty="0">
              <a:solidFill>
                <a:srgbClr val="000000"/>
              </a:solidFill>
              <a:latin typeface="Trebuchet MS - 26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5784915"/>
              </p:ext>
            </p:extLst>
          </p:nvPr>
        </p:nvGraphicFramePr>
        <p:xfrm>
          <a:off x="1523999" y="1765300"/>
          <a:ext cx="7112000" cy="238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2400"/>
                <a:gridCol w="1422400"/>
                <a:gridCol w="1422400"/>
                <a:gridCol w="1422400"/>
                <a:gridCol w="1422400"/>
              </a:tblGrid>
              <a:tr h="596900">
                <a:tc>
                  <a:txBody>
                    <a:bodyPr/>
                    <a:lstStyle/>
                    <a:p>
                      <a:pPr algn="ctr"/>
                      <a:endParaRPr lang="en-GB" sz="2000" dirty="0"/>
                    </a:p>
                  </a:txBody>
                  <a:tcPr>
                    <a:lnL w="38100" cmpd="sng">
                      <a:solidFill>
                        <a:srgbClr val="000000"/>
                      </a:solidFill>
                      <a:prstDash val="solid"/>
                    </a:lnL>
                    <a:lnR w="38100" cmpd="sng">
                      <a:solidFill>
                        <a:srgbClr val="000000"/>
                      </a:solidFill>
                      <a:prstDash val="solid"/>
                    </a:lnR>
                    <a:lnT w="38100" cmpd="sng">
                      <a:solidFill>
                        <a:srgbClr val="000000"/>
                      </a:solidFill>
                      <a:prstDash val="solid"/>
                    </a:lnT>
                    <a:lnB w="3810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>
                        <a:alpha val="999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0" i="0" u="none" baseline="0" smtClean="0">
                          <a:solidFill>
                            <a:srgbClr val="000000"/>
                          </a:solidFill>
                          <a:latin typeface="Trebuchet MS - 24"/>
                        </a:rPr>
                        <a:t>Mutant</a:t>
                      </a:r>
                      <a:endParaRPr lang="en-GB" sz="2800" b="0" i="0" u="none" baseline="0">
                        <a:solidFill>
                          <a:srgbClr val="000000"/>
                        </a:solidFill>
                        <a:latin typeface="Trebuchet MS - 24"/>
                      </a:endParaRPr>
                    </a:p>
                  </a:txBody>
                  <a:tcPr>
                    <a:lnL w="38100" cmpd="sng">
                      <a:solidFill>
                        <a:srgbClr val="000000"/>
                      </a:solidFill>
                      <a:prstDash val="solid"/>
                    </a:lnL>
                    <a:lnR w="38100" cmpd="sng">
                      <a:solidFill>
                        <a:srgbClr val="000000"/>
                      </a:solidFill>
                      <a:prstDash val="solid"/>
                    </a:lnR>
                    <a:lnT w="38100" cmpd="sng">
                      <a:solidFill>
                        <a:srgbClr val="000000"/>
                      </a:solidFill>
                      <a:prstDash val="solid"/>
                    </a:lnT>
                    <a:lnB w="3810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>
                        <a:alpha val="999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0" i="0" u="none" baseline="0" smtClean="0">
                          <a:solidFill>
                            <a:srgbClr val="000000"/>
                          </a:solidFill>
                          <a:latin typeface="Trebuchet MS - 24"/>
                        </a:rPr>
                        <a:t>Human</a:t>
                      </a:r>
                      <a:endParaRPr lang="en-GB" sz="2800" b="0" i="0" u="none" baseline="0">
                        <a:solidFill>
                          <a:srgbClr val="000000"/>
                        </a:solidFill>
                        <a:latin typeface="Trebuchet MS - 24"/>
                      </a:endParaRPr>
                    </a:p>
                  </a:txBody>
                  <a:tcPr>
                    <a:lnL w="38100" cmpd="sng">
                      <a:solidFill>
                        <a:srgbClr val="000000"/>
                      </a:solidFill>
                      <a:prstDash val="solid"/>
                    </a:lnL>
                    <a:lnR w="38100" cmpd="sng">
                      <a:solidFill>
                        <a:srgbClr val="000000"/>
                      </a:solidFill>
                      <a:prstDash val="solid"/>
                    </a:lnR>
                    <a:lnT w="38100" cmpd="sng">
                      <a:solidFill>
                        <a:srgbClr val="000000"/>
                      </a:solidFill>
                      <a:prstDash val="solid"/>
                    </a:lnT>
                    <a:lnB w="3810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>
                        <a:alpha val="999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0" i="0" u="none" baseline="0" smtClean="0">
                          <a:solidFill>
                            <a:srgbClr val="000000"/>
                          </a:solidFill>
                          <a:latin typeface="Trebuchet MS - 24"/>
                        </a:rPr>
                        <a:t>Alien</a:t>
                      </a:r>
                      <a:endParaRPr lang="en-GB" sz="2800" b="0" i="0" u="none" baseline="0">
                        <a:solidFill>
                          <a:srgbClr val="000000"/>
                        </a:solidFill>
                        <a:latin typeface="Trebuchet MS - 24"/>
                      </a:endParaRPr>
                    </a:p>
                  </a:txBody>
                  <a:tcPr>
                    <a:lnL w="38100" cmpd="sng">
                      <a:solidFill>
                        <a:srgbClr val="000000"/>
                      </a:solidFill>
                      <a:prstDash val="solid"/>
                    </a:lnL>
                    <a:lnR w="38100" cmpd="sng">
                      <a:solidFill>
                        <a:srgbClr val="000000"/>
                      </a:solidFill>
                      <a:prstDash val="solid"/>
                    </a:lnR>
                    <a:lnT w="38100" cmpd="sng">
                      <a:solidFill>
                        <a:srgbClr val="000000"/>
                      </a:solidFill>
                      <a:prstDash val="solid"/>
                    </a:lnT>
                    <a:lnB w="3810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>
                        <a:alpha val="999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0" i="0" u="none" baseline="0" smtClean="0">
                          <a:solidFill>
                            <a:srgbClr val="000000"/>
                          </a:solidFill>
                          <a:latin typeface="Trebuchet MS - 24"/>
                        </a:rPr>
                        <a:t>Total</a:t>
                      </a:r>
                      <a:endParaRPr lang="en-GB" sz="2800" b="0" i="0" u="none" baseline="0">
                        <a:solidFill>
                          <a:srgbClr val="000000"/>
                        </a:solidFill>
                        <a:latin typeface="Trebuchet MS - 24"/>
                      </a:endParaRPr>
                    </a:p>
                  </a:txBody>
                  <a:tcPr>
                    <a:lnL w="38100" cmpd="sng">
                      <a:solidFill>
                        <a:srgbClr val="000000"/>
                      </a:solidFill>
                      <a:prstDash val="solid"/>
                    </a:lnL>
                    <a:lnR w="38100" cmpd="sng">
                      <a:solidFill>
                        <a:srgbClr val="000000"/>
                      </a:solidFill>
                      <a:prstDash val="solid"/>
                    </a:lnR>
                    <a:lnT w="38100" cmpd="sng">
                      <a:solidFill>
                        <a:srgbClr val="000000"/>
                      </a:solidFill>
                      <a:prstDash val="solid"/>
                    </a:lnT>
                    <a:lnB w="3810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>
                        <a:alpha val="99996"/>
                      </a:srgbClr>
                    </a:solidFill>
                  </a:tcPr>
                </a:tc>
              </a:tr>
              <a:tr h="596900">
                <a:tc>
                  <a:txBody>
                    <a:bodyPr/>
                    <a:lstStyle/>
                    <a:p>
                      <a:pPr algn="ctr"/>
                      <a:r>
                        <a:rPr lang="en-GB" sz="2800" b="0" i="0" u="none" baseline="0" smtClean="0">
                          <a:solidFill>
                            <a:srgbClr val="000000"/>
                          </a:solidFill>
                          <a:latin typeface="Trebuchet MS - 24"/>
                        </a:rPr>
                        <a:t>Good</a:t>
                      </a:r>
                      <a:endParaRPr lang="en-GB" sz="2800" b="0" i="0" u="none" baseline="0">
                        <a:solidFill>
                          <a:srgbClr val="000000"/>
                        </a:solidFill>
                        <a:latin typeface="Trebuchet MS - 24"/>
                      </a:endParaRPr>
                    </a:p>
                  </a:txBody>
                  <a:tcPr>
                    <a:lnL w="38100" cmpd="sng">
                      <a:solidFill>
                        <a:srgbClr val="000000"/>
                      </a:solidFill>
                      <a:prstDash val="solid"/>
                    </a:lnL>
                    <a:lnR w="38100" cmpd="sng">
                      <a:solidFill>
                        <a:srgbClr val="000000"/>
                      </a:solidFill>
                      <a:prstDash val="solid"/>
                    </a:lnR>
                    <a:lnT w="38100" cmpd="sng">
                      <a:solidFill>
                        <a:srgbClr val="000000"/>
                      </a:solidFill>
                      <a:prstDash val="solid"/>
                    </a:lnT>
                    <a:lnB w="3810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>
                        <a:alpha val="999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/>
                    </a:p>
                  </a:txBody>
                  <a:tcPr>
                    <a:lnL w="38100" cmpd="sng">
                      <a:solidFill>
                        <a:srgbClr val="000000"/>
                      </a:solidFill>
                      <a:prstDash val="solid"/>
                    </a:lnL>
                    <a:lnR w="38100" cmpd="sng">
                      <a:solidFill>
                        <a:srgbClr val="000000"/>
                      </a:solidFill>
                      <a:prstDash val="solid"/>
                    </a:lnR>
                    <a:lnT w="38100" cmpd="sng">
                      <a:solidFill>
                        <a:srgbClr val="000000"/>
                      </a:solidFill>
                      <a:prstDash val="solid"/>
                    </a:lnT>
                    <a:lnB w="3810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>
                        <a:alpha val="999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0" i="0" u="none" baseline="0" smtClean="0">
                          <a:solidFill>
                            <a:srgbClr val="000000"/>
                          </a:solidFill>
                          <a:latin typeface="Trebuchet MS - 24"/>
                        </a:rPr>
                        <a:t>43</a:t>
                      </a:r>
                      <a:endParaRPr lang="en-GB" sz="2800" b="0" i="0" u="none" baseline="0">
                        <a:solidFill>
                          <a:srgbClr val="000000"/>
                        </a:solidFill>
                        <a:latin typeface="Trebuchet MS - 24"/>
                      </a:endParaRPr>
                    </a:p>
                  </a:txBody>
                  <a:tcPr>
                    <a:lnL w="38100" cmpd="sng">
                      <a:solidFill>
                        <a:srgbClr val="000000"/>
                      </a:solidFill>
                      <a:prstDash val="solid"/>
                    </a:lnL>
                    <a:lnR w="38100" cmpd="sng">
                      <a:solidFill>
                        <a:srgbClr val="000000"/>
                      </a:solidFill>
                      <a:prstDash val="solid"/>
                    </a:lnR>
                    <a:lnT w="38100" cmpd="sng">
                      <a:solidFill>
                        <a:srgbClr val="000000"/>
                      </a:solidFill>
                      <a:prstDash val="solid"/>
                    </a:lnT>
                    <a:lnB w="3810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>
                        <a:alpha val="999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/>
                    </a:p>
                  </a:txBody>
                  <a:tcPr>
                    <a:lnL w="38100" cmpd="sng">
                      <a:solidFill>
                        <a:srgbClr val="000000"/>
                      </a:solidFill>
                      <a:prstDash val="solid"/>
                    </a:lnL>
                    <a:lnR w="38100" cmpd="sng">
                      <a:solidFill>
                        <a:srgbClr val="000000"/>
                      </a:solidFill>
                      <a:prstDash val="solid"/>
                    </a:lnR>
                    <a:lnT w="38100" cmpd="sng">
                      <a:solidFill>
                        <a:srgbClr val="000000"/>
                      </a:solidFill>
                      <a:prstDash val="solid"/>
                    </a:lnT>
                    <a:lnB w="3810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>
                        <a:alpha val="999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0" i="0" u="none" baseline="0" smtClean="0">
                          <a:solidFill>
                            <a:srgbClr val="000000"/>
                          </a:solidFill>
                          <a:latin typeface="Trebuchet MS - 24"/>
                        </a:rPr>
                        <a:t>72</a:t>
                      </a:r>
                      <a:endParaRPr lang="en-GB" sz="2800" b="0" i="0" u="none" baseline="0">
                        <a:solidFill>
                          <a:srgbClr val="000000"/>
                        </a:solidFill>
                        <a:latin typeface="Trebuchet MS - 24"/>
                      </a:endParaRPr>
                    </a:p>
                  </a:txBody>
                  <a:tcPr>
                    <a:lnL w="38100" cmpd="sng">
                      <a:solidFill>
                        <a:srgbClr val="000000"/>
                      </a:solidFill>
                      <a:prstDash val="solid"/>
                    </a:lnL>
                    <a:lnR w="38100" cmpd="sng">
                      <a:solidFill>
                        <a:srgbClr val="000000"/>
                      </a:solidFill>
                      <a:prstDash val="solid"/>
                    </a:lnR>
                    <a:lnT w="38100" cmpd="sng">
                      <a:solidFill>
                        <a:srgbClr val="000000"/>
                      </a:solidFill>
                      <a:prstDash val="solid"/>
                    </a:lnT>
                    <a:lnB w="3810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>
                        <a:alpha val="99996"/>
                      </a:srgbClr>
                    </a:solidFill>
                  </a:tcPr>
                </a:tc>
              </a:tr>
              <a:tr h="596900">
                <a:tc>
                  <a:txBody>
                    <a:bodyPr/>
                    <a:lstStyle/>
                    <a:p>
                      <a:pPr algn="ctr"/>
                      <a:r>
                        <a:rPr lang="en-GB" sz="2800" b="0" i="0" u="none" baseline="0" smtClean="0">
                          <a:solidFill>
                            <a:srgbClr val="000000"/>
                          </a:solidFill>
                          <a:latin typeface="Trebuchet MS - 24"/>
                        </a:rPr>
                        <a:t>Bad</a:t>
                      </a:r>
                      <a:endParaRPr lang="en-GB" sz="2800" b="0" i="0" u="none" baseline="0">
                        <a:solidFill>
                          <a:srgbClr val="000000"/>
                        </a:solidFill>
                        <a:latin typeface="Trebuchet MS - 24"/>
                      </a:endParaRPr>
                    </a:p>
                  </a:txBody>
                  <a:tcPr>
                    <a:lnL w="38100" cmpd="sng">
                      <a:solidFill>
                        <a:srgbClr val="000000"/>
                      </a:solidFill>
                      <a:prstDash val="solid"/>
                    </a:lnL>
                    <a:lnR w="38100" cmpd="sng">
                      <a:solidFill>
                        <a:srgbClr val="000000"/>
                      </a:solidFill>
                      <a:prstDash val="solid"/>
                    </a:lnR>
                    <a:lnT w="38100" cmpd="sng">
                      <a:solidFill>
                        <a:srgbClr val="000000"/>
                      </a:solidFill>
                      <a:prstDash val="solid"/>
                    </a:lnT>
                    <a:lnB w="3810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>
                        <a:alpha val="999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0" i="0" u="none" baseline="0" smtClean="0">
                          <a:solidFill>
                            <a:srgbClr val="000000"/>
                          </a:solidFill>
                          <a:latin typeface="Trebuchet MS - 24"/>
                        </a:rPr>
                        <a:t>84</a:t>
                      </a:r>
                      <a:endParaRPr lang="en-GB" sz="2800" b="0" i="0" u="none" baseline="0">
                        <a:solidFill>
                          <a:srgbClr val="000000"/>
                        </a:solidFill>
                        <a:latin typeface="Trebuchet MS - 24"/>
                      </a:endParaRPr>
                    </a:p>
                  </a:txBody>
                  <a:tcPr>
                    <a:lnL w="38100" cmpd="sng">
                      <a:solidFill>
                        <a:srgbClr val="000000"/>
                      </a:solidFill>
                      <a:prstDash val="solid"/>
                    </a:lnL>
                    <a:lnR w="38100" cmpd="sng">
                      <a:solidFill>
                        <a:srgbClr val="000000"/>
                      </a:solidFill>
                      <a:prstDash val="solid"/>
                    </a:lnR>
                    <a:lnT w="38100" cmpd="sng">
                      <a:solidFill>
                        <a:srgbClr val="000000"/>
                      </a:solidFill>
                      <a:prstDash val="solid"/>
                    </a:lnT>
                    <a:lnB w="3810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>
                        <a:alpha val="999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/>
                    </a:p>
                  </a:txBody>
                  <a:tcPr>
                    <a:lnL w="38100" cmpd="sng">
                      <a:solidFill>
                        <a:srgbClr val="000000"/>
                      </a:solidFill>
                      <a:prstDash val="solid"/>
                    </a:lnL>
                    <a:lnR w="38100" cmpd="sng">
                      <a:solidFill>
                        <a:srgbClr val="000000"/>
                      </a:solidFill>
                      <a:prstDash val="solid"/>
                    </a:lnR>
                    <a:lnT w="38100" cmpd="sng">
                      <a:solidFill>
                        <a:srgbClr val="000000"/>
                      </a:solidFill>
                      <a:prstDash val="solid"/>
                    </a:lnT>
                    <a:lnB w="3810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>
                        <a:alpha val="999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0" i="0" u="none" baseline="0" dirty="0" smtClean="0">
                          <a:solidFill>
                            <a:srgbClr val="000000"/>
                          </a:solidFill>
                          <a:latin typeface="Trebuchet MS - 24"/>
                        </a:rPr>
                        <a:t>35</a:t>
                      </a:r>
                      <a:endParaRPr lang="en-GB" sz="2800" b="0" i="0" u="none" baseline="0" dirty="0">
                        <a:solidFill>
                          <a:srgbClr val="000000"/>
                        </a:solidFill>
                        <a:latin typeface="Trebuchet MS - 24"/>
                      </a:endParaRPr>
                    </a:p>
                  </a:txBody>
                  <a:tcPr>
                    <a:lnL w="38100" cmpd="sng">
                      <a:solidFill>
                        <a:srgbClr val="000000"/>
                      </a:solidFill>
                      <a:prstDash val="solid"/>
                    </a:lnL>
                    <a:lnR w="38100" cmpd="sng">
                      <a:solidFill>
                        <a:srgbClr val="000000"/>
                      </a:solidFill>
                      <a:prstDash val="solid"/>
                    </a:lnR>
                    <a:lnT w="38100" cmpd="sng">
                      <a:solidFill>
                        <a:srgbClr val="000000"/>
                      </a:solidFill>
                      <a:prstDash val="solid"/>
                    </a:lnT>
                    <a:lnB w="3810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>
                        <a:alpha val="999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/>
                    </a:p>
                  </a:txBody>
                  <a:tcPr>
                    <a:lnL w="38100" cmpd="sng">
                      <a:solidFill>
                        <a:srgbClr val="000000"/>
                      </a:solidFill>
                      <a:prstDash val="solid"/>
                    </a:lnL>
                    <a:lnR w="38100" cmpd="sng">
                      <a:solidFill>
                        <a:srgbClr val="000000"/>
                      </a:solidFill>
                      <a:prstDash val="solid"/>
                    </a:lnR>
                    <a:lnT w="38100" cmpd="sng">
                      <a:solidFill>
                        <a:srgbClr val="000000"/>
                      </a:solidFill>
                      <a:prstDash val="solid"/>
                    </a:lnT>
                    <a:lnB w="3810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>
                        <a:alpha val="99996"/>
                      </a:srgbClr>
                    </a:solidFill>
                  </a:tcPr>
                </a:tc>
              </a:tr>
              <a:tr h="596900">
                <a:tc>
                  <a:txBody>
                    <a:bodyPr/>
                    <a:lstStyle/>
                    <a:p>
                      <a:pPr algn="ctr"/>
                      <a:r>
                        <a:rPr lang="en-GB" sz="2800" b="0" i="0" u="none" baseline="0" smtClean="0">
                          <a:solidFill>
                            <a:srgbClr val="000000"/>
                          </a:solidFill>
                          <a:latin typeface="Trebuchet MS - 24"/>
                        </a:rPr>
                        <a:t>Total</a:t>
                      </a:r>
                      <a:endParaRPr lang="en-GB" sz="2800" b="0" i="0" u="none" baseline="0">
                        <a:solidFill>
                          <a:srgbClr val="000000"/>
                        </a:solidFill>
                        <a:latin typeface="Trebuchet MS - 24"/>
                      </a:endParaRPr>
                    </a:p>
                  </a:txBody>
                  <a:tcPr>
                    <a:lnL w="38100" cmpd="sng">
                      <a:solidFill>
                        <a:srgbClr val="000000"/>
                      </a:solidFill>
                      <a:prstDash val="solid"/>
                    </a:lnL>
                    <a:lnR w="38100" cmpd="sng">
                      <a:solidFill>
                        <a:srgbClr val="000000"/>
                      </a:solidFill>
                      <a:prstDash val="solid"/>
                    </a:lnR>
                    <a:lnT w="38100" cmpd="sng">
                      <a:solidFill>
                        <a:srgbClr val="000000"/>
                      </a:solidFill>
                      <a:prstDash val="solid"/>
                    </a:lnT>
                    <a:lnB w="3810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>
                        <a:alpha val="999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0" i="0" u="none" baseline="0" smtClean="0">
                          <a:solidFill>
                            <a:srgbClr val="000000"/>
                          </a:solidFill>
                          <a:latin typeface="Trebuchet MS - 24"/>
                        </a:rPr>
                        <a:t>111</a:t>
                      </a:r>
                      <a:endParaRPr lang="en-GB" sz="2800" b="0" i="0" u="none" baseline="0">
                        <a:solidFill>
                          <a:srgbClr val="000000"/>
                        </a:solidFill>
                        <a:latin typeface="Trebuchet MS - 24"/>
                      </a:endParaRPr>
                    </a:p>
                  </a:txBody>
                  <a:tcPr>
                    <a:lnL w="38100" cmpd="sng">
                      <a:solidFill>
                        <a:srgbClr val="000000"/>
                      </a:solidFill>
                      <a:prstDash val="solid"/>
                    </a:lnL>
                    <a:lnR w="38100" cmpd="sng">
                      <a:solidFill>
                        <a:srgbClr val="000000"/>
                      </a:solidFill>
                      <a:prstDash val="solid"/>
                    </a:lnR>
                    <a:lnT w="38100" cmpd="sng">
                      <a:solidFill>
                        <a:srgbClr val="000000"/>
                      </a:solidFill>
                      <a:prstDash val="solid"/>
                    </a:lnT>
                    <a:lnB w="3810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>
                        <a:alpha val="999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0" i="0" u="none" baseline="0" smtClean="0">
                          <a:solidFill>
                            <a:srgbClr val="000000"/>
                          </a:solidFill>
                          <a:latin typeface="Trebuchet MS - 24"/>
                        </a:rPr>
                        <a:t>52</a:t>
                      </a:r>
                      <a:endParaRPr lang="en-GB" sz="2800" b="0" i="0" u="none" baseline="0">
                        <a:solidFill>
                          <a:srgbClr val="000000"/>
                        </a:solidFill>
                        <a:latin typeface="Trebuchet MS - 24"/>
                      </a:endParaRPr>
                    </a:p>
                  </a:txBody>
                  <a:tcPr>
                    <a:lnL w="38100" cmpd="sng">
                      <a:solidFill>
                        <a:srgbClr val="000000"/>
                      </a:solidFill>
                      <a:prstDash val="solid"/>
                    </a:lnL>
                    <a:lnR w="38100" cmpd="sng">
                      <a:solidFill>
                        <a:srgbClr val="000000"/>
                      </a:solidFill>
                      <a:prstDash val="solid"/>
                    </a:lnR>
                    <a:lnT w="38100" cmpd="sng">
                      <a:solidFill>
                        <a:srgbClr val="000000"/>
                      </a:solidFill>
                      <a:prstDash val="solid"/>
                    </a:lnT>
                    <a:lnB w="3810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>
                        <a:alpha val="999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/>
                    </a:p>
                  </a:txBody>
                  <a:tcPr>
                    <a:lnL w="38100" cmpd="sng">
                      <a:solidFill>
                        <a:srgbClr val="000000"/>
                      </a:solidFill>
                      <a:prstDash val="solid"/>
                    </a:lnL>
                    <a:lnR w="38100" cmpd="sng">
                      <a:solidFill>
                        <a:srgbClr val="000000"/>
                      </a:solidFill>
                      <a:prstDash val="solid"/>
                    </a:lnR>
                    <a:lnT w="38100" cmpd="sng">
                      <a:solidFill>
                        <a:srgbClr val="000000"/>
                      </a:solidFill>
                      <a:prstDash val="solid"/>
                    </a:lnT>
                    <a:lnB w="3810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>
                        <a:alpha val="999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0" i="0" u="none" baseline="0" dirty="0" smtClean="0">
                          <a:solidFill>
                            <a:srgbClr val="000000"/>
                          </a:solidFill>
                          <a:latin typeface="Trebuchet MS - 24"/>
                        </a:rPr>
                        <a:t>200</a:t>
                      </a:r>
                      <a:endParaRPr lang="en-GB" sz="2800" b="0" i="0" u="none" baseline="0" dirty="0">
                        <a:solidFill>
                          <a:srgbClr val="000000"/>
                        </a:solidFill>
                        <a:latin typeface="Trebuchet MS - 24"/>
                      </a:endParaRPr>
                    </a:p>
                  </a:txBody>
                  <a:tcPr>
                    <a:lnL w="38100" cmpd="sng">
                      <a:solidFill>
                        <a:srgbClr val="000000"/>
                      </a:solidFill>
                      <a:prstDash val="solid"/>
                    </a:lnL>
                    <a:lnR w="38100" cmpd="sng">
                      <a:solidFill>
                        <a:srgbClr val="000000"/>
                      </a:solidFill>
                      <a:prstDash val="solid"/>
                    </a:lnR>
                    <a:lnT w="38100" cmpd="sng">
                      <a:solidFill>
                        <a:srgbClr val="000000"/>
                      </a:solidFill>
                      <a:prstDash val="solid"/>
                    </a:lnT>
                    <a:lnB w="3810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>
                        <a:alpha val="99996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320800" y="4216400"/>
            <a:ext cx="7542742" cy="461665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GB" sz="2400" dirty="0" smtClean="0">
                <a:solidFill>
                  <a:srgbClr val="000000"/>
                </a:solidFill>
                <a:latin typeface="Trebuchet MS - 26"/>
              </a:rPr>
              <a:t>Use the table to answer the questions.</a:t>
            </a:r>
            <a:endParaRPr lang="en-GB" sz="2400" dirty="0">
              <a:solidFill>
                <a:srgbClr val="000000"/>
              </a:solidFill>
              <a:latin typeface="Trebuchet MS - 26"/>
            </a:endParaRPr>
          </a:p>
        </p:txBody>
      </p:sp>
      <p:pic>
        <p:nvPicPr>
          <p:cNvPr id="6" name="Picture 5"/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1800" y="4584700"/>
            <a:ext cx="1485635" cy="1729965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sp>
        <p:nvSpPr>
          <p:cNvPr id="7" name="TextBox 6"/>
          <p:cNvSpPr txBox="1"/>
          <p:nvPr/>
        </p:nvSpPr>
        <p:spPr>
          <a:xfrm>
            <a:off x="279400" y="6477000"/>
            <a:ext cx="9723035" cy="2308324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GB" sz="2400" dirty="0" smtClean="0">
                <a:solidFill>
                  <a:srgbClr val="000000"/>
                </a:solidFill>
                <a:latin typeface="Trebuchet MS - 26"/>
              </a:rPr>
              <a:t>1. What is the probability of picking a mutant at random from the people Wolverine knows?</a:t>
            </a:r>
          </a:p>
          <a:p>
            <a:pPr algn="ctr"/>
            <a:r>
              <a:rPr lang="en-GB" sz="2400" dirty="0" smtClean="0">
                <a:solidFill>
                  <a:srgbClr val="000000"/>
                </a:solidFill>
                <a:latin typeface="Trebuchet MS - 26"/>
              </a:rPr>
              <a:t>2. What's the probability of picking a good human?</a:t>
            </a:r>
          </a:p>
          <a:p>
            <a:pPr algn="ctr"/>
            <a:r>
              <a:rPr lang="en-GB" sz="2400" dirty="0" smtClean="0">
                <a:solidFill>
                  <a:srgbClr val="000000"/>
                </a:solidFill>
                <a:latin typeface="Trebuchet MS - 26"/>
              </a:rPr>
              <a:t>3. What is the probability of picking someone who is bad?</a:t>
            </a:r>
          </a:p>
          <a:p>
            <a:pPr algn="ctr"/>
            <a:r>
              <a:rPr lang="en-GB" sz="2400" dirty="0" smtClean="0">
                <a:solidFill>
                  <a:srgbClr val="000000"/>
                </a:solidFill>
                <a:latin typeface="Trebuchet MS - 26"/>
              </a:rPr>
              <a:t>C</a:t>
            </a:r>
            <a:r>
              <a:rPr lang="en-GB" sz="2400" i="1" dirty="0" smtClean="0">
                <a:solidFill>
                  <a:srgbClr val="000000"/>
                </a:solidFill>
                <a:latin typeface="Trebuchet MS - 26"/>
              </a:rPr>
              <a:t>hallenge:</a:t>
            </a:r>
          </a:p>
          <a:p>
            <a:pPr algn="ctr"/>
            <a:r>
              <a:rPr lang="en-GB" sz="2400" i="1" dirty="0" smtClean="0">
                <a:solidFill>
                  <a:srgbClr val="000000"/>
                </a:solidFill>
                <a:latin typeface="Trebuchet MS - 26"/>
              </a:rPr>
              <a:t>4</a:t>
            </a:r>
            <a:r>
              <a:rPr lang="en-GB" sz="2400" dirty="0" smtClean="0">
                <a:solidFill>
                  <a:srgbClr val="000000"/>
                </a:solidFill>
                <a:latin typeface="Trebuchet MS - 26"/>
              </a:rPr>
              <a:t>. Which category of individual has a 1% chance of being selected?</a:t>
            </a:r>
            <a:endParaRPr lang="en-GB" sz="2400" dirty="0">
              <a:solidFill>
                <a:srgbClr val="000000"/>
              </a:solidFill>
              <a:latin typeface="Trebuchet MS - 26"/>
            </a:endParaRPr>
          </a:p>
        </p:txBody>
      </p:sp>
    </p:spTree>
    <p:extLst>
      <p:ext uri="{BB962C8B-B14F-4D97-AF65-F5344CB8AC3E}">
        <p14:creationId xmlns:p14="http://schemas.microsoft.com/office/powerpoint/2010/main" val="2879846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19500" y="203200"/>
            <a:ext cx="3187700" cy="584775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GB" sz="3200" b="1" u="sng" dirty="0" smtClean="0">
                <a:solidFill>
                  <a:srgbClr val="000000"/>
                </a:solidFill>
                <a:latin typeface="Trebuchet MS - 36"/>
              </a:rPr>
              <a:t>Thor's Table</a:t>
            </a:r>
            <a:endParaRPr lang="en-GB" sz="3200" b="1" u="sng" dirty="0">
              <a:solidFill>
                <a:srgbClr val="000000"/>
              </a:solidFill>
              <a:latin typeface="Trebuchet MS - 36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17500" y="825500"/>
            <a:ext cx="9779000" cy="5262979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GB" sz="2400" dirty="0" smtClean="0">
                <a:solidFill>
                  <a:srgbClr val="000000"/>
                </a:solidFill>
                <a:latin typeface="Trebuchet MS - 26"/>
              </a:rPr>
              <a:t>Thor's been too busy defending </a:t>
            </a:r>
            <a:r>
              <a:rPr lang="en-GB" sz="2400" dirty="0" err="1" smtClean="0">
                <a:solidFill>
                  <a:srgbClr val="000000"/>
                </a:solidFill>
                <a:latin typeface="Trebuchet MS - 26"/>
              </a:rPr>
              <a:t>Asgard</a:t>
            </a:r>
            <a:r>
              <a:rPr lang="en-GB" sz="2400" dirty="0" smtClean="0">
                <a:solidFill>
                  <a:srgbClr val="000000"/>
                </a:solidFill>
                <a:latin typeface="Trebuchet MS - 26"/>
              </a:rPr>
              <a:t> </a:t>
            </a:r>
            <a:r>
              <a:rPr lang="en-GB" sz="2400" dirty="0" smtClean="0">
                <a:solidFill>
                  <a:srgbClr val="000000"/>
                </a:solidFill>
                <a:latin typeface="Trebuchet MS - 26"/>
              </a:rPr>
              <a:t>to create a two-way table. Using the information below can you complete one for him and answer the questions?</a:t>
            </a:r>
          </a:p>
          <a:p>
            <a:pPr algn="ctr"/>
            <a:endParaRPr lang="en-GB" sz="2400" dirty="0" smtClean="0">
              <a:solidFill>
                <a:srgbClr val="000000"/>
              </a:solidFill>
              <a:latin typeface="Trebuchet MS - 26"/>
            </a:endParaRPr>
          </a:p>
          <a:p>
            <a:pPr algn="ctr"/>
            <a:r>
              <a:rPr lang="en-GB" sz="2400" dirty="0" smtClean="0">
                <a:solidFill>
                  <a:srgbClr val="000000"/>
                </a:solidFill>
                <a:latin typeface="Trebuchet MS - 26"/>
              </a:rPr>
              <a:t>He fought 100 aliens and humans, both male and female.</a:t>
            </a:r>
          </a:p>
          <a:p>
            <a:pPr algn="ctr"/>
            <a:r>
              <a:rPr lang="en-GB" sz="2400" dirty="0" smtClean="0">
                <a:solidFill>
                  <a:srgbClr val="000000"/>
                </a:solidFill>
                <a:latin typeface="Trebuchet MS - 26"/>
              </a:rPr>
              <a:t>He fought 68 aliens in total of which 49 were male.</a:t>
            </a:r>
          </a:p>
          <a:p>
            <a:pPr algn="ctr"/>
            <a:r>
              <a:rPr lang="en-GB" sz="2400" dirty="0" smtClean="0">
                <a:solidFill>
                  <a:srgbClr val="000000"/>
                </a:solidFill>
                <a:latin typeface="Trebuchet MS - 26"/>
              </a:rPr>
              <a:t>He fought 23 females in total.</a:t>
            </a:r>
          </a:p>
          <a:p>
            <a:pPr algn="ctr"/>
            <a:endParaRPr lang="en-GB" sz="2400" dirty="0" smtClean="0">
              <a:solidFill>
                <a:srgbClr val="000000"/>
              </a:solidFill>
              <a:latin typeface="Trebuchet MS - 26"/>
            </a:endParaRPr>
          </a:p>
          <a:p>
            <a:pPr algn="ctr"/>
            <a:r>
              <a:rPr lang="en-GB" sz="2400" dirty="0" smtClean="0">
                <a:solidFill>
                  <a:srgbClr val="000000"/>
                </a:solidFill>
                <a:latin typeface="Trebuchet MS - 26"/>
              </a:rPr>
              <a:t>1. What is the probability of picking a female at random?</a:t>
            </a:r>
          </a:p>
          <a:p>
            <a:pPr algn="ctr"/>
            <a:r>
              <a:rPr lang="en-GB" sz="2400" dirty="0" smtClean="0">
                <a:solidFill>
                  <a:srgbClr val="000000"/>
                </a:solidFill>
                <a:latin typeface="Trebuchet MS - 26"/>
              </a:rPr>
              <a:t>2. What is the probability of picking a female alien?</a:t>
            </a:r>
          </a:p>
          <a:p>
            <a:pPr algn="ctr"/>
            <a:r>
              <a:rPr lang="en-GB" sz="2400" dirty="0" smtClean="0">
                <a:solidFill>
                  <a:srgbClr val="000000"/>
                </a:solidFill>
                <a:latin typeface="Trebuchet MS - 26"/>
              </a:rPr>
              <a:t>3. What is the probability of picking a human?</a:t>
            </a:r>
          </a:p>
          <a:p>
            <a:pPr algn="ctr"/>
            <a:r>
              <a:rPr lang="en-GB" sz="2400" dirty="0" smtClean="0">
                <a:solidFill>
                  <a:srgbClr val="000000"/>
                </a:solidFill>
                <a:latin typeface="Trebuchet MS - 26"/>
              </a:rPr>
              <a:t>C</a:t>
            </a:r>
            <a:r>
              <a:rPr lang="en-GB" sz="2400" i="1" dirty="0" smtClean="0">
                <a:solidFill>
                  <a:srgbClr val="000000"/>
                </a:solidFill>
                <a:latin typeface="Trebuchet MS - 26"/>
              </a:rPr>
              <a:t>hallenge:</a:t>
            </a:r>
          </a:p>
          <a:p>
            <a:pPr algn="ctr"/>
            <a:r>
              <a:rPr lang="en-GB" sz="2400" i="1" dirty="0" smtClean="0">
                <a:solidFill>
                  <a:srgbClr val="000000"/>
                </a:solidFill>
                <a:latin typeface="Trebuchet MS - 26"/>
              </a:rPr>
              <a:t>4</a:t>
            </a:r>
            <a:r>
              <a:rPr lang="en-GB" sz="2400" dirty="0" smtClean="0">
                <a:solidFill>
                  <a:srgbClr val="000000"/>
                </a:solidFill>
                <a:latin typeface="Trebuchet MS - 26"/>
              </a:rPr>
              <a:t>. Thor claims that more than three quarters of his fights are against males. Is he right? Explain your answer.</a:t>
            </a:r>
            <a:endParaRPr lang="en-GB" sz="2400" dirty="0">
              <a:solidFill>
                <a:srgbClr val="000000"/>
              </a:solidFill>
              <a:latin typeface="Trebuchet MS - 26"/>
            </a:endParaRPr>
          </a:p>
        </p:txBody>
      </p:sp>
      <p:pic>
        <p:nvPicPr>
          <p:cNvPr id="4" name="Picture 3"/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4658" y="6499076"/>
            <a:ext cx="1537383" cy="2402117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</p:spTree>
    <p:extLst>
      <p:ext uri="{BB962C8B-B14F-4D97-AF65-F5344CB8AC3E}">
        <p14:creationId xmlns:p14="http://schemas.microsoft.com/office/powerpoint/2010/main" val="2515074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222</Words>
  <Application>Microsoft Office PowerPoint</Application>
  <PresentationFormat>Custom</PresentationFormat>
  <Paragraphs>36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Arial</vt:lpstr>
      <vt:lpstr>Trebuchet MS - 72</vt:lpstr>
      <vt:lpstr>Calibri</vt:lpstr>
      <vt:lpstr>Trebuchet MS - 26</vt:lpstr>
      <vt:lpstr>Trebuchet MS - 24</vt:lpstr>
      <vt:lpstr>Trebuchet MS - 36</vt:lpstr>
      <vt:lpstr>Office Theme</vt:lpstr>
      <vt:lpstr>PowerPoint Presentation</vt:lpstr>
      <vt:lpstr>PowerPoint Presentation</vt:lpstr>
      <vt:lpstr>PowerPoint Presentation</vt:lpstr>
    </vt:vector>
  </TitlesOfParts>
  <Company>Worthing High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 Lutwyche</dc:creator>
  <cp:lastModifiedBy>A Lutwyche</cp:lastModifiedBy>
  <cp:revision>3</cp:revision>
  <dcterms:created xsi:type="dcterms:W3CDTF">2015-07-13T20:39:54Z</dcterms:created>
  <dcterms:modified xsi:type="dcterms:W3CDTF">2015-07-14T06:57:45Z</dcterms:modified>
</cp:coreProperties>
</file>