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2029" autoAdjust="0"/>
  </p:normalViewPr>
  <p:slideViewPr>
    <p:cSldViewPr>
      <p:cViewPr>
        <p:scale>
          <a:sx n="100" d="100"/>
          <a:sy n="100" d="100"/>
        </p:scale>
        <p:origin x="-1098" y="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77B434-3E93-4B8C-990E-9EB9F508A2BD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AE866D-1D4B-457A-BCAD-D23FDB225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9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866D-1D4B-457A-BCAD-D23FDB2255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http://en.wikipedia.org/wiki/List_of_materials_properties#Mechanical_properties</a:t>
            </a:r>
          </a:p>
          <a:p>
            <a:endParaRPr lang="en-GB" dirty="0" smtClean="0"/>
          </a:p>
          <a:p>
            <a:r>
              <a:rPr lang="en-GB" dirty="0" smtClean="0"/>
              <a:t>Hardness is </a:t>
            </a:r>
            <a:r>
              <a:rPr lang="en-GB" dirty="0" err="1" smtClean="0"/>
              <a:t>Mohs</a:t>
            </a:r>
            <a:r>
              <a:rPr lang="en-GB" dirty="0" smtClean="0"/>
              <a:t> Hardness</a:t>
            </a:r>
          </a:p>
          <a:p>
            <a:endParaRPr lang="en-GB" dirty="0" smtClean="0"/>
          </a:p>
          <a:p>
            <a:r>
              <a:rPr lang="en-GB" dirty="0" smtClean="0"/>
              <a:t>All other</a:t>
            </a:r>
            <a:r>
              <a:rPr lang="en-GB" baseline="0" dirty="0" smtClean="0"/>
              <a:t> values are</a:t>
            </a:r>
            <a:r>
              <a:rPr lang="en-GB" dirty="0" smtClean="0"/>
              <a:t> subjective estimates - made up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866D-1D4B-457A-BCAD-D23FDB2255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http://en.wikipedia.org/wiki/List_of_materials_properties#Mechanical_properties</a:t>
            </a:r>
          </a:p>
          <a:p>
            <a:endParaRPr lang="en-GB" dirty="0" smtClean="0"/>
          </a:p>
          <a:p>
            <a:r>
              <a:rPr lang="en-GB" dirty="0" smtClean="0"/>
              <a:t>Hardness is </a:t>
            </a:r>
            <a:r>
              <a:rPr lang="en-GB" dirty="0" err="1" smtClean="0"/>
              <a:t>Mohs</a:t>
            </a:r>
            <a:r>
              <a:rPr lang="en-GB" dirty="0" smtClean="0"/>
              <a:t> Hardness</a:t>
            </a:r>
          </a:p>
          <a:p>
            <a:endParaRPr lang="en-GB" dirty="0" smtClean="0"/>
          </a:p>
          <a:p>
            <a:r>
              <a:rPr lang="en-GB" dirty="0" smtClean="0"/>
              <a:t>All other</a:t>
            </a:r>
            <a:r>
              <a:rPr lang="en-GB" baseline="0" dirty="0" smtClean="0"/>
              <a:t> values are</a:t>
            </a:r>
            <a:r>
              <a:rPr lang="en-GB" dirty="0" smtClean="0"/>
              <a:t> subjective estimates - made up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E866D-1D4B-457A-BCAD-D23FDB2255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3587D-3F3E-4B7F-8ACC-73DF8A539BE7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D9E2-4FE1-4923-858E-2AAD81928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03EF-4A53-46E6-968A-F5538F0085C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6860-4B2A-4D34-BC9E-36664EAD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4F9-B9F9-4EE0-A986-457032D70E2B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7573-DB1D-41EC-BF99-0ADEF51A8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B78C-6AA0-47ED-AA85-8CCA2AB6AFC0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3CBA-A0D2-4BBE-998E-48475819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63E5-0DC9-4EBE-82C7-57B5E73517B8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23F5-AC49-4D43-957F-B258E262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44F0-7035-4969-A50A-ABEEC4667C29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179F-F92D-4EFA-B4D6-53977751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07EC-BE79-40CA-811B-1D005FC5D3A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F47B-991A-4AE0-A345-34D5F031F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FFBE-916C-42EC-A417-DF0775B99D6D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6050-FE3F-48B0-A93F-72B2713C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39DD-FD6D-40F0-9C04-F5F717CDB3B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55E4-BADB-4265-99CA-83AE25C03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7325-B225-4E08-AD70-4057DCCD388F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5FA7-D667-4339-957D-C5EB23BB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6096-7B88-4940-91BD-CEA07C299826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5AF7-12C0-471A-A1D8-ABE0073BE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4279AF-8A94-4767-B15E-1F2CE7F8F582}" type="datetimeFigureOut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5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5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DF64F-1036-4505-9CB3-A1BC7BBF8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6096000" cy="609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GB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 Solid materials</a:t>
            </a:r>
            <a:endParaRPr lang="en-GB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www.winningmoves.com.au/wp-content/uploads/2013/05/top-trumps-logo-white-no-strap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4892027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495800"/>
            <a:ext cx="58674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Divide the cards up equally among the group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Take it in turns to read out ONE property.  The highest value wins the other cards.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Answer ALL questions at the bottom of each card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50119"/>
              </p:ext>
            </p:extLst>
          </p:nvPr>
        </p:nvGraphicFramePr>
        <p:xfrm>
          <a:off x="152400" y="18217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7,135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 smtClean="0"/>
                        <a:t>96 </a:t>
                      </a:r>
                      <a:r>
                        <a:rPr lang="en-GB" sz="1100" b="1" baseline="0" dirty="0" err="1" smtClean="0"/>
                        <a:t>GPa</a:t>
                      </a:r>
                      <a:endParaRPr lang="en-GB" sz="1100" b="1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200x10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96345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8,940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120 </a:t>
                      </a:r>
                      <a:r>
                        <a:rPr lang="en-GB" sz="1100" b="1" dirty="0" err="1" smtClean="0"/>
                        <a:t>GPa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220x10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213701"/>
              </p:ext>
            </p:extLst>
          </p:nvPr>
        </p:nvGraphicFramePr>
        <p:xfrm>
          <a:off x="152400" y="61651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7239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1,950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181x10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4300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x10</a:t>
                      </a:r>
                      <a:r>
                        <a:rPr lang="en-GB" sz="1100" b="1" baseline="30000" dirty="0" smtClean="0"/>
                        <a:t>6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37490"/>
              </p:ext>
            </p:extLst>
          </p:nvPr>
        </p:nvGraphicFramePr>
        <p:xfrm>
          <a:off x="3581400" y="61842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11,340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16x10</a:t>
                      </a:r>
                      <a:r>
                        <a:rPr lang="en-GB" sz="1100" b="1" baseline="30000" dirty="0" smtClean="0"/>
                        <a:t>9 </a:t>
                      </a:r>
                      <a:r>
                        <a:rPr lang="en-GB" sz="1100" b="1" dirty="0" smtClean="0"/>
                        <a:t>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100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x10</a:t>
                      </a:r>
                      <a:r>
                        <a:rPr lang="en-GB" sz="1100" b="1" baseline="30000" dirty="0" smtClean="0"/>
                        <a:t>6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65760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1. QUESTION: What is the definition of a brittle material?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3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2. QUESTION: How is the stiffness of a material calculated?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3. QUESTION: How is stored elastic energy calculated from a graph of Force applied (N) over extension of a material (m)?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802005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4. QUESTION: What is hysteresis?  How would this appear in a graph?</a:t>
            </a:r>
            <a:endParaRPr lang="en-GB" sz="10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1992"/>
            <a:ext cx="1985962" cy="11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1200" y="6248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Zinc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681991"/>
            <a:ext cx="1781176" cy="112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  <p:pic>
        <p:nvPicPr>
          <p:cNvPr id="17412" name="Picture 4" descr="http://www.tatapx.org/wp-content/uploads/2012/02/real-carbon-fibre_hW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99" y="4972051"/>
            <a:ext cx="3124200" cy="12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81200" y="4968241"/>
            <a:ext cx="12954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Carbon Fibre</a:t>
            </a:r>
            <a:endParaRPr lang="en-GB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4978717"/>
            <a:ext cx="3124200" cy="11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10200" y="49872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Lead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6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3088"/>
              </p:ext>
            </p:extLst>
          </p:nvPr>
        </p:nvGraphicFramePr>
        <p:xfrm>
          <a:off x="152400" y="18217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8000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110 </a:t>
                      </a:r>
                      <a:r>
                        <a:rPr lang="en-GB" sz="1100" b="1" dirty="0" err="1" smtClean="0"/>
                        <a:t>GPa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2000 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6173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 </a:t>
                      </a:r>
                      <a:r>
                        <a:rPr lang="en-GB" sz="1100" b="1" dirty="0" err="1" smtClean="0"/>
                        <a:t>MPa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0.4x10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01456"/>
              </p:ext>
            </p:extLst>
          </p:nvPr>
        </p:nvGraphicFramePr>
        <p:xfrm>
          <a:off x="152400" y="6165193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8200"/>
                <a:gridCol w="838200"/>
                <a:gridCol w="6096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4,500kgm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310x10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10.4PGa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31177"/>
              </p:ext>
            </p:extLst>
          </p:nvPr>
        </p:nvGraphicFramePr>
        <p:xfrm>
          <a:off x="3581400" y="61842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7,800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210x10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3x10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657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5. QUESTION: Explain why the units of the Young Modulus can be either Nm</a:t>
            </a:r>
            <a:r>
              <a:rPr lang="en-GB" sz="1000" baseline="30000" dirty="0" smtClean="0"/>
              <a:t>-2</a:t>
            </a:r>
            <a:r>
              <a:rPr lang="en-GB" sz="1000" dirty="0" smtClean="0"/>
              <a:t> or Pa.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3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6. QUESTION: Why might a material be described as tough?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7. Task: Draw a stress strain graph for titanium.</a:t>
            </a:r>
            <a:endParaRPr lang="en-GB" sz="1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219076" y="643892"/>
            <a:ext cx="3057525" cy="11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81400" y="80200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8. Question: The compressive strength of marble is 112MPa.  If a marble column holding up a roof of a temple is a cylinder supporting 1.43x10</a:t>
            </a:r>
            <a:r>
              <a:rPr lang="en-GB" sz="900" baseline="30000" dirty="0" smtClean="0"/>
              <a:t>7</a:t>
            </a:r>
            <a:r>
              <a:rPr lang="en-GB" sz="900" dirty="0" smtClean="0"/>
              <a:t>N, what is it’s minimum diameter?</a:t>
            </a:r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624841"/>
            <a:ext cx="12954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Stainless Steel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Aerogel</a:t>
            </a:r>
            <a:endParaRPr lang="en-GB" dirty="0"/>
          </a:p>
        </p:txBody>
      </p:sp>
      <p:pic>
        <p:nvPicPr>
          <p:cNvPr id="37" name="Picture 2" descr="http://stardust.jpl.nasa.gov/images/technology/aerogelcrayon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9622" y="680681"/>
            <a:ext cx="1124353" cy="11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8510" y="4987291"/>
            <a:ext cx="3021891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81200" y="49682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Titanium</a:t>
            </a:r>
            <a:endParaRPr lang="en-GB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9974" y="5034916"/>
            <a:ext cx="3048000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10200" y="49872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115"/>
              </p:ext>
            </p:extLst>
          </p:nvPr>
        </p:nvGraphicFramePr>
        <p:xfrm>
          <a:off x="152400" y="182179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7239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1,100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0.01x10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15x10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37468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2.7x10</a:t>
                      </a:r>
                      <a:r>
                        <a:rPr lang="en-GB" sz="1100" b="1" baseline="30000" dirty="0" smtClean="0"/>
                        <a:t>3</a:t>
                      </a:r>
                      <a:r>
                        <a:rPr lang="en-GB" sz="1100" b="1" dirty="0" smtClean="0"/>
                        <a:t>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1.2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9.2Nm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smtClean="0"/>
                        <a:t>1x10</a:t>
                      </a:r>
                      <a:r>
                        <a:rPr lang="en-GB" sz="1100" b="1" baseline="3000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56377"/>
              </p:ext>
            </p:extLst>
          </p:nvPr>
        </p:nvGraphicFramePr>
        <p:xfrm>
          <a:off x="152400" y="61651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838200"/>
                <a:gridCol w="8382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3.5x10</a:t>
                      </a:r>
                      <a:r>
                        <a:rPr lang="en-GB" sz="1100" b="1" baseline="30000" dirty="0" smtClean="0"/>
                        <a:t>3 </a:t>
                      </a:r>
                      <a:r>
                        <a:rPr lang="en-GB" sz="1100" b="1" dirty="0" smtClean="0"/>
                        <a:t>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1220x10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1600x10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55924"/>
              </p:ext>
            </p:extLst>
          </p:nvPr>
        </p:nvGraphicFramePr>
        <p:xfrm>
          <a:off x="3581400" y="6184244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85800"/>
                <a:gridCol w="8382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1000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baseline="0" dirty="0" err="1" smtClean="0"/>
                        <a:t>GPa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130</a:t>
                      </a:r>
                      <a:r>
                        <a:rPr lang="en-GB" sz="1100" b="1" baseline="30000" dirty="0" smtClean="0"/>
                        <a:t> </a:t>
                      </a:r>
                      <a:r>
                        <a:rPr lang="en-GB" sz="1100" b="1" baseline="0" dirty="0" err="1" smtClean="0"/>
                        <a:t>GPa</a:t>
                      </a:r>
                      <a:endParaRPr lang="en-GB" sz="1100" b="1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65760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9. QUESTION: How is Young’s Modulus calculated?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3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10. TASK: Draw a stress-strain graph and plot two lines of different stiffness 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11. QUESTION: Why is glass said to be brittle?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802004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12. QUESTION: Name 3 malleable materials and state the definition of malleable.</a:t>
            </a:r>
            <a:endParaRPr lang="en-GB" sz="1000" dirty="0"/>
          </a:p>
        </p:txBody>
      </p:sp>
      <p:pic>
        <p:nvPicPr>
          <p:cNvPr id="37" name="Picture 2" descr="http://upload.wikimedia.org/wikipedia/commons/9/9e/Graphe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1400" y="5000624"/>
            <a:ext cx="3124200" cy="117157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410200" y="49872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Graphene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5000624"/>
            <a:ext cx="2971800" cy="109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81200" y="49682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Diamond</a:t>
            </a:r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1" y="628649"/>
            <a:ext cx="22383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1200" y="6248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Rubber</a:t>
            </a:r>
            <a:endParaRPr lang="en-GB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65637"/>
            <a:ext cx="2057400" cy="10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Graphite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73894"/>
              </p:ext>
            </p:extLst>
          </p:nvPr>
        </p:nvGraphicFramePr>
        <p:xfrm>
          <a:off x="152400" y="18217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510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baseline="0" dirty="0" smtClean="0"/>
                        <a:t>9 </a:t>
                      </a:r>
                      <a:r>
                        <a:rPr lang="en-GB" sz="1100" b="1" baseline="0" dirty="0" err="1" smtClean="0"/>
                        <a:t>GPa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40X10</a:t>
                      </a:r>
                      <a:r>
                        <a:rPr lang="en-GB" sz="1100" b="1" baseline="30000" dirty="0" smtClean="0"/>
                        <a:t>6</a:t>
                      </a:r>
                      <a:r>
                        <a:rPr lang="en-GB" sz="1100" b="1" dirty="0" smtClean="0"/>
                        <a:t> 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91304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2.8x10</a:t>
                      </a:r>
                      <a:r>
                        <a:rPr lang="en-GB" sz="1100" b="1" baseline="30000" dirty="0" smtClean="0"/>
                        <a:t>3 </a:t>
                      </a:r>
                      <a:r>
                        <a:rPr lang="en-GB" sz="1100" b="1" dirty="0" smtClean="0"/>
                        <a:t>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80x10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33x10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67972"/>
              </p:ext>
            </p:extLst>
          </p:nvPr>
        </p:nvGraphicFramePr>
        <p:xfrm>
          <a:off x="152400" y="6165194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8520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baseline="30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100x10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550x10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8.5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11614"/>
              </p:ext>
            </p:extLst>
          </p:nvPr>
        </p:nvGraphicFramePr>
        <p:xfrm>
          <a:off x="3581400" y="61842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2000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14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4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130x10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65760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13. QUESTION: What are the units of tensile strain?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41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14. Task: Draw a stress-strain graph for glass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15. QUESTION: What is necking and when does it occur in material tests?</a:t>
            </a:r>
            <a:endParaRPr lang="en-GB" sz="1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887" y="643889"/>
            <a:ext cx="2943225" cy="11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81400" y="802004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16. QUESTION: How is compressive stress calculated and what are the units?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6248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Pine wood</a:t>
            </a:r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643889"/>
            <a:ext cx="2971800" cy="11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4987289"/>
            <a:ext cx="2138361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Glass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981200" y="49682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Brass</a:t>
            </a:r>
            <a:endParaRPr lang="en-GB" dirty="0"/>
          </a:p>
        </p:txBody>
      </p:sp>
      <p:pic>
        <p:nvPicPr>
          <p:cNvPr id="4098" name="Picture 2" descr="File:Bertazzo S - SEM deproteined trabecular - wistar rat - x100.tif"/>
          <p:cNvPicPr>
            <a:picLocks noChangeAspect="1" noChangeArrowheads="1"/>
          </p:cNvPicPr>
          <p:nvPr/>
        </p:nvPicPr>
        <p:blipFill>
          <a:blip r:embed="rId5" cstate="email"/>
          <a:srcRect t="54472"/>
          <a:stretch>
            <a:fillRect/>
          </a:stretch>
        </p:blipFill>
        <p:spPr bwMode="auto">
          <a:xfrm>
            <a:off x="3581400" y="5105400"/>
            <a:ext cx="3124200" cy="1066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410200" y="49872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7463"/>
              </p:ext>
            </p:extLst>
          </p:nvPr>
        </p:nvGraphicFramePr>
        <p:xfrm>
          <a:off x="152400" y="1821793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1050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7,500 Nm</a:t>
                      </a:r>
                      <a:r>
                        <a:rPr lang="en-GB" sz="1100" b="1" baseline="30000" dirty="0" smtClean="0"/>
                        <a:t>-2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20</a:t>
                      </a:r>
                      <a:r>
                        <a:rPr lang="en-GB" sz="1100" b="1" baseline="30000" dirty="0" smtClean="0"/>
                        <a:t> </a:t>
                      </a:r>
                      <a:r>
                        <a:rPr lang="en-GB" sz="1100" b="1" baseline="0" dirty="0" err="1" smtClean="0"/>
                        <a:t>MPa</a:t>
                      </a:r>
                      <a:endParaRPr lang="en-GB" sz="1100" b="1" baseline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81200" y="6248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Skin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78793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1120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2 GNm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580 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68203"/>
              </p:ext>
            </p:extLst>
          </p:nvPr>
        </p:nvGraphicFramePr>
        <p:xfrm>
          <a:off x="152400" y="6165193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75kgm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3.5x10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50 </a:t>
                      </a:r>
                      <a:r>
                        <a:rPr lang="en-GB" sz="1100" b="1" dirty="0" err="1" smtClean="0"/>
                        <a:t>MPa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56741"/>
              </p:ext>
            </p:extLst>
          </p:nvPr>
        </p:nvGraphicFramePr>
        <p:xfrm>
          <a:off x="3581400" y="6184244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3970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435x10</a:t>
                      </a:r>
                      <a:r>
                        <a:rPr lang="en-GB" sz="1100" b="1" baseline="30000" dirty="0" smtClean="0"/>
                        <a:t>9</a:t>
                      </a:r>
                      <a:r>
                        <a:rPr lang="en-GB" sz="1100" b="1" dirty="0" smtClean="0"/>
                        <a:t> 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1.9 </a:t>
                      </a:r>
                      <a:r>
                        <a:rPr lang="en-GB" sz="1100" b="1" dirty="0" err="1" smtClean="0"/>
                        <a:t>GPa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410200" y="49872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Sapphire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" y="365760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17. QUESTION: Define shear stress and give an example of it.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4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18. QUESTION: Is a material that is brittle also weak?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19. QUESTION: What can be said to be the opposite of brittleness?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802004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20. QUESTION: ________ materials show resistance to  plastic deformation</a:t>
            </a:r>
            <a:endParaRPr lang="en-GB" sz="1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7594"/>
            <a:ext cx="1988260" cy="108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81200" y="4968240"/>
            <a:ext cx="12954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Polystyrene</a:t>
            </a:r>
            <a:endParaRPr lang="en-GB" dirty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941" y="5029201"/>
            <a:ext cx="1226260" cy="10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748848"/>
            <a:ext cx="1919288" cy="10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Nylon</a:t>
            </a:r>
            <a:endParaRPr lang="en-GB" dirty="0"/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3892"/>
            <a:ext cx="1676400" cy="11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524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941" y="1640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00" y="33528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93299"/>
              </p:ext>
            </p:extLst>
          </p:nvPr>
        </p:nvGraphicFramePr>
        <p:xfrm>
          <a:off x="152400" y="1821793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2,400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85 </a:t>
                      </a:r>
                      <a:r>
                        <a:rPr lang="en-GB" sz="1100" b="1" dirty="0" err="1" smtClean="0"/>
                        <a:t>GPa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r>
                        <a:rPr lang="en-GB" sz="1100" b="1" baseline="30000" dirty="0" smtClean="0"/>
                        <a:t> </a:t>
                      </a:r>
                      <a:r>
                        <a:rPr lang="en-GB" sz="1100" b="1" baseline="0" dirty="0" err="1" smtClean="0"/>
                        <a:t>MPa</a:t>
                      </a:r>
                      <a:endParaRPr lang="en-GB" sz="1100" b="1" baseline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581400" y="1714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02941" y="1831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628649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81400" y="33718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98037"/>
              </p:ext>
            </p:extLst>
          </p:nvPr>
        </p:nvGraphicFramePr>
        <p:xfrm>
          <a:off x="3581400" y="18408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2,700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6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69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GNm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50x10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4495800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3941" y="4507468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" y="4953000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52400" y="7696200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35924"/>
              </p:ext>
            </p:extLst>
          </p:nvPr>
        </p:nvGraphicFramePr>
        <p:xfrm>
          <a:off x="152400" y="6165193"/>
          <a:ext cx="3124200" cy="1835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6477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1,300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300 </a:t>
                      </a:r>
                      <a:r>
                        <a:rPr lang="en-GB" sz="1100" b="1" dirty="0" err="1" smtClean="0"/>
                        <a:t>MPa</a:t>
                      </a:r>
                      <a:endParaRPr lang="en-GB" sz="1100" b="1" baseline="3000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1 </a:t>
                      </a:r>
                      <a:r>
                        <a:rPr lang="en-GB" sz="1100" b="1" dirty="0" err="1" smtClean="0"/>
                        <a:t>GPa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581400" y="4514851"/>
            <a:ext cx="3124200" cy="4114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02941" y="4526519"/>
            <a:ext cx="26811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Materials Top Trumps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4972051"/>
            <a:ext cx="3124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3581400" y="7715251"/>
            <a:ext cx="3124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75131"/>
              </p:ext>
            </p:extLst>
          </p:nvPr>
        </p:nvGraphicFramePr>
        <p:xfrm>
          <a:off x="3581400" y="6184243"/>
          <a:ext cx="3124200" cy="185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800100"/>
                <a:gridCol w="876300"/>
                <a:gridCol w="685800"/>
              </a:tblGrid>
              <a:tr h="533401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Density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0.07 kgm</a:t>
                      </a:r>
                      <a:r>
                        <a:rPr lang="en-GB" sz="1100" b="1" baseline="30000" dirty="0" smtClean="0"/>
                        <a:t>-3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Malleability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7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1018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Hardness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Ductility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0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20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Young modulus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/>
                        <a:t>Nm</a:t>
                      </a:r>
                      <a:r>
                        <a:rPr lang="en-GB" sz="1100" b="1" baseline="30000" dirty="0" smtClean="0"/>
                        <a:t>-2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Flexibility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9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Strength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380x10</a:t>
                      </a:r>
                      <a:r>
                        <a:rPr lang="en-GB" sz="1100" b="1" baseline="30000" dirty="0" smtClean="0"/>
                        <a:t>6 </a:t>
                      </a:r>
                      <a:r>
                        <a:rPr lang="en-GB" sz="1100" b="1" dirty="0" smtClean="0"/>
                        <a:t>Pa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Toughness</a:t>
                      </a:r>
                      <a:endParaRPr lang="en-GB" sz="11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8</a:t>
                      </a:r>
                      <a:endParaRPr lang="en-GB" sz="11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365760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21. QUESTION: What’s the definition of compressive strength?</a:t>
            </a:r>
            <a:endParaRPr lang="en-GB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81400" y="370593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22. QUESTION: What’s the definition of compressive strain?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" y="80302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23. QUESTION: Are all malleable materials tough?  Explain.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1400" y="8020050"/>
            <a:ext cx="3124200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24. QUESTION: Give the material properties necessary for a) Aeroplane wings b) Electrical wiring and c) Building construction</a:t>
            </a:r>
            <a:endParaRPr lang="en-GB" sz="1000" dirty="0"/>
          </a:p>
        </p:txBody>
      </p:sp>
      <p:pic>
        <p:nvPicPr>
          <p:cNvPr id="2050" name="Picture 2" descr="http://www.optics.rochester.edu/workgroups/cml/opt307/spr07/luke/FIBERS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4953000"/>
            <a:ext cx="3124200" cy="1219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81200" y="49682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Spider silk</a:t>
            </a:r>
            <a:endParaRPr lang="en-GB" dirty="0"/>
          </a:p>
        </p:txBody>
      </p:sp>
      <p:pic>
        <p:nvPicPr>
          <p:cNvPr id="2052" name="Picture 4" descr="http://www.d.umn.edu/news/2008/August/Human_hai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4996665"/>
            <a:ext cx="3124200" cy="117553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257800" y="4987291"/>
            <a:ext cx="14478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Human Hair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09601"/>
            <a:ext cx="3124200" cy="12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81200" y="624840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Concrete</a:t>
            </a:r>
            <a:endParaRPr lang="en-GB" dirty="0"/>
          </a:p>
        </p:txBody>
      </p:sp>
      <p:pic>
        <p:nvPicPr>
          <p:cNvPr id="2055" name="Picture 7" descr="http://metalrecyclinginc.com/images/aluminium-4.jpg"/>
          <p:cNvPicPr>
            <a:picLocks noChangeAspect="1" noChangeArrowheads="1"/>
          </p:cNvPicPr>
          <p:nvPr/>
        </p:nvPicPr>
        <p:blipFill>
          <a:blip r:embed="rId5" cstate="print"/>
          <a:srcRect t="21015" b="26449"/>
          <a:stretch>
            <a:fillRect/>
          </a:stretch>
        </p:blipFill>
        <p:spPr bwMode="auto">
          <a:xfrm>
            <a:off x="3581400" y="685800"/>
            <a:ext cx="3124200" cy="1143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10200" y="643891"/>
            <a:ext cx="12954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Aluminium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382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990600"/>
            <a:ext cx="6172200" cy="71770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is the definition of a brittle material</a:t>
            </a:r>
            <a:r>
              <a:rPr lang="en-GB" sz="1400" dirty="0" smtClean="0"/>
              <a:t>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the stiffness of a material calculated?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stored elastic energy calculated from a graph of Force applied (N) over extension of a material (m</a:t>
            </a:r>
            <a:r>
              <a:rPr lang="en-GB" sz="1400" dirty="0" smtClean="0"/>
              <a:t>)?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is hysteresis?  How would this appear in a graph?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Explain why the units of the Young Modulus can be either Nm</a:t>
            </a:r>
            <a:r>
              <a:rPr lang="en-GB" sz="1400" baseline="30000" dirty="0"/>
              <a:t>-2</a:t>
            </a:r>
            <a:r>
              <a:rPr lang="en-GB" sz="1400" dirty="0"/>
              <a:t> or Pa.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Why might a material be described as tough</a:t>
            </a:r>
            <a:r>
              <a:rPr lang="en-GB" sz="1400" dirty="0" smtClean="0"/>
              <a:t>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 strain graph for titanium.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The compressive strength of marble is 112MPa.  If a marble column holding up a roof of a temple is a cylinder supporting 1.43x10</a:t>
            </a:r>
            <a:r>
              <a:rPr lang="en-GB" sz="1400" baseline="30000" dirty="0"/>
              <a:t>7</a:t>
            </a:r>
            <a:r>
              <a:rPr lang="en-GB" sz="1400" dirty="0"/>
              <a:t>N, what is it’s minimum diameter?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Young’s Modulus calculated?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stress-strain graph and plot two lines of different stiffness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Why is glass said to be brittle?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Name 3 malleable materials and state the definition of malleable.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are the units of tensile strain?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stress-strain graph for glass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is necking and when does it occur in material tests</a:t>
            </a:r>
            <a:r>
              <a:rPr lang="en-GB" sz="1400" dirty="0" smtClean="0"/>
              <a:t>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compressive stress calculated and what are the units?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Define shear stress and give an example of it.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Is a material that is brittle also weak?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can be said to be the opposite of brittleness?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________ materials show resistance to  plastic deformation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What’s the definition of compressive strength?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What’s the definition of compressive strain?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Are all malleable materials tough?  Explain.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Give the material properties necessary for a) Aeroplane wings b) Electrical wiring and c) Building construction</a:t>
            </a:r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AutoNum type="arabicPeriod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38200"/>
          </a:xfrm>
        </p:spPr>
        <p:txBody>
          <a:bodyPr/>
          <a:lstStyle/>
          <a:p>
            <a:r>
              <a:rPr lang="en-GB" smtClean="0"/>
              <a:t>ANSWERS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990600"/>
            <a:ext cx="6172200" cy="71770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</a:t>
            </a:r>
            <a:r>
              <a:rPr lang="en-GB" sz="1400" dirty="0" smtClean="0"/>
              <a:t>A lot of stress for little strain.  Shatters upon larger applied forces?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</a:t>
            </a:r>
            <a:r>
              <a:rPr lang="en-GB" sz="1400" dirty="0" smtClean="0"/>
              <a:t>F = </a:t>
            </a:r>
            <a:r>
              <a:rPr lang="en-GB" sz="1400" dirty="0" err="1" smtClean="0"/>
              <a:t>kx</a:t>
            </a:r>
            <a:r>
              <a:rPr lang="en-GB" sz="1400" dirty="0" smtClean="0"/>
              <a:t>, where k is the stiffness</a:t>
            </a:r>
            <a:endParaRPr lang="en-GB" sz="1400" dirty="0"/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</a:t>
            </a:r>
            <a:r>
              <a:rPr lang="en-GB" sz="1400" dirty="0" smtClean="0"/>
              <a:t>Area under graph = Nm = Joules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is hysteresis?  How would this appear in a graph?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Explain why the units of the Young Modulus can be either Nm</a:t>
            </a:r>
            <a:r>
              <a:rPr lang="en-GB" sz="1400" baseline="30000" dirty="0"/>
              <a:t>-2</a:t>
            </a:r>
            <a:r>
              <a:rPr lang="en-GB" sz="1400" dirty="0"/>
              <a:t> or Pa.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Why might a material be described as tough</a:t>
            </a:r>
            <a:r>
              <a:rPr lang="en-GB" sz="1400" dirty="0" smtClean="0"/>
              <a:t>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 strain graph for titanium.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The compressive strength of marble is 112MPa.  If a marble column holding up a roof of a temple is a cylinder supporting 1.43x10</a:t>
            </a:r>
            <a:r>
              <a:rPr lang="en-GB" sz="1400" baseline="30000" dirty="0"/>
              <a:t>7</a:t>
            </a:r>
            <a:r>
              <a:rPr lang="en-GB" sz="1400" dirty="0"/>
              <a:t>N, what is it’s minimum diameter</a:t>
            </a:r>
            <a:r>
              <a:rPr lang="en-GB" sz="1400" dirty="0" smtClean="0"/>
              <a:t>? </a:t>
            </a:r>
            <a:r>
              <a:rPr lang="en-GB" sz="1400" dirty="0" smtClean="0">
                <a:solidFill>
                  <a:srgbClr val="FF0000"/>
                </a:solidFill>
              </a:rPr>
              <a:t>– 0.4m</a:t>
            </a:r>
            <a:endParaRPr lang="en-GB" sz="1400" dirty="0">
              <a:solidFill>
                <a:srgbClr val="FF0000"/>
              </a:solidFill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Young’s Modulus calculated?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stress-strain graph and plot two lines of different stiffness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Why is glass said to be brittle?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Name 3 malleable materials and state the definition of malleable.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are the units of tensile strain?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Task</a:t>
            </a:r>
            <a:r>
              <a:rPr lang="en-GB" sz="1400" dirty="0"/>
              <a:t>: Draw a stress-strain graph for glass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is necking and when does it occur in material tests</a:t>
            </a:r>
            <a:r>
              <a:rPr lang="en-GB" sz="1400" dirty="0" smtClean="0"/>
              <a:t>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How is compressive stress calculated and what are the units?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Define shear stress and give an example of it.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Is a material that is brittle also weak?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 can be said to be the opposite of brittleness?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________ materials show resistance to  plastic deformation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What’s the definition of compressive strength?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What’s the definition of compressive strain?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Are all malleable materials tough?  Explain.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GB" sz="1400" dirty="0" smtClean="0"/>
              <a:t>QUESTION</a:t>
            </a:r>
            <a:r>
              <a:rPr lang="en-GB" sz="1400" dirty="0"/>
              <a:t>: Give the material properties necessary for a) Aeroplane wings b) Electrical wiring and c) Building construction</a:t>
            </a:r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Font typeface="Arial" charset="0"/>
              <a:buAutoNum type="arabicPeriod"/>
            </a:pPr>
            <a:endParaRPr lang="en-GB" sz="1400" dirty="0"/>
          </a:p>
          <a:p>
            <a:pPr marL="514350" indent="-514350">
              <a:buAutoNum type="arabicPeriod"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551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1638</Words>
  <Application>Microsoft Office PowerPoint</Application>
  <PresentationFormat>On-screen Show (4:3)</PresentationFormat>
  <Paragraphs>530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 spicer</dc:creator>
  <cp:lastModifiedBy>Steve Bonnar</cp:lastModifiedBy>
  <cp:revision>83</cp:revision>
  <dcterms:created xsi:type="dcterms:W3CDTF">2010-03-16T12:33:48Z</dcterms:created>
  <dcterms:modified xsi:type="dcterms:W3CDTF">2013-11-06T05:07:42Z</dcterms:modified>
</cp:coreProperties>
</file>