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8" r:id="rId4"/>
    <p:sldId id="257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5" r:id="rId15"/>
    <p:sldId id="259" r:id="rId16"/>
    <p:sldId id="260" r:id="rId17"/>
    <p:sldId id="270" r:id="rId18"/>
    <p:sldId id="271" r:id="rId19"/>
    <p:sldId id="272" r:id="rId20"/>
    <p:sldId id="273" r:id="rId2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1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F33CC-9E14-4EAE-AF3A-746983A43E18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BAB3C-6AF8-4C04-BFF3-3102CAB82D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6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AB3C-6AF8-4C04-BFF3-3102CAB82D4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66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B25E-BD89-46CE-A91B-4149FE6F513F}" type="datetimeFigureOut">
              <a:rPr lang="en-GB" smtClean="0"/>
              <a:pPr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4C5C-ABC8-4C40-B050-0542E45A9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92696" y="179512"/>
            <a:ext cx="5445224" cy="4104456"/>
            <a:chOff x="692696" y="179512"/>
            <a:chExt cx="5445224" cy="4104456"/>
          </a:xfrm>
        </p:grpSpPr>
        <p:sp>
          <p:nvSpPr>
            <p:cNvPr id="4" name="Rectangle 3"/>
            <p:cNvSpPr/>
            <p:nvPr/>
          </p:nvSpPr>
          <p:spPr>
            <a:xfrm>
              <a:off x="692696" y="179512"/>
              <a:ext cx="5445224" cy="4104456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092506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782203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415308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46078" y="284133"/>
              <a:ext cx="948008" cy="830997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en-GB" sz="4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8577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5775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8880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47968" y="1144703"/>
              <a:ext cx="5357037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92696" y="4572000"/>
            <a:ext cx="5445224" cy="4104456"/>
            <a:chOff x="692696" y="179512"/>
            <a:chExt cx="5445224" cy="4104456"/>
          </a:xfrm>
        </p:grpSpPr>
        <p:sp>
          <p:nvSpPr>
            <p:cNvPr id="24" name="Rectangle 23"/>
            <p:cNvSpPr/>
            <p:nvPr/>
          </p:nvSpPr>
          <p:spPr>
            <a:xfrm>
              <a:off x="692696" y="179512"/>
              <a:ext cx="5445224" cy="4104456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092506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782203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15308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46078" y="284133"/>
              <a:ext cx="948008" cy="830997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en-GB" sz="4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8577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5775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68880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47968" y="1144703"/>
              <a:ext cx="5357037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648" y="746854"/>
            <a:ext cx="6192688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Name: ______________________________ Date: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u="sng" dirty="0" smtClean="0">
                <a:latin typeface="Arial" pitchFamily="34" charset="0"/>
                <a:cs typeface="Arial" pitchFamily="34" charset="0"/>
              </a:rPr>
              <a:t>Write the words in numerals: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GB" sz="1600" dirty="0" smtClean="0">
                <a:latin typeface="Arial" pitchFamily="34" charset="0"/>
                <a:cs typeface="Arial" pitchFamily="34" charset="0"/>
              </a:rPr>
              <a:t>1) three hundred and eighty-one _______ </a:t>
            </a:r>
          </a:p>
          <a:p>
            <a:pPr marL="342900" indent="-342900"/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GB" sz="1600" dirty="0" smtClean="0">
                <a:latin typeface="Arial" pitchFamily="34" charset="0"/>
                <a:cs typeface="Arial" pitchFamily="34" charset="0"/>
              </a:rPr>
              <a:t>2) six hundred and eighty-four _______</a:t>
            </a:r>
          </a:p>
          <a:p>
            <a:pPr marL="342900" indent="-342900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3) eight hundred and twenty-two _______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4) nine hundred and thirty _______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5) five hundred and twenty-five _______ 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6) seven hundred and sixty-six _______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7) nine hundred and forty-eight _______ 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8) one hundred and seventy-one _______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9) four hundred and seven _______ 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10) one hundred and nineteen _______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11) two hundred and five _______ 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12) two hundred and ninety-one _______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13) eight hundred and fifty-nine _______ 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: two thousand, six hundred and forty 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48" y="139442"/>
            <a:ext cx="6336704" cy="36933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I can identify 3 digit numbers in word form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725144" y="8388424"/>
            <a:ext cx="13681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648" y="695757"/>
            <a:ext cx="60486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_____________________          Date: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u="sng" dirty="0" smtClean="0">
                <a:latin typeface="Arial" pitchFamily="34" charset="0"/>
                <a:cs typeface="Arial" pitchFamily="34" charset="0"/>
              </a:rPr>
              <a:t>Write </a:t>
            </a:r>
            <a:r>
              <a:rPr lang="en-GB" b="1" u="sng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b="1" u="sng" dirty="0" smtClean="0">
                <a:latin typeface="Arial" pitchFamily="34" charset="0"/>
                <a:cs typeface="Arial" pitchFamily="34" charset="0"/>
              </a:rPr>
              <a:t>numbers </a:t>
            </a:r>
            <a:r>
              <a:rPr lang="en-GB" b="1" u="sng" dirty="0">
                <a:latin typeface="Arial" pitchFamily="34" charset="0"/>
                <a:cs typeface="Arial" pitchFamily="34" charset="0"/>
              </a:rPr>
              <a:t>in </a:t>
            </a:r>
            <a:r>
              <a:rPr lang="en-GB" b="1" u="sng" dirty="0" smtClean="0">
                <a:latin typeface="Arial" pitchFamily="34" charset="0"/>
                <a:cs typeface="Arial" pitchFamily="34" charset="0"/>
              </a:rPr>
              <a:t>words: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1) 100     </a:t>
            </a:r>
            <a:endParaRPr lang="en-GB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2)  250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3)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375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GB" dirty="0">
                <a:latin typeface="Arial" pitchFamily="34" charset="0"/>
                <a:cs typeface="Arial" pitchFamily="34" charset="0"/>
              </a:rPr>
              <a:t>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501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GB" dirty="0">
                <a:latin typeface="Arial" pitchFamily="34" charset="0"/>
                <a:cs typeface="Arial" pitchFamily="34" charset="0"/>
              </a:rPr>
              <a:t>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915</a:t>
            </a:r>
          </a:p>
          <a:p>
            <a:endParaRPr lang="en-GB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1265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08720" y="2783989"/>
            <a:ext cx="540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0728" y="3360053"/>
            <a:ext cx="53285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0728" y="3864109"/>
            <a:ext cx="53285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80728" y="4440173"/>
            <a:ext cx="53285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80728" y="4944229"/>
            <a:ext cx="53285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0648" y="251520"/>
            <a:ext cx="6336704" cy="400110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I can write 3 digit numbers in word form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51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52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53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54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cxnSp>
        <p:nvCxnSpPr>
          <p:cNvPr id="55" name="Straight Connector 54"/>
          <p:cNvCxnSpPr/>
          <p:nvPr/>
        </p:nvCxnSpPr>
        <p:spPr>
          <a:xfrm>
            <a:off x="404664" y="6228184"/>
            <a:ext cx="5832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664" y="899592"/>
            <a:ext cx="61926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Name: ______________________________ Date: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u="sng" dirty="0" smtClean="0">
                <a:latin typeface="Arial" pitchFamily="34" charset="0"/>
                <a:cs typeface="Arial" pitchFamily="34" charset="0"/>
              </a:rPr>
              <a:t>Write the words in numerals: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1) two thousand, six hundred and forty 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2) six thousand, four hundred and sixty-six 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3) three thousand, six hundred and three 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4) two thousand, and twenty-nine 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5) eight thousand, nine hundred and seventy-six 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6) nine thousand, one hundred and one 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7) four thousand, five hundred and thirty-one 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8) three thousand, three hundred and fifty-nine 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9) seven thousand, nine hundred and seventy-two_____________</a:t>
            </a:r>
          </a:p>
          <a:p>
            <a:pPr marL="342900" indent="-342900">
              <a:lnSpc>
                <a:spcPct val="20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10) eight thousand, one hundred and fifty-two 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648" y="314236"/>
            <a:ext cx="6336704" cy="36933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I can identify 4 digit numbers in word form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5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6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7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8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8" y="139442"/>
            <a:ext cx="6336704" cy="36933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I can write 4 digit numbers in word form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4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5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6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7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260648" y="695757"/>
            <a:ext cx="60486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_____________________          Date: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u="sng" dirty="0" smtClean="0">
                <a:latin typeface="Arial" pitchFamily="34" charset="0"/>
                <a:cs typeface="Arial" pitchFamily="34" charset="0"/>
              </a:rPr>
              <a:t>Write </a:t>
            </a:r>
            <a:r>
              <a:rPr lang="en-GB" b="1" u="sng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b="1" u="sng" dirty="0" smtClean="0">
                <a:latin typeface="Arial" pitchFamily="34" charset="0"/>
                <a:cs typeface="Arial" pitchFamily="34" charset="0"/>
              </a:rPr>
              <a:t>numbers </a:t>
            </a:r>
            <a:r>
              <a:rPr lang="en-GB" b="1" u="sng" dirty="0">
                <a:latin typeface="Arial" pitchFamily="34" charset="0"/>
                <a:cs typeface="Arial" pitchFamily="34" charset="0"/>
              </a:rPr>
              <a:t>in </a:t>
            </a:r>
            <a:r>
              <a:rPr lang="en-GB" b="1" u="sng" dirty="0" smtClean="0">
                <a:latin typeface="Arial" pitchFamily="34" charset="0"/>
                <a:cs typeface="Arial" pitchFamily="34" charset="0"/>
              </a:rPr>
              <a:t>words: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4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1) 5000     </a:t>
            </a:r>
            <a:endParaRPr lang="en-GB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4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2)  2250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4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3)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3175</a:t>
            </a:r>
          </a:p>
          <a:p>
            <a:pPr>
              <a:lnSpc>
                <a:spcPct val="4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GB" dirty="0">
                <a:latin typeface="Arial" pitchFamily="34" charset="0"/>
                <a:cs typeface="Arial" pitchFamily="34" charset="0"/>
              </a:rPr>
              <a:t>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5109</a:t>
            </a:r>
          </a:p>
          <a:p>
            <a:pPr>
              <a:lnSpc>
                <a:spcPct val="4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GB" dirty="0">
                <a:latin typeface="Arial" pitchFamily="34" charset="0"/>
                <a:cs typeface="Arial" pitchFamily="34" charset="0"/>
              </a:rPr>
              <a:t>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9002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96752" y="3203848"/>
            <a:ext cx="540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96752" y="4283968"/>
            <a:ext cx="53285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96752" y="5364088"/>
            <a:ext cx="53285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96752" y="6516216"/>
            <a:ext cx="53285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96752" y="7668344"/>
            <a:ext cx="53285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96752" y="3635896"/>
            <a:ext cx="540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24744" y="4788024"/>
            <a:ext cx="540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24744" y="5868144"/>
            <a:ext cx="540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96752" y="7020272"/>
            <a:ext cx="540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96752" y="8100392"/>
            <a:ext cx="540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3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4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5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6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60648" y="395536"/>
            <a:ext cx="6264696" cy="78483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  <a:latin typeface="Arial" pitchFamily="34" charset="0"/>
                <a:ea typeface="MS PMincho" pitchFamily="18" charset="-128"/>
                <a:cs typeface="Arial" pitchFamily="34" charset="0"/>
              </a:rPr>
              <a:t>Super Challenge!</a:t>
            </a:r>
          </a:p>
          <a:p>
            <a:endParaRPr lang="en-GB" b="1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GB" dirty="0" smtClean="0">
                <a:latin typeface="Arial" pitchFamily="34" charset="0"/>
                <a:ea typeface="MS PMincho" pitchFamily="18" charset="-128"/>
                <a:cs typeface="Arial" pitchFamily="34" charset="0"/>
              </a:rPr>
              <a:t>What  is the fifth column in the </a:t>
            </a:r>
            <a:r>
              <a:rPr lang="en-GB" dirty="0" err="1" smtClean="0">
                <a:latin typeface="Arial" pitchFamily="34" charset="0"/>
                <a:ea typeface="MS PMincho" pitchFamily="18" charset="-128"/>
                <a:cs typeface="Arial" pitchFamily="34" charset="0"/>
              </a:rPr>
              <a:t>Th</a:t>
            </a:r>
            <a:r>
              <a:rPr lang="en-GB" dirty="0" smtClean="0">
                <a:latin typeface="Arial" pitchFamily="34" charset="0"/>
                <a:ea typeface="MS PMincho" pitchFamily="18" charset="-128"/>
                <a:cs typeface="Arial" pitchFamily="34" charset="0"/>
              </a:rPr>
              <a:t>, H, T, U  grid called?</a:t>
            </a: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GB" dirty="0" smtClean="0">
                <a:latin typeface="Arial" pitchFamily="34" charset="0"/>
                <a:ea typeface="MS PMincho" pitchFamily="18" charset="-128"/>
                <a:cs typeface="Arial" pitchFamily="34" charset="0"/>
              </a:rPr>
              <a:t> Can you write three numbers that include this column?</a:t>
            </a: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GB" dirty="0" smtClean="0">
                <a:latin typeface="Arial" pitchFamily="34" charset="0"/>
                <a:ea typeface="MS PMincho" pitchFamily="18" charset="-128"/>
                <a:cs typeface="Arial" pitchFamily="34" charset="0"/>
              </a:rPr>
              <a:t>Can you write one of these numbers in words?</a:t>
            </a: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>
              <a:buAutoNum type="arabicParenR"/>
            </a:pPr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pPr marL="342900" indent="-342900"/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ea typeface="MS PMincho" pitchFamily="18" charset="-128"/>
              <a:cs typeface="Arial" pitchFamily="34" charset="0"/>
            </a:endParaRPr>
          </a:p>
          <a:p>
            <a:endParaRPr lang="en-GB" dirty="0">
              <a:latin typeface="Arial" pitchFamily="34" charset="0"/>
              <a:ea typeface="MS PMincho" pitchFamily="18" charset="-128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16" y="1835696"/>
            <a:ext cx="2736304" cy="165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>
            <a:off x="2636912" y="1907704"/>
            <a:ext cx="1224136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4664" y="248376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4664" y="2915816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4664" y="3419872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672" y="5004048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6672" y="5508104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8680" y="6084168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4664" y="7164288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4664" y="7596336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4664" y="802838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7208" t="10500" r="5562" b="6111"/>
          <a:stretch>
            <a:fillRect/>
          </a:stretch>
        </p:blipFill>
        <p:spPr bwMode="auto">
          <a:xfrm>
            <a:off x="440668" y="718892"/>
            <a:ext cx="5976664" cy="42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7208" t="18180" r="4739" b="19278"/>
          <a:stretch>
            <a:fillRect/>
          </a:stretch>
        </p:blipFill>
        <p:spPr bwMode="auto">
          <a:xfrm>
            <a:off x="548680" y="5242953"/>
            <a:ext cx="5904656" cy="31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3048" y="123541"/>
            <a:ext cx="604867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093" t="19278" r="4031" b="11597"/>
          <a:stretch>
            <a:fillRect/>
          </a:stretch>
        </p:blipFill>
        <p:spPr bwMode="auto">
          <a:xfrm>
            <a:off x="332656" y="323528"/>
            <a:ext cx="6237312" cy="363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0648" y="4099882"/>
            <a:ext cx="6336704" cy="440120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Circle the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biggest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number: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5,   7,   1,   2</a:t>
            </a:r>
          </a:p>
          <a:p>
            <a:pPr marL="457200" indent="-457200">
              <a:buAutoNum type="alphaLcParenR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1,	10,     5,     8</a:t>
            </a:r>
          </a:p>
          <a:p>
            <a:pPr marL="457200" indent="-457200">
              <a:buAutoNum type="alphaLcParenR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10,   13,    15,    11</a:t>
            </a:r>
          </a:p>
          <a:p>
            <a:pPr marL="457200" indent="-457200">
              <a:buAutoNum type="alphaLcParenR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12,   20,    17,    10</a:t>
            </a:r>
          </a:p>
          <a:p>
            <a:pPr marL="457200" indent="-457200">
              <a:buAutoNum type="alphaLcParenR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21,    25,    26,    23</a:t>
            </a:r>
          </a:p>
          <a:p>
            <a:pPr marL="457200" indent="-457200">
              <a:buAutoNum type="alphaLcParenR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29,     24,    22,    27</a:t>
            </a:r>
          </a:p>
          <a:p>
            <a:pPr marL="457200" indent="-457200">
              <a:buAutoNum type="alphaLcParenR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7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8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9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0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3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4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5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6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60648" y="602268"/>
            <a:ext cx="6336704" cy="36933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I can order 2 digit numbers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2031" t="25861" r="13906" b="11597"/>
          <a:stretch>
            <a:fillRect/>
          </a:stretch>
        </p:blipFill>
        <p:spPr bwMode="auto">
          <a:xfrm>
            <a:off x="432048" y="1065751"/>
            <a:ext cx="5877272" cy="37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10813" t="12694" r="13792" b="48280"/>
          <a:stretch>
            <a:fillRect/>
          </a:stretch>
        </p:blipFill>
        <p:spPr bwMode="auto">
          <a:xfrm>
            <a:off x="425436" y="4836076"/>
            <a:ext cx="5811876" cy="225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0648" y="7308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</a:t>
            </a:r>
            <a:endParaRPr lang="en-GB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l="18104" t="63639" r="16062" b="28680"/>
          <a:stretch>
            <a:fillRect/>
          </a:stretch>
        </p:blipFill>
        <p:spPr bwMode="auto">
          <a:xfrm>
            <a:off x="404664" y="7740352"/>
            <a:ext cx="57606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13048" y="35496"/>
            <a:ext cx="604867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632" y="8343566"/>
            <a:ext cx="6597352" cy="692930"/>
            <a:chOff x="0" y="8244408"/>
            <a:chExt cx="6597352" cy="764938"/>
          </a:xfrm>
        </p:grpSpPr>
        <p:pic>
          <p:nvPicPr>
            <p:cNvPr id="3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4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5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6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60648" y="564986"/>
            <a:ext cx="6336704" cy="36933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I can order 3 digit numbers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2854" t="25861" r="12573" b="14889"/>
          <a:stretch>
            <a:fillRect/>
          </a:stretch>
        </p:blipFill>
        <p:spPr bwMode="auto">
          <a:xfrm>
            <a:off x="404664" y="973243"/>
            <a:ext cx="5976664" cy="35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l="11521" t="10972" r="13906" b="49528"/>
          <a:stretch>
            <a:fillRect/>
          </a:stretch>
        </p:blipFill>
        <p:spPr bwMode="auto">
          <a:xfrm>
            <a:off x="332656" y="4606726"/>
            <a:ext cx="6021288" cy="239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0648" y="711771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</a:t>
            </a:r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 l="20260" t="32444" r="21626" b="53292"/>
          <a:stretch>
            <a:fillRect/>
          </a:stretch>
        </p:blipFill>
        <p:spPr bwMode="auto">
          <a:xfrm>
            <a:off x="1052736" y="7559054"/>
            <a:ext cx="4896544" cy="90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13048" y="35496"/>
            <a:ext cx="604867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3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4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5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6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60648" y="530260"/>
            <a:ext cx="6336704" cy="36933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I can order 4 digit numbers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648" y="69389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6145" t="25861" r="18021" b="12694"/>
          <a:stretch>
            <a:fillRect/>
          </a:stretch>
        </p:blipFill>
        <p:spPr bwMode="auto">
          <a:xfrm>
            <a:off x="836712" y="971600"/>
            <a:ext cx="540060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16458" t="11597" r="18531" b="54389"/>
          <a:stretch>
            <a:fillRect/>
          </a:stretch>
        </p:blipFill>
        <p:spPr bwMode="auto">
          <a:xfrm>
            <a:off x="692696" y="4788024"/>
            <a:ext cx="56886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 l="17083" t="39028" r="10813" b="44514"/>
          <a:stretch>
            <a:fillRect/>
          </a:stretch>
        </p:blipFill>
        <p:spPr bwMode="auto">
          <a:xfrm>
            <a:off x="620688" y="7305572"/>
            <a:ext cx="5904656" cy="101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13048" y="35496"/>
            <a:ext cx="604867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692696" y="179512"/>
            <a:ext cx="5445224" cy="4104456"/>
            <a:chOff x="692696" y="179512"/>
            <a:chExt cx="5445224" cy="4104456"/>
          </a:xfrm>
        </p:grpSpPr>
        <p:sp>
          <p:nvSpPr>
            <p:cNvPr id="4" name="Rectangle 3"/>
            <p:cNvSpPr/>
            <p:nvPr/>
          </p:nvSpPr>
          <p:spPr>
            <a:xfrm>
              <a:off x="692696" y="179512"/>
              <a:ext cx="5445224" cy="4104456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092506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782203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415308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46078" y="284133"/>
              <a:ext cx="948008" cy="830997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en-GB" sz="4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8577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5775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8880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47968" y="1144703"/>
              <a:ext cx="5357037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/>
          <p:cNvGrpSpPr/>
          <p:nvPr/>
        </p:nvGrpSpPr>
        <p:grpSpPr>
          <a:xfrm>
            <a:off x="692696" y="4572000"/>
            <a:ext cx="5445224" cy="4104456"/>
            <a:chOff x="692696" y="179512"/>
            <a:chExt cx="5445224" cy="4104456"/>
          </a:xfrm>
        </p:grpSpPr>
        <p:sp>
          <p:nvSpPr>
            <p:cNvPr id="24" name="Rectangle 23"/>
            <p:cNvSpPr/>
            <p:nvPr/>
          </p:nvSpPr>
          <p:spPr>
            <a:xfrm>
              <a:off x="692696" y="179512"/>
              <a:ext cx="5445224" cy="4104456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092506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782203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15308" y="193546"/>
              <a:ext cx="0" cy="4031094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46078" y="284133"/>
              <a:ext cx="948008" cy="830997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en-GB" sz="4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8577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5775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68880" y="284133"/>
              <a:ext cx="948008" cy="769441"/>
            </a:xfrm>
            <a:prstGeom prst="rect">
              <a:avLst/>
            </a:prstGeom>
            <a:noFill/>
            <a:ln w="5715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GB" sz="4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47968" y="1144703"/>
              <a:ext cx="5357037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3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4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5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6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60648" y="674276"/>
            <a:ext cx="6336704" cy="36933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I can order 5 digit numbers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3677" t="20375" r="12260" b="9403"/>
          <a:stretch>
            <a:fillRect/>
          </a:stretch>
        </p:blipFill>
        <p:spPr bwMode="auto">
          <a:xfrm>
            <a:off x="188640" y="2123728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13048" y="107504"/>
            <a:ext cx="604867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cnx.org/resources/de06282d6f418494ecd4609383897f78/graphics1.png"/>
          <p:cNvPicPr>
            <a:picLocks noChangeAspect="1" noChangeArrowheads="1"/>
          </p:cNvPicPr>
          <p:nvPr/>
        </p:nvPicPr>
        <p:blipFill>
          <a:blip r:embed="rId3" cstate="print"/>
          <a:srcRect l="64987" r="27609" b="86255"/>
          <a:stretch>
            <a:fillRect/>
          </a:stretch>
        </p:blipFill>
        <p:spPr bwMode="auto">
          <a:xfrm rot="5400000">
            <a:off x="2972951" y="2219739"/>
            <a:ext cx="432048" cy="384043"/>
          </a:xfrm>
          <a:prstGeom prst="rect">
            <a:avLst/>
          </a:prstGeom>
          <a:noFill/>
        </p:spPr>
      </p:pic>
      <p:pic>
        <p:nvPicPr>
          <p:cNvPr id="3" name="Picture 8" descr="http://cnx.org/resources/de06282d6f418494ecd4609383897f78/graphics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64987" r="27609" b="86255"/>
          <a:stretch>
            <a:fillRect/>
          </a:stretch>
        </p:blipFill>
        <p:spPr bwMode="auto">
          <a:xfrm rot="5400000">
            <a:off x="1676807" y="2219739"/>
            <a:ext cx="432048" cy="384043"/>
          </a:xfrm>
          <a:prstGeom prst="rect">
            <a:avLst/>
          </a:prstGeom>
          <a:noFill/>
        </p:spPr>
      </p:pic>
      <p:pic>
        <p:nvPicPr>
          <p:cNvPr id="4" name="Picture 8" descr="http://cnx.org/resources/de06282d6f418494ecd4609383897f78/graphics1.png"/>
          <p:cNvPicPr>
            <a:picLocks noChangeAspect="1" noChangeArrowheads="1"/>
          </p:cNvPicPr>
          <p:nvPr/>
        </p:nvPicPr>
        <p:blipFill>
          <a:blip r:embed="rId3" cstate="print"/>
          <a:srcRect l="64987" r="27609" b="86255"/>
          <a:stretch>
            <a:fillRect/>
          </a:stretch>
        </p:blipFill>
        <p:spPr bwMode="auto">
          <a:xfrm rot="5400000">
            <a:off x="2540903" y="2219739"/>
            <a:ext cx="432048" cy="384043"/>
          </a:xfrm>
          <a:prstGeom prst="rect">
            <a:avLst/>
          </a:prstGeom>
          <a:noFill/>
        </p:spPr>
      </p:pic>
      <p:pic>
        <p:nvPicPr>
          <p:cNvPr id="5" name="Picture 8" descr="http://cnx.org/resources/de06282d6f418494ecd4609383897f78/graphics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64987" r="27609" b="86255"/>
          <a:stretch>
            <a:fillRect/>
          </a:stretch>
        </p:blipFill>
        <p:spPr bwMode="auto">
          <a:xfrm rot="5400000">
            <a:off x="1676807" y="2651787"/>
            <a:ext cx="432048" cy="384043"/>
          </a:xfrm>
          <a:prstGeom prst="rect">
            <a:avLst/>
          </a:prstGeom>
          <a:noFill/>
        </p:spPr>
      </p:pic>
      <p:pic>
        <p:nvPicPr>
          <p:cNvPr id="6" name="Picture 8" descr="http://cnx.org/resources/de06282d6f418494ecd4609383897f78/graphics1.png"/>
          <p:cNvPicPr>
            <a:picLocks noChangeAspect="1" noChangeArrowheads="1"/>
          </p:cNvPicPr>
          <p:nvPr/>
        </p:nvPicPr>
        <p:blipFill>
          <a:blip r:embed="rId3" cstate="print"/>
          <a:srcRect l="64987" r="27609" b="86255"/>
          <a:stretch>
            <a:fillRect/>
          </a:stretch>
        </p:blipFill>
        <p:spPr bwMode="auto">
          <a:xfrm rot="5400000">
            <a:off x="2108855" y="2651787"/>
            <a:ext cx="432048" cy="384043"/>
          </a:xfrm>
          <a:prstGeom prst="rect">
            <a:avLst/>
          </a:prstGeom>
          <a:noFill/>
        </p:spPr>
      </p:pic>
      <p:pic>
        <p:nvPicPr>
          <p:cNvPr id="7" name="Picture 8" descr="http://cnx.org/resources/de06282d6f418494ecd4609383897f78/graphics1.png"/>
          <p:cNvPicPr>
            <a:picLocks noChangeAspect="1" noChangeArrowheads="1"/>
          </p:cNvPicPr>
          <p:nvPr/>
        </p:nvPicPr>
        <p:blipFill>
          <a:blip r:embed="rId3" cstate="print"/>
          <a:srcRect l="64987" r="27609" b="86255"/>
          <a:stretch>
            <a:fillRect/>
          </a:stretch>
        </p:blipFill>
        <p:spPr bwMode="auto">
          <a:xfrm rot="5400000">
            <a:off x="2540903" y="2651787"/>
            <a:ext cx="432048" cy="384043"/>
          </a:xfrm>
          <a:prstGeom prst="rect">
            <a:avLst/>
          </a:prstGeom>
          <a:noFill/>
        </p:spPr>
      </p:pic>
      <p:pic>
        <p:nvPicPr>
          <p:cNvPr id="8" name="Picture 8" descr="http://cnx.org/resources/de06282d6f418494ecd4609383897f78/graphics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64987" r="27609" b="86255"/>
          <a:stretch>
            <a:fillRect/>
          </a:stretch>
        </p:blipFill>
        <p:spPr bwMode="auto">
          <a:xfrm rot="5400000">
            <a:off x="1244759" y="2651787"/>
            <a:ext cx="432048" cy="384043"/>
          </a:xfrm>
          <a:prstGeom prst="rect">
            <a:avLst/>
          </a:prstGeom>
          <a:noFill/>
        </p:spPr>
      </p:pic>
      <p:pic>
        <p:nvPicPr>
          <p:cNvPr id="9" name="Picture 8" descr="http://cnx.org/resources/de06282d6f418494ecd4609383897f78/graphics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64987" r="27609" b="86255"/>
          <a:stretch>
            <a:fillRect/>
          </a:stretch>
        </p:blipFill>
        <p:spPr bwMode="auto">
          <a:xfrm rot="5400000">
            <a:off x="1244759" y="2219739"/>
            <a:ext cx="432048" cy="384043"/>
          </a:xfrm>
          <a:prstGeom prst="rect">
            <a:avLst/>
          </a:prstGeom>
          <a:noFill/>
        </p:spPr>
      </p:pic>
      <p:pic>
        <p:nvPicPr>
          <p:cNvPr id="10" name="Picture 8" descr="http://cnx.org/resources/de06282d6f418494ecd4609383897f78/graphics1.png"/>
          <p:cNvPicPr>
            <a:picLocks noChangeAspect="1" noChangeArrowheads="1"/>
          </p:cNvPicPr>
          <p:nvPr/>
        </p:nvPicPr>
        <p:blipFill>
          <a:blip r:embed="rId3" cstate="print"/>
          <a:srcRect l="64987" r="27609" b="86255"/>
          <a:stretch>
            <a:fillRect/>
          </a:stretch>
        </p:blipFill>
        <p:spPr bwMode="auto">
          <a:xfrm rot="5400000">
            <a:off x="2108855" y="2219739"/>
            <a:ext cx="432048" cy="384043"/>
          </a:xfrm>
          <a:prstGeom prst="rect">
            <a:avLst/>
          </a:prstGeom>
          <a:noFill/>
        </p:spPr>
      </p:pic>
      <p:grpSp>
        <p:nvGrpSpPr>
          <p:cNvPr id="60" name="Group 59"/>
          <p:cNvGrpSpPr/>
          <p:nvPr/>
        </p:nvGrpSpPr>
        <p:grpSpPr>
          <a:xfrm rot="16200000">
            <a:off x="2674943" y="5978184"/>
            <a:ext cx="1656184" cy="3740359"/>
            <a:chOff x="4869160" y="1763688"/>
            <a:chExt cx="1656184" cy="3740359"/>
          </a:xfrm>
        </p:grpSpPr>
        <p:pic>
          <p:nvPicPr>
            <p:cNvPr id="11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4869160" y="2771800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12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229200" y="1763688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13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589240" y="1763688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14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949280" y="1763688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15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6309320" y="1835696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16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229200" y="3707904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17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589240" y="3707904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18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949280" y="3707904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19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6309320" y="3707904"/>
              <a:ext cx="216024" cy="1796143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260648" y="941983"/>
            <a:ext cx="6336704" cy="461665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Can you make the numbers?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648" y="1579602"/>
            <a:ext cx="6336704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Colour the squares to make the numbers: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2656" y="2267744"/>
            <a:ext cx="64807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4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656" y="3347864"/>
            <a:ext cx="64807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7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1008" y="2267744"/>
            <a:ext cx="64807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5400000">
            <a:off x="1892830" y="2579779"/>
            <a:ext cx="864096" cy="2112235"/>
            <a:chOff x="5733256" y="6516216"/>
            <a:chExt cx="864096" cy="2112235"/>
          </a:xfrm>
        </p:grpSpPr>
        <p:pic>
          <p:nvPicPr>
            <p:cNvPr id="27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6516216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28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7812360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29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6948264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30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7812360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31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7380312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32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6948264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33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8244408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34" name="Picture 33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8244408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35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7380312"/>
              <a:ext cx="432048" cy="384043"/>
            </a:xfrm>
            <a:prstGeom prst="rect">
              <a:avLst/>
            </a:prstGeom>
            <a:noFill/>
          </p:spPr>
        </p:pic>
      </p:grpSp>
      <p:grpSp>
        <p:nvGrpSpPr>
          <p:cNvPr id="36" name="Group 35"/>
          <p:cNvGrpSpPr/>
          <p:nvPr/>
        </p:nvGrpSpPr>
        <p:grpSpPr>
          <a:xfrm rot="5400000">
            <a:off x="4989174" y="1643675"/>
            <a:ext cx="864096" cy="2112235"/>
            <a:chOff x="5733256" y="6516216"/>
            <a:chExt cx="864096" cy="2112235"/>
          </a:xfrm>
        </p:grpSpPr>
        <p:pic>
          <p:nvPicPr>
            <p:cNvPr id="37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6516216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38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7812360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39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6948264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40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7812360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41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7380312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42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6948264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43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8244408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44" name="Picture 43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8244408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45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7380312"/>
              <a:ext cx="432048" cy="384043"/>
            </a:xfrm>
            <a:prstGeom prst="rect">
              <a:avLst/>
            </a:prstGeom>
            <a:noFill/>
          </p:spPr>
        </p:pic>
      </p:grpSp>
      <p:sp>
        <p:nvSpPr>
          <p:cNvPr id="46" name="TextBox 45"/>
          <p:cNvSpPr txBox="1"/>
          <p:nvPr/>
        </p:nvSpPr>
        <p:spPr>
          <a:xfrm>
            <a:off x="3501008" y="3360058"/>
            <a:ext cx="64807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9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5400000">
            <a:off x="4989175" y="2651786"/>
            <a:ext cx="864096" cy="2112235"/>
            <a:chOff x="5733256" y="6516216"/>
            <a:chExt cx="864096" cy="2112235"/>
          </a:xfrm>
        </p:grpSpPr>
        <p:pic>
          <p:nvPicPr>
            <p:cNvPr id="48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6516216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49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7812360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50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6948264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51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7812360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52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7380312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53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6948264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54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6165304" y="8244408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55" name="Picture 54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8244408"/>
              <a:ext cx="432048" cy="384043"/>
            </a:xfrm>
            <a:prstGeom prst="rect">
              <a:avLst/>
            </a:prstGeom>
            <a:noFill/>
          </p:spPr>
        </p:pic>
        <p:pic>
          <p:nvPicPr>
            <p:cNvPr id="56" name="Picture 8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64987" r="27609" b="86255"/>
            <a:stretch>
              <a:fillRect/>
            </a:stretch>
          </p:blipFill>
          <p:spPr bwMode="auto">
            <a:xfrm>
              <a:off x="5733256" y="7380312"/>
              <a:ext cx="432048" cy="384043"/>
            </a:xfrm>
            <a:prstGeom prst="rect">
              <a:avLst/>
            </a:prstGeom>
            <a:noFill/>
          </p:spPr>
        </p:pic>
      </p:grpSp>
      <p:sp>
        <p:nvSpPr>
          <p:cNvPr id="59" name="TextBox 58"/>
          <p:cNvSpPr txBox="1"/>
          <p:nvPr/>
        </p:nvSpPr>
        <p:spPr>
          <a:xfrm>
            <a:off x="476672" y="6960458"/>
            <a:ext cx="100811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0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 rot="16200000">
            <a:off x="2746952" y="3817944"/>
            <a:ext cx="1656184" cy="3740359"/>
            <a:chOff x="4869160" y="1763688"/>
            <a:chExt cx="1656184" cy="3740359"/>
          </a:xfrm>
        </p:grpSpPr>
        <p:pic>
          <p:nvPicPr>
            <p:cNvPr id="62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4869160" y="2771800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63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229200" y="1763688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64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589240" y="1763688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65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949280" y="1763688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66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6309320" y="1835696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67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229200" y="3707904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68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589240" y="3707904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69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5949280" y="3707904"/>
              <a:ext cx="216024" cy="1796143"/>
            </a:xfrm>
            <a:prstGeom prst="rect">
              <a:avLst/>
            </a:prstGeom>
            <a:noFill/>
          </p:spPr>
        </p:pic>
        <p:pic>
          <p:nvPicPr>
            <p:cNvPr id="70" name="Picture 6" descr="http://cnx.org/resources/de06282d6f418494ecd4609383897f78/graphics1.png"/>
            <p:cNvPicPr>
              <a:picLocks noChangeAspect="1" noChangeArrowheads="1"/>
            </p:cNvPicPr>
            <p:nvPr/>
          </p:nvPicPr>
          <p:blipFill>
            <a:blip r:embed="rId3" cstate="print"/>
            <a:srcRect l="55521" r="38721"/>
            <a:stretch>
              <a:fillRect/>
            </a:stretch>
          </p:blipFill>
          <p:spPr bwMode="auto">
            <a:xfrm rot="10800000">
              <a:off x="6309320" y="3707904"/>
              <a:ext cx="216024" cy="1796143"/>
            </a:xfrm>
            <a:prstGeom prst="rect">
              <a:avLst/>
            </a:prstGeom>
            <a:noFill/>
          </p:spPr>
        </p:pic>
      </p:grpSp>
      <p:sp>
        <p:nvSpPr>
          <p:cNvPr id="71" name="TextBox 70"/>
          <p:cNvSpPr txBox="1"/>
          <p:nvPr/>
        </p:nvSpPr>
        <p:spPr>
          <a:xfrm>
            <a:off x="480729" y="4860031"/>
            <a:ext cx="100811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10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13048" y="179512"/>
            <a:ext cx="604867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hool Direct\School Direct_18032015\B_Lanesend\Resources_SFH_LE\Maths_Place Value Ordering\Base tens worksheet_DT.jpg"/>
          <p:cNvPicPr>
            <a:picLocks noChangeAspect="1" noChangeArrowheads="1"/>
          </p:cNvPicPr>
          <p:nvPr/>
        </p:nvPicPr>
        <p:blipFill>
          <a:blip r:embed="rId2" cstate="print"/>
          <a:srcRect l="10886" t="4982" r="12915" b="70110"/>
          <a:stretch>
            <a:fillRect/>
          </a:stretch>
        </p:blipFill>
        <p:spPr bwMode="auto">
          <a:xfrm>
            <a:off x="1052736" y="6156176"/>
            <a:ext cx="4248472" cy="1800200"/>
          </a:xfrm>
          <a:prstGeom prst="rect">
            <a:avLst/>
          </a:prstGeom>
          <a:noFill/>
        </p:spPr>
      </p:pic>
      <p:pic>
        <p:nvPicPr>
          <p:cNvPr id="3" name="Picture 2" descr="F:\School Direct\School Direct_18032015\B_Lanesend\Resources_SFH_LE\Maths_Place Value Ordering\Base tens worksheet_DT.jpg"/>
          <p:cNvPicPr>
            <a:picLocks noChangeAspect="1" noChangeArrowheads="1"/>
          </p:cNvPicPr>
          <p:nvPr/>
        </p:nvPicPr>
        <p:blipFill>
          <a:blip r:embed="rId2" cstate="print"/>
          <a:srcRect t="41845" b="49188"/>
          <a:stretch>
            <a:fillRect/>
          </a:stretch>
        </p:blipFill>
        <p:spPr bwMode="auto">
          <a:xfrm>
            <a:off x="404664" y="1619672"/>
            <a:ext cx="5575477" cy="648072"/>
          </a:xfrm>
          <a:prstGeom prst="rect">
            <a:avLst/>
          </a:prstGeom>
          <a:noFill/>
        </p:spPr>
      </p:pic>
      <p:pic>
        <p:nvPicPr>
          <p:cNvPr id="4" name="Picture 2" descr="F:\School Direct\School Direct_18032015\B_Lanesend\Resources_SFH_LE\Maths_Place Value Ordering\Base tens worksheet_DT.jpg"/>
          <p:cNvPicPr>
            <a:picLocks noChangeAspect="1" noChangeArrowheads="1"/>
          </p:cNvPicPr>
          <p:nvPr/>
        </p:nvPicPr>
        <p:blipFill>
          <a:blip r:embed="rId2" cstate="print"/>
          <a:srcRect t="57786" b="15314"/>
          <a:stretch>
            <a:fillRect/>
          </a:stretch>
        </p:blipFill>
        <p:spPr bwMode="auto">
          <a:xfrm>
            <a:off x="548680" y="3347864"/>
            <a:ext cx="5575477" cy="1944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0648" y="251520"/>
            <a:ext cx="6336704" cy="461665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What numbers are shown?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648" y="1147554"/>
            <a:ext cx="6336704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Write the correct number in the box: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720" y="2411760"/>
            <a:ext cx="7920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6832" y="2411760"/>
            <a:ext cx="7920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976" y="2423954"/>
            <a:ext cx="7920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9120" y="2423954"/>
            <a:ext cx="7920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720" y="5351894"/>
            <a:ext cx="108012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8920" y="5364088"/>
            <a:ext cx="122413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9120" y="5364088"/>
            <a:ext cx="115212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704" y="8100392"/>
            <a:ext cx="108012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0848" y="8112586"/>
            <a:ext cx="122413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7072" y="8112586"/>
            <a:ext cx="115212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8" y="581943"/>
            <a:ext cx="6336704" cy="461665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What numbers are shown?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648" y="1147554"/>
            <a:ext cx="6336704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Write the correct number on the line:</a:t>
            </a:r>
          </a:p>
        </p:txBody>
      </p:sp>
      <p:pic>
        <p:nvPicPr>
          <p:cNvPr id="4098" name="Picture 2" descr="F:\School Direct\School Direct_18032015\B_Lanesend\Resources_SFH_LE\Maths_Place Value Ordering\Base tens worksheet_tens.jpg"/>
          <p:cNvPicPr>
            <a:picLocks noChangeAspect="1" noChangeArrowheads="1"/>
          </p:cNvPicPr>
          <p:nvPr/>
        </p:nvPicPr>
        <p:blipFill>
          <a:blip r:embed="rId2" cstate="print"/>
          <a:srcRect l="8001" t="19168" r="11150" b="13489"/>
          <a:stretch>
            <a:fillRect/>
          </a:stretch>
        </p:blipFill>
        <p:spPr bwMode="auto">
          <a:xfrm>
            <a:off x="548680" y="1691680"/>
            <a:ext cx="5544616" cy="5976664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9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0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1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2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260648" y="7844298"/>
            <a:ext cx="6336704" cy="400110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I know the value of each digit in a 2 digit number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048" y="35496"/>
            <a:ext cx="604867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chool Direct\School Direct_18032015\B_Lanesend\Resources_SFH_LE\Maths_Place Value Ordering\Worksheet base ten_hundreds.png"/>
          <p:cNvPicPr>
            <a:picLocks noChangeAspect="1" noChangeArrowheads="1"/>
          </p:cNvPicPr>
          <p:nvPr/>
        </p:nvPicPr>
        <p:blipFill>
          <a:blip r:embed="rId2" cstate="print"/>
          <a:srcRect l="4851" t="16732" r="4851" b="7806"/>
          <a:stretch>
            <a:fillRect/>
          </a:stretch>
        </p:blipFill>
        <p:spPr bwMode="auto">
          <a:xfrm>
            <a:off x="449572" y="1403648"/>
            <a:ext cx="5859748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0648" y="899592"/>
            <a:ext cx="6336704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Write the correct number on the line: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9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0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1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2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260648" y="7916306"/>
            <a:ext cx="6336704" cy="400110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I know the value of each digit in a 3 digit number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048" y="179512"/>
            <a:ext cx="604867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chool Direct\School Direct_18032015\B_Lanesend\Resources_SFH_LE\Maths_Place Value Ordering\Worksheet base ten_thousands.png"/>
          <p:cNvPicPr>
            <a:picLocks noChangeAspect="1" noChangeArrowheads="1"/>
          </p:cNvPicPr>
          <p:nvPr/>
        </p:nvPicPr>
        <p:blipFill>
          <a:blip r:embed="rId2" cstate="print"/>
          <a:srcRect l="6066" t="10900" r="6003" b="5757"/>
          <a:stretch>
            <a:fillRect/>
          </a:stretch>
        </p:blipFill>
        <p:spPr bwMode="auto">
          <a:xfrm>
            <a:off x="764704" y="1115616"/>
            <a:ext cx="5184576" cy="75744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0648" y="827584"/>
            <a:ext cx="6336704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Write the correct number on the line: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648" y="8636386"/>
            <a:ext cx="6336704" cy="369332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I know the value of each digit in a 4 digit number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048" y="179512"/>
            <a:ext cx="604867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648" y="899592"/>
            <a:ext cx="60486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___________________                     Date: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u="sng" dirty="0" smtClean="0">
                <a:latin typeface="Arial" pitchFamily="34" charset="0"/>
                <a:cs typeface="Arial" pitchFamily="34" charset="0"/>
              </a:rPr>
              <a:t>Write </a:t>
            </a:r>
            <a:r>
              <a:rPr lang="en-GB" sz="1600" b="1" u="sng" dirty="0">
                <a:latin typeface="Arial" pitchFamily="34" charset="0"/>
                <a:cs typeface="Arial" pitchFamily="34" charset="0"/>
              </a:rPr>
              <a:t>the words in numerals</a:t>
            </a:r>
            <a:r>
              <a:rPr lang="en-GB" sz="16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1) seventy-nine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_______ 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2) forty-five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_______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3) twenty-six _______ 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) ninety-three _______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5) sixty-seven _______ 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) eighty _______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7) fifty-eight _______ 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) nineteen _______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9) thirty _______ 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) sixty-eight _______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11) thirty-one _______ 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) ninety _______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13) ninety-five _______ 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) seventy-four _______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15) twelve _______ 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48" y="251520"/>
            <a:ext cx="6336704" cy="400110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I can identify 2 digit numbers in word form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5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6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7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8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3284984" y="2411760"/>
            <a:ext cx="3284984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ea typeface="MS PMincho" pitchFamily="18" charset="-128"/>
                <a:cs typeface="Arial" pitchFamily="34" charset="0"/>
              </a:rPr>
              <a:t>Challenge: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latin typeface="Arial" pitchFamily="34" charset="0"/>
                <a:ea typeface="MS PMincho" pitchFamily="18" charset="-128"/>
                <a:cs typeface="Arial" pitchFamily="34" charset="0"/>
              </a:rPr>
              <a:t>three hundred and eighty-one</a:t>
            </a:r>
          </a:p>
          <a:p>
            <a:pPr marL="342900" indent="-342900"/>
            <a:r>
              <a:rPr lang="en-GB" sz="1600" dirty="0" smtClean="0">
                <a:latin typeface="Arial" pitchFamily="34" charset="0"/>
                <a:ea typeface="MS PMincho" pitchFamily="18" charset="-128"/>
                <a:cs typeface="Arial" pitchFamily="34" charset="0"/>
              </a:rPr>
              <a:t> _______ </a:t>
            </a:r>
          </a:p>
          <a:p>
            <a:endParaRPr lang="en-GB" sz="1600" dirty="0">
              <a:latin typeface="Arial" pitchFamily="34" charset="0"/>
              <a:ea typeface="MS PMincho" pitchFamily="18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648" y="899592"/>
            <a:ext cx="6048672" cy="691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Name: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_____________________          Date: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u="sng" dirty="0" smtClean="0">
                <a:latin typeface="Arial" pitchFamily="34" charset="0"/>
                <a:cs typeface="Arial" pitchFamily="34" charset="0"/>
              </a:rPr>
              <a:t>Write </a:t>
            </a:r>
            <a:r>
              <a:rPr lang="en-GB" b="1" u="sng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b="1" u="sng" dirty="0" smtClean="0">
                <a:latin typeface="Arial" pitchFamily="34" charset="0"/>
                <a:cs typeface="Arial" pitchFamily="34" charset="0"/>
              </a:rPr>
              <a:t>numbers </a:t>
            </a:r>
            <a:r>
              <a:rPr lang="en-GB" b="1" u="sng" dirty="0">
                <a:latin typeface="Arial" pitchFamily="34" charset="0"/>
                <a:cs typeface="Arial" pitchFamily="34" charset="0"/>
              </a:rPr>
              <a:t>in </a:t>
            </a:r>
            <a:r>
              <a:rPr lang="en-GB" b="1" u="sng" dirty="0" smtClean="0">
                <a:latin typeface="Arial" pitchFamily="34" charset="0"/>
                <a:cs typeface="Arial" pitchFamily="34" charset="0"/>
              </a:rPr>
              <a:t>words: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1) 97</a:t>
            </a:r>
            <a:endParaRPr lang="en-GB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2) 54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3)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62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GB" dirty="0">
                <a:latin typeface="Arial" pitchFamily="34" charset="0"/>
                <a:cs typeface="Arial" pitchFamily="34" charset="0"/>
              </a:rPr>
              <a:t>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76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GB" dirty="0">
                <a:latin typeface="Arial" pitchFamily="34" charset="0"/>
                <a:cs typeface="Arial" pitchFamily="34" charset="0"/>
              </a:rPr>
              <a:t>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85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7)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GB" dirty="0">
                <a:latin typeface="Arial" pitchFamily="34" charset="0"/>
                <a:cs typeface="Arial" pitchFamily="34" charset="0"/>
              </a:rPr>
              <a:t>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19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9)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</a:p>
          <a:p>
            <a:pPr>
              <a:lnSpc>
                <a:spcPct val="200000"/>
              </a:lnSpc>
            </a:pPr>
            <a:r>
              <a:rPr lang="en-GB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 120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08720" y="2987824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0728" y="356388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0728" y="4067944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80728" y="464400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80728" y="5148064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2736" y="57241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2736" y="6228184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2736" y="680424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672" y="7812360"/>
            <a:ext cx="50405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0648" y="251520"/>
            <a:ext cx="6336704" cy="400110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I can write 2 digit numbers in word form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6632" y="8316416"/>
            <a:ext cx="6597352" cy="692930"/>
            <a:chOff x="0" y="8244408"/>
            <a:chExt cx="6597352" cy="764938"/>
          </a:xfrm>
        </p:grpSpPr>
        <p:pic>
          <p:nvPicPr>
            <p:cNvPr id="15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0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6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1872208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7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b="31564"/>
            <a:stretch>
              <a:fillRect/>
            </a:stretch>
          </p:blipFill>
          <p:spPr bwMode="auto">
            <a:xfrm>
              <a:off x="3717032" y="8244408"/>
              <a:ext cx="1988840" cy="764938"/>
            </a:xfrm>
            <a:prstGeom prst="rect">
              <a:avLst/>
            </a:prstGeom>
            <a:noFill/>
          </p:spPr>
        </p:pic>
        <p:pic>
          <p:nvPicPr>
            <p:cNvPr id="18" name="Picture 2" descr="http://cliparts101.com/files/885/F9517D4625B326207430EAF859F488AE/Brick_Wall_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975" r="49312" b="31564"/>
            <a:stretch>
              <a:fillRect/>
            </a:stretch>
          </p:blipFill>
          <p:spPr bwMode="auto">
            <a:xfrm>
              <a:off x="5589240" y="8244408"/>
              <a:ext cx="1008112" cy="7649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692</Words>
  <Application>Microsoft Office PowerPoint</Application>
  <PresentationFormat>On-screen Show (4:3)</PresentationFormat>
  <Paragraphs>196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MS PMincho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Steffie</dc:creator>
  <cp:lastModifiedBy>frankie</cp:lastModifiedBy>
  <cp:revision>72</cp:revision>
  <dcterms:created xsi:type="dcterms:W3CDTF">2015-03-21T10:16:13Z</dcterms:created>
  <dcterms:modified xsi:type="dcterms:W3CDTF">2015-03-22T15:27:10Z</dcterms:modified>
</cp:coreProperties>
</file>