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1" r:id="rId5"/>
    <p:sldId id="260" r:id="rId6"/>
    <p:sldId id="262" r:id="rId7"/>
    <p:sldId id="263" r:id="rId8"/>
    <p:sldId id="264" r:id="rId9"/>
    <p:sldId id="265" r:id="rId10"/>
    <p:sldId id="266" r:id="rId11"/>
    <p:sldId id="267"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60"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766A9947-9855-4532-8239-22D1EA0ACD24}" type="datetimeFigureOut">
              <a:rPr lang="en-GB" smtClean="0"/>
              <a:t>21/09/2015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3BA508D-1C42-44E1-B458-D9E133225479}" type="slidenum">
              <a:rPr lang="en-GB" smtClean="0"/>
              <a:t>‹#›</a:t>
            </a:fld>
            <a:endParaRPr lang="en-GB"/>
          </a:p>
        </p:txBody>
      </p:sp>
    </p:spTree>
    <p:extLst>
      <p:ext uri="{BB962C8B-B14F-4D97-AF65-F5344CB8AC3E}">
        <p14:creationId xmlns:p14="http://schemas.microsoft.com/office/powerpoint/2010/main" val="24564238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66A9947-9855-4532-8239-22D1EA0ACD24}" type="datetimeFigureOut">
              <a:rPr lang="en-GB" smtClean="0"/>
              <a:t>21/09/2015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3BA508D-1C42-44E1-B458-D9E133225479}" type="slidenum">
              <a:rPr lang="en-GB" smtClean="0"/>
              <a:t>‹#›</a:t>
            </a:fld>
            <a:endParaRPr lang="en-GB"/>
          </a:p>
        </p:txBody>
      </p:sp>
    </p:spTree>
    <p:extLst>
      <p:ext uri="{BB962C8B-B14F-4D97-AF65-F5344CB8AC3E}">
        <p14:creationId xmlns:p14="http://schemas.microsoft.com/office/powerpoint/2010/main" val="3167801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66A9947-9855-4532-8239-22D1EA0ACD24}" type="datetimeFigureOut">
              <a:rPr lang="en-GB" smtClean="0"/>
              <a:t>21/09/2015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3BA508D-1C42-44E1-B458-D9E133225479}" type="slidenum">
              <a:rPr lang="en-GB" smtClean="0"/>
              <a:t>‹#›</a:t>
            </a:fld>
            <a:endParaRPr lang="en-GB"/>
          </a:p>
        </p:txBody>
      </p:sp>
    </p:spTree>
    <p:extLst>
      <p:ext uri="{BB962C8B-B14F-4D97-AF65-F5344CB8AC3E}">
        <p14:creationId xmlns:p14="http://schemas.microsoft.com/office/powerpoint/2010/main" val="35622353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66A9947-9855-4532-8239-22D1EA0ACD24}" type="datetimeFigureOut">
              <a:rPr lang="en-GB" smtClean="0"/>
              <a:t>21/09/2015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3BA508D-1C42-44E1-B458-D9E133225479}" type="slidenum">
              <a:rPr lang="en-GB" smtClean="0"/>
              <a:t>‹#›</a:t>
            </a:fld>
            <a:endParaRPr lang="en-GB"/>
          </a:p>
        </p:txBody>
      </p:sp>
    </p:spTree>
    <p:extLst>
      <p:ext uri="{BB962C8B-B14F-4D97-AF65-F5344CB8AC3E}">
        <p14:creationId xmlns:p14="http://schemas.microsoft.com/office/powerpoint/2010/main" val="30743718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66A9947-9855-4532-8239-22D1EA0ACD24}" type="datetimeFigureOut">
              <a:rPr lang="en-GB" smtClean="0"/>
              <a:t>21/09/2015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3BA508D-1C42-44E1-B458-D9E133225479}" type="slidenum">
              <a:rPr lang="en-GB" smtClean="0"/>
              <a:t>‹#›</a:t>
            </a:fld>
            <a:endParaRPr lang="en-GB"/>
          </a:p>
        </p:txBody>
      </p:sp>
    </p:spTree>
    <p:extLst>
      <p:ext uri="{BB962C8B-B14F-4D97-AF65-F5344CB8AC3E}">
        <p14:creationId xmlns:p14="http://schemas.microsoft.com/office/powerpoint/2010/main" val="14989589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766A9947-9855-4532-8239-22D1EA0ACD24}" type="datetimeFigureOut">
              <a:rPr lang="en-GB" smtClean="0"/>
              <a:t>21/09/2015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3BA508D-1C42-44E1-B458-D9E133225479}" type="slidenum">
              <a:rPr lang="en-GB" smtClean="0"/>
              <a:t>‹#›</a:t>
            </a:fld>
            <a:endParaRPr lang="en-GB"/>
          </a:p>
        </p:txBody>
      </p:sp>
    </p:spTree>
    <p:extLst>
      <p:ext uri="{BB962C8B-B14F-4D97-AF65-F5344CB8AC3E}">
        <p14:creationId xmlns:p14="http://schemas.microsoft.com/office/powerpoint/2010/main" val="18375096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766A9947-9855-4532-8239-22D1EA0ACD24}" type="datetimeFigureOut">
              <a:rPr lang="en-GB" smtClean="0"/>
              <a:t>21/09/2015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3BA508D-1C42-44E1-B458-D9E133225479}" type="slidenum">
              <a:rPr lang="en-GB" smtClean="0"/>
              <a:t>‹#›</a:t>
            </a:fld>
            <a:endParaRPr lang="en-GB"/>
          </a:p>
        </p:txBody>
      </p:sp>
    </p:spTree>
    <p:extLst>
      <p:ext uri="{BB962C8B-B14F-4D97-AF65-F5344CB8AC3E}">
        <p14:creationId xmlns:p14="http://schemas.microsoft.com/office/powerpoint/2010/main" val="25977322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766A9947-9855-4532-8239-22D1EA0ACD24}" type="datetimeFigureOut">
              <a:rPr lang="en-GB" smtClean="0"/>
              <a:t>21/09/2015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3BA508D-1C42-44E1-B458-D9E133225479}" type="slidenum">
              <a:rPr lang="en-GB" smtClean="0"/>
              <a:t>‹#›</a:t>
            </a:fld>
            <a:endParaRPr lang="en-GB"/>
          </a:p>
        </p:txBody>
      </p:sp>
    </p:spTree>
    <p:extLst>
      <p:ext uri="{BB962C8B-B14F-4D97-AF65-F5344CB8AC3E}">
        <p14:creationId xmlns:p14="http://schemas.microsoft.com/office/powerpoint/2010/main" val="35489114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6A9947-9855-4532-8239-22D1EA0ACD24}" type="datetimeFigureOut">
              <a:rPr lang="en-GB" smtClean="0"/>
              <a:t>21/09/2015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3BA508D-1C42-44E1-B458-D9E133225479}" type="slidenum">
              <a:rPr lang="en-GB" smtClean="0"/>
              <a:t>‹#›</a:t>
            </a:fld>
            <a:endParaRPr lang="en-GB"/>
          </a:p>
        </p:txBody>
      </p:sp>
    </p:spTree>
    <p:extLst>
      <p:ext uri="{BB962C8B-B14F-4D97-AF65-F5344CB8AC3E}">
        <p14:creationId xmlns:p14="http://schemas.microsoft.com/office/powerpoint/2010/main" val="13339669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66A9947-9855-4532-8239-22D1EA0ACD24}" type="datetimeFigureOut">
              <a:rPr lang="en-GB" smtClean="0"/>
              <a:t>21/09/2015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3BA508D-1C42-44E1-B458-D9E133225479}" type="slidenum">
              <a:rPr lang="en-GB" smtClean="0"/>
              <a:t>‹#›</a:t>
            </a:fld>
            <a:endParaRPr lang="en-GB"/>
          </a:p>
        </p:txBody>
      </p:sp>
    </p:spTree>
    <p:extLst>
      <p:ext uri="{BB962C8B-B14F-4D97-AF65-F5344CB8AC3E}">
        <p14:creationId xmlns:p14="http://schemas.microsoft.com/office/powerpoint/2010/main" val="35455546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66A9947-9855-4532-8239-22D1EA0ACD24}" type="datetimeFigureOut">
              <a:rPr lang="en-GB" smtClean="0"/>
              <a:t>21/09/2015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3BA508D-1C42-44E1-B458-D9E133225479}" type="slidenum">
              <a:rPr lang="en-GB" smtClean="0"/>
              <a:t>‹#›</a:t>
            </a:fld>
            <a:endParaRPr lang="en-GB"/>
          </a:p>
        </p:txBody>
      </p:sp>
    </p:spTree>
    <p:extLst>
      <p:ext uri="{BB962C8B-B14F-4D97-AF65-F5344CB8AC3E}">
        <p14:creationId xmlns:p14="http://schemas.microsoft.com/office/powerpoint/2010/main" val="3318700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6A9947-9855-4532-8239-22D1EA0ACD24}" type="datetimeFigureOut">
              <a:rPr lang="en-GB" smtClean="0"/>
              <a:t>21/09/2015</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BA508D-1C42-44E1-B458-D9E133225479}" type="slidenum">
              <a:rPr lang="en-GB" smtClean="0"/>
              <a:t>‹#›</a:t>
            </a:fld>
            <a:endParaRPr lang="en-GB"/>
          </a:p>
        </p:txBody>
      </p:sp>
    </p:spTree>
    <p:extLst>
      <p:ext uri="{BB962C8B-B14F-4D97-AF65-F5344CB8AC3E}">
        <p14:creationId xmlns:p14="http://schemas.microsoft.com/office/powerpoint/2010/main" val="41693785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9719" y="365125"/>
            <a:ext cx="10779034" cy="1325563"/>
          </a:xfrm>
        </p:spPr>
        <p:txBody>
          <a:bodyPr>
            <a:normAutofit/>
          </a:bodyPr>
          <a:lstStyle/>
          <a:p>
            <a:r>
              <a:rPr lang="en-GB" sz="5400" b="1" dirty="0" smtClean="0"/>
              <a:t>Differentiation </a:t>
            </a:r>
            <a:r>
              <a:rPr lang="en-GB" sz="5400" b="1" dirty="0" smtClean="0"/>
              <a:t>with</a:t>
            </a:r>
            <a:endParaRPr lang="en-GB" sz="5400" b="1"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23504" y="1631238"/>
            <a:ext cx="6287842" cy="4954819"/>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90245" y="263212"/>
            <a:ext cx="4044515" cy="1427476"/>
          </a:xfrm>
          <a:prstGeom prst="rect">
            <a:avLst/>
          </a:prstGeom>
        </p:spPr>
      </p:pic>
    </p:spTree>
    <p:extLst>
      <p:ext uri="{BB962C8B-B14F-4D97-AF65-F5344CB8AC3E}">
        <p14:creationId xmlns:p14="http://schemas.microsoft.com/office/powerpoint/2010/main" val="4244780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500"/>
                                        <p:tgtEl>
                                          <p:spTgt spid="2"/>
                                        </p:tgtEl>
                                      </p:cBhvr>
                                    </p:animEffect>
                                  </p:childTnLst>
                                </p:cTn>
                              </p:par>
                            </p:childTnLst>
                          </p:cTn>
                        </p:par>
                        <p:par>
                          <p:cTn id="8" fill="hold">
                            <p:stCondLst>
                              <p:cond delay="2000"/>
                            </p:stCondLst>
                            <p:childTnLst>
                              <p:par>
                                <p:cTn id="9" presetID="31" presetClass="entr" presetSubtype="0" fill="hold" nodeType="afterEffect">
                                  <p:stCondLst>
                                    <p:cond delay="500"/>
                                  </p:stCondLst>
                                  <p:childTnLst>
                                    <p:set>
                                      <p:cBhvr>
                                        <p:cTn id="10" dur="1" fill="hold">
                                          <p:stCondLst>
                                            <p:cond delay="0"/>
                                          </p:stCondLst>
                                        </p:cTn>
                                        <p:tgtEl>
                                          <p:spTgt spid="5"/>
                                        </p:tgtEl>
                                        <p:attrNameLst>
                                          <p:attrName>style.visibility</p:attrName>
                                        </p:attrNameLst>
                                      </p:cBhvr>
                                      <p:to>
                                        <p:strVal val="visible"/>
                                      </p:to>
                                    </p:set>
                                    <p:anim calcmode="lin" valueType="num">
                                      <p:cBhvr>
                                        <p:cTn id="11" dur="1500" fill="hold"/>
                                        <p:tgtEl>
                                          <p:spTgt spid="5"/>
                                        </p:tgtEl>
                                        <p:attrNameLst>
                                          <p:attrName>ppt_w</p:attrName>
                                        </p:attrNameLst>
                                      </p:cBhvr>
                                      <p:tavLst>
                                        <p:tav tm="0">
                                          <p:val>
                                            <p:fltVal val="0"/>
                                          </p:val>
                                        </p:tav>
                                        <p:tav tm="100000">
                                          <p:val>
                                            <p:strVal val="#ppt_w"/>
                                          </p:val>
                                        </p:tav>
                                      </p:tavLst>
                                    </p:anim>
                                    <p:anim calcmode="lin" valueType="num">
                                      <p:cBhvr>
                                        <p:cTn id="12" dur="1500" fill="hold"/>
                                        <p:tgtEl>
                                          <p:spTgt spid="5"/>
                                        </p:tgtEl>
                                        <p:attrNameLst>
                                          <p:attrName>ppt_h</p:attrName>
                                        </p:attrNameLst>
                                      </p:cBhvr>
                                      <p:tavLst>
                                        <p:tav tm="0">
                                          <p:val>
                                            <p:fltVal val="0"/>
                                          </p:val>
                                        </p:tav>
                                        <p:tav tm="100000">
                                          <p:val>
                                            <p:strVal val="#ppt_h"/>
                                          </p:val>
                                        </p:tav>
                                      </p:tavLst>
                                    </p:anim>
                                    <p:anim calcmode="lin" valueType="num">
                                      <p:cBhvr>
                                        <p:cTn id="13" dur="1500" fill="hold"/>
                                        <p:tgtEl>
                                          <p:spTgt spid="5"/>
                                        </p:tgtEl>
                                        <p:attrNameLst>
                                          <p:attrName>style.rotation</p:attrName>
                                        </p:attrNameLst>
                                      </p:cBhvr>
                                      <p:tavLst>
                                        <p:tav tm="0">
                                          <p:val>
                                            <p:fltVal val="90"/>
                                          </p:val>
                                        </p:tav>
                                        <p:tav tm="100000">
                                          <p:val>
                                            <p:fltVal val="0"/>
                                          </p:val>
                                        </p:tav>
                                      </p:tavLst>
                                    </p:anim>
                                    <p:animEffect transition="in" filter="fade">
                                      <p:cBhvr>
                                        <p:cTn id="14" dur="1500"/>
                                        <p:tgtEl>
                                          <p:spTgt spid="5"/>
                                        </p:tgtEl>
                                      </p:cBhvr>
                                    </p:animEffect>
                                  </p:childTnLst>
                                </p:cTn>
                              </p:par>
                            </p:childTnLst>
                          </p:cTn>
                        </p:par>
                        <p:par>
                          <p:cTn id="15" fill="hold">
                            <p:stCondLst>
                              <p:cond delay="4000"/>
                            </p:stCondLst>
                            <p:childTnLst>
                              <p:par>
                                <p:cTn id="16" presetID="21" presetClass="entr" presetSubtype="1" fill="hold" nodeType="afterEffect">
                                  <p:stCondLst>
                                    <p:cond delay="500"/>
                                  </p:stCondLst>
                                  <p:childTnLst>
                                    <p:set>
                                      <p:cBhvr>
                                        <p:cTn id="17" dur="1" fill="hold">
                                          <p:stCondLst>
                                            <p:cond delay="0"/>
                                          </p:stCondLst>
                                        </p:cTn>
                                        <p:tgtEl>
                                          <p:spTgt spid="4"/>
                                        </p:tgtEl>
                                        <p:attrNameLst>
                                          <p:attrName>style.visibility</p:attrName>
                                        </p:attrNameLst>
                                      </p:cBhvr>
                                      <p:to>
                                        <p:strVal val="visible"/>
                                      </p:to>
                                    </p:set>
                                    <p:animEffect transition="in" filter="wheel(1)">
                                      <p:cBhvr>
                                        <p:cTn id="18"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0802"/>
            <a:ext cx="10515600" cy="1325563"/>
          </a:xfrm>
        </p:spPr>
        <p:txBody>
          <a:bodyPr/>
          <a:lstStyle/>
          <a:p>
            <a:pPr algn="ctr"/>
            <a:r>
              <a:rPr lang="en-GB" b="1" dirty="0" smtClean="0"/>
              <a:t>Situation 4:</a:t>
            </a:r>
            <a:endParaRPr lang="en-GB" b="1"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838200" y="1381483"/>
                <a:ext cx="10515600" cy="4351338"/>
              </a:xfrm>
            </p:spPr>
            <p:txBody>
              <a:bodyPr/>
              <a:lstStyle/>
              <a:p>
                <a:pPr marL="0" indent="0" algn="ctr">
                  <a:buNone/>
                </a:pPr>
                <a:r>
                  <a:rPr lang="en-GB" dirty="0" smtClean="0"/>
                  <a:t>The gang are chasing a monster along a path given by this equation:</a:t>
                </a:r>
              </a:p>
              <a:p>
                <a:pPr marL="0" indent="0" algn="ctr">
                  <a:buNone/>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𝑦</m:t>
                      </m:r>
                      <m:r>
                        <a:rPr lang="en-GB" b="0" i="1" smtClean="0">
                          <a:latin typeface="Cambria Math" panose="02040503050406030204" pitchFamily="18" charset="0"/>
                        </a:rPr>
                        <m:t>=</m:t>
                      </m:r>
                      <m:f>
                        <m:fPr>
                          <m:ctrlPr>
                            <a:rPr lang="en-GB" b="0" i="1" smtClean="0">
                              <a:latin typeface="Cambria Math" panose="02040503050406030204" pitchFamily="18" charset="0"/>
                            </a:rPr>
                          </m:ctrlPr>
                        </m:fPr>
                        <m:num>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3</m:t>
                              </m:r>
                            </m:sup>
                          </m:sSup>
                        </m:num>
                        <m:den>
                          <m:r>
                            <a:rPr lang="en-GB" b="0" i="1" smtClean="0">
                              <a:latin typeface="Cambria Math" panose="02040503050406030204" pitchFamily="18" charset="0"/>
                            </a:rPr>
                            <m:t>3</m:t>
                          </m:r>
                        </m:den>
                      </m:f>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r>
                            <a:rPr lang="en-GB" b="0" i="1" smtClean="0">
                              <a:latin typeface="Cambria Math" panose="02040503050406030204" pitchFamily="18" charset="0"/>
                            </a:rPr>
                            <m:t>3</m:t>
                          </m:r>
                          <m:r>
                            <a:rPr lang="en-GB" b="0" i="1" smtClean="0">
                              <a:latin typeface="Cambria Math" panose="02040503050406030204" pitchFamily="18" charset="0"/>
                            </a:rPr>
                            <m:t>𝑥</m:t>
                          </m:r>
                        </m:e>
                        <m:sup>
                          <m:r>
                            <a:rPr lang="en-GB" b="0" i="1" smtClean="0">
                              <a:latin typeface="Cambria Math" panose="02040503050406030204" pitchFamily="18" charset="0"/>
                            </a:rPr>
                            <m:t>2</m:t>
                          </m:r>
                        </m:sup>
                      </m:sSup>
                      <m:r>
                        <a:rPr lang="en-GB" b="0" i="1" smtClean="0">
                          <a:latin typeface="Cambria Math" panose="02040503050406030204" pitchFamily="18" charset="0"/>
                        </a:rPr>
                        <m:t>+7</m:t>
                      </m:r>
                    </m:oMath>
                  </m:oMathPara>
                </a14:m>
                <a:endParaRPr lang="en-GB" dirty="0"/>
              </a:p>
              <a:p>
                <a:pPr marL="0" indent="0" algn="ctr">
                  <a:buNone/>
                </a:pPr>
                <a:r>
                  <a:rPr lang="en-GB" dirty="0" smtClean="0"/>
                  <a:t>The monster is on roller skates and will stop, according to Velma, on a flat part of the curve.</a:t>
                </a:r>
                <a:endParaRPr lang="en-GB" dirty="0"/>
              </a:p>
              <a:p>
                <a:pPr marL="0" indent="0" algn="ctr">
                  <a:buNone/>
                </a:pPr>
                <a:r>
                  <a:rPr lang="en-GB" dirty="0" smtClean="0"/>
                  <a:t>Give all the points on which the monster will stop.</a:t>
                </a:r>
              </a:p>
              <a:p>
                <a:pPr marL="0" indent="0" algn="ctr">
                  <a:buNone/>
                </a:pPr>
                <a:r>
                  <a:rPr lang="en-GB" i="1" dirty="0" smtClean="0"/>
                  <a:t>You must show your method.</a:t>
                </a:r>
                <a:endParaRPr lang="en-GB" i="1"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838200" y="1381483"/>
                <a:ext cx="10515600" cy="4351338"/>
              </a:xfrm>
              <a:blipFill rotWithShape="0">
                <a:blip r:embed="rId2"/>
                <a:stretch>
                  <a:fillRect t="-2384" r="-522"/>
                </a:stretch>
              </a:blipFill>
            </p:spPr>
            <p:txBody>
              <a:bodyPr/>
              <a:lstStyle/>
              <a:p>
                <a:r>
                  <a:rPr lang="en-GB">
                    <a:noFill/>
                  </a:rPr>
                  <a:t> </a:t>
                </a:r>
              </a:p>
            </p:txBody>
          </p:sp>
        </mc:Fallback>
      </mc:AlternateContent>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14296" y="4954311"/>
            <a:ext cx="2507696" cy="1746934"/>
          </a:xfrm>
          <a:prstGeom prst="rect">
            <a:avLst/>
          </a:prstGeom>
        </p:spPr>
      </p:pic>
      <mc:AlternateContent xmlns:mc="http://schemas.openxmlformats.org/markup-compatibility/2006">
        <mc:Choice xmlns:a14="http://schemas.microsoft.com/office/drawing/2010/main" Requires="a14">
          <p:sp>
            <p:nvSpPr>
              <p:cNvPr id="5" name="TextBox 4"/>
              <p:cNvSpPr txBox="1"/>
              <p:nvPr/>
            </p:nvSpPr>
            <p:spPr>
              <a:xfrm>
                <a:off x="2390503" y="4558935"/>
                <a:ext cx="7027817" cy="2013821"/>
              </a:xfrm>
              <a:prstGeom prst="rect">
                <a:avLst/>
              </a:prstGeom>
              <a:noFill/>
            </p:spPr>
            <p:txBody>
              <a:bodyPr wrap="square" rtlCol="0">
                <a:spAutoFit/>
              </a:bodyPr>
              <a:lstStyle/>
              <a:p>
                <a:pPr algn="ctr"/>
                <a14:m>
                  <m:oMath xmlns:m="http://schemas.openxmlformats.org/officeDocument/2006/math">
                    <m:f>
                      <m:fPr>
                        <m:ctrlPr>
                          <a:rPr lang="en-GB" sz="2800" b="1" i="1" smtClean="0">
                            <a:solidFill>
                              <a:srgbClr val="FF0000"/>
                            </a:solidFill>
                            <a:latin typeface="Cambria Math" panose="02040503050406030204" pitchFamily="18" charset="0"/>
                          </a:rPr>
                        </m:ctrlPr>
                      </m:fPr>
                      <m:num>
                        <m:r>
                          <a:rPr lang="en-GB" sz="2800" b="1" i="1" smtClean="0">
                            <a:solidFill>
                              <a:srgbClr val="FF0000"/>
                            </a:solidFill>
                            <a:latin typeface="Cambria Math" panose="02040503050406030204" pitchFamily="18" charset="0"/>
                          </a:rPr>
                          <m:t>𝒅𝒚</m:t>
                        </m:r>
                      </m:num>
                      <m:den>
                        <m:r>
                          <a:rPr lang="en-GB" sz="2800" b="1" i="1" smtClean="0">
                            <a:solidFill>
                              <a:srgbClr val="FF0000"/>
                            </a:solidFill>
                            <a:latin typeface="Cambria Math" panose="02040503050406030204" pitchFamily="18" charset="0"/>
                          </a:rPr>
                          <m:t>𝒅𝒙</m:t>
                        </m:r>
                      </m:den>
                    </m:f>
                    <m:r>
                      <a:rPr lang="en-GB" sz="2800" b="1" i="1" smtClean="0">
                        <a:solidFill>
                          <a:srgbClr val="FF0000"/>
                        </a:solidFill>
                        <a:latin typeface="Cambria Math" panose="02040503050406030204" pitchFamily="18" charset="0"/>
                      </a:rPr>
                      <m:t>=</m:t>
                    </m:r>
                    <m:sSup>
                      <m:sSupPr>
                        <m:ctrlPr>
                          <a:rPr lang="en-GB" sz="2800" b="1" i="1" smtClean="0">
                            <a:solidFill>
                              <a:srgbClr val="FF0000"/>
                            </a:solidFill>
                            <a:latin typeface="Cambria Math" panose="02040503050406030204" pitchFamily="18" charset="0"/>
                          </a:rPr>
                        </m:ctrlPr>
                      </m:sSupPr>
                      <m:e>
                        <m:r>
                          <a:rPr lang="en-GB" sz="2800" b="1" i="1" smtClean="0">
                            <a:solidFill>
                              <a:srgbClr val="FF0000"/>
                            </a:solidFill>
                            <a:latin typeface="Cambria Math" panose="02040503050406030204" pitchFamily="18" charset="0"/>
                          </a:rPr>
                          <m:t>𝒙</m:t>
                        </m:r>
                      </m:e>
                      <m:sup>
                        <m:r>
                          <a:rPr lang="en-GB" sz="2800" b="1" i="1" smtClean="0">
                            <a:solidFill>
                              <a:srgbClr val="FF0000"/>
                            </a:solidFill>
                            <a:latin typeface="Cambria Math" panose="02040503050406030204" pitchFamily="18" charset="0"/>
                          </a:rPr>
                          <m:t>𝟐</m:t>
                        </m:r>
                      </m:sup>
                    </m:sSup>
                    <m:r>
                      <a:rPr lang="en-GB" sz="2800" b="1" i="1" smtClean="0">
                        <a:solidFill>
                          <a:srgbClr val="FF0000"/>
                        </a:solidFill>
                        <a:latin typeface="Cambria Math" panose="02040503050406030204" pitchFamily="18" charset="0"/>
                      </a:rPr>
                      <m:t>+</m:t>
                    </m:r>
                    <m:r>
                      <a:rPr lang="en-GB" sz="2800" b="1" i="1" smtClean="0">
                        <a:solidFill>
                          <a:srgbClr val="FF0000"/>
                        </a:solidFill>
                        <a:latin typeface="Cambria Math" panose="02040503050406030204" pitchFamily="18" charset="0"/>
                      </a:rPr>
                      <m:t>𝟔</m:t>
                    </m:r>
                    <m:r>
                      <a:rPr lang="en-GB" sz="2800" b="1" i="1" smtClean="0">
                        <a:solidFill>
                          <a:srgbClr val="FF0000"/>
                        </a:solidFill>
                        <a:latin typeface="Cambria Math" panose="02040503050406030204" pitchFamily="18" charset="0"/>
                      </a:rPr>
                      <m:t>𝒙</m:t>
                    </m:r>
                  </m:oMath>
                </a14:m>
                <a:r>
                  <a:rPr lang="en-GB" sz="2800" b="1" dirty="0" smtClean="0">
                    <a:solidFill>
                      <a:srgbClr val="FF0000"/>
                    </a:solidFill>
                  </a:rPr>
                  <a:t> which factorises to </a:t>
                </a:r>
                <a14:m>
                  <m:oMath xmlns:m="http://schemas.openxmlformats.org/officeDocument/2006/math">
                    <m:r>
                      <a:rPr lang="en-GB" sz="2800" b="1" i="1" smtClean="0">
                        <a:solidFill>
                          <a:srgbClr val="FF0000"/>
                        </a:solidFill>
                        <a:latin typeface="Cambria Math" panose="02040503050406030204" pitchFamily="18" charset="0"/>
                      </a:rPr>
                      <m:t>𝒙</m:t>
                    </m:r>
                    <m:r>
                      <a:rPr lang="en-GB" sz="2800" b="1" i="1" smtClean="0">
                        <a:solidFill>
                          <a:srgbClr val="FF0000"/>
                        </a:solidFill>
                        <a:latin typeface="Cambria Math" panose="02040503050406030204" pitchFamily="18" charset="0"/>
                      </a:rPr>
                      <m:t>(</m:t>
                    </m:r>
                    <m:r>
                      <a:rPr lang="en-GB" sz="2800" b="1" i="1" smtClean="0">
                        <a:solidFill>
                          <a:srgbClr val="FF0000"/>
                        </a:solidFill>
                        <a:latin typeface="Cambria Math" panose="02040503050406030204" pitchFamily="18" charset="0"/>
                      </a:rPr>
                      <m:t>𝒙</m:t>
                    </m:r>
                    <m:r>
                      <a:rPr lang="en-GB" sz="2800" b="1" i="1" smtClean="0">
                        <a:solidFill>
                          <a:srgbClr val="FF0000"/>
                        </a:solidFill>
                        <a:latin typeface="Cambria Math" panose="02040503050406030204" pitchFamily="18" charset="0"/>
                      </a:rPr>
                      <m:t>+</m:t>
                    </m:r>
                    <m:r>
                      <a:rPr lang="en-GB" sz="2800" b="1" i="1" smtClean="0">
                        <a:solidFill>
                          <a:srgbClr val="FF0000"/>
                        </a:solidFill>
                        <a:latin typeface="Cambria Math" panose="02040503050406030204" pitchFamily="18" charset="0"/>
                      </a:rPr>
                      <m:t>𝟔</m:t>
                    </m:r>
                    <m:r>
                      <a:rPr lang="en-GB" sz="2800" b="1" i="1" smtClean="0">
                        <a:solidFill>
                          <a:srgbClr val="FF0000"/>
                        </a:solidFill>
                        <a:latin typeface="Cambria Math" panose="02040503050406030204" pitchFamily="18" charset="0"/>
                      </a:rPr>
                      <m:t>)</m:t>
                    </m:r>
                  </m:oMath>
                </a14:m>
                <a:r>
                  <a:rPr lang="en-GB" sz="2800" b="1" dirty="0" smtClean="0">
                    <a:solidFill>
                      <a:srgbClr val="FF0000"/>
                    </a:solidFill>
                  </a:rPr>
                  <a:t> when equal to zero.</a:t>
                </a:r>
              </a:p>
              <a:p>
                <a:pPr algn="ctr"/>
                <a:r>
                  <a:rPr lang="en-GB" sz="2800" b="1" dirty="0" smtClean="0">
                    <a:solidFill>
                      <a:srgbClr val="FF0000"/>
                    </a:solidFill>
                  </a:rPr>
                  <a:t>Co-ordinates are:</a:t>
                </a:r>
              </a:p>
              <a:p>
                <a:pPr algn="ctr"/>
                <a14:m>
                  <m:oMath xmlns:m="http://schemas.openxmlformats.org/officeDocument/2006/math">
                    <m:r>
                      <a:rPr lang="en-GB" sz="2800" b="1" i="1" smtClean="0">
                        <a:solidFill>
                          <a:srgbClr val="FF0000"/>
                        </a:solidFill>
                        <a:latin typeface="Cambria Math" panose="02040503050406030204" pitchFamily="18" charset="0"/>
                      </a:rPr>
                      <m:t>(</m:t>
                    </m:r>
                    <m:r>
                      <a:rPr lang="en-GB" sz="2800" b="1" i="1" smtClean="0">
                        <a:solidFill>
                          <a:srgbClr val="FF0000"/>
                        </a:solidFill>
                        <a:latin typeface="Cambria Math" panose="02040503050406030204" pitchFamily="18" charset="0"/>
                      </a:rPr>
                      <m:t>𝟎</m:t>
                    </m:r>
                    <m:r>
                      <a:rPr lang="en-GB" sz="2800" b="1" i="1" smtClean="0">
                        <a:solidFill>
                          <a:srgbClr val="FF0000"/>
                        </a:solidFill>
                        <a:latin typeface="Cambria Math" panose="02040503050406030204" pitchFamily="18" charset="0"/>
                      </a:rPr>
                      <m:t>,</m:t>
                    </m:r>
                    <m:r>
                      <a:rPr lang="en-GB" sz="2800" b="1" i="1" smtClean="0">
                        <a:solidFill>
                          <a:srgbClr val="FF0000"/>
                        </a:solidFill>
                        <a:latin typeface="Cambria Math" panose="02040503050406030204" pitchFamily="18" charset="0"/>
                      </a:rPr>
                      <m:t>𝟕</m:t>
                    </m:r>
                    <m:r>
                      <a:rPr lang="en-GB" sz="2800" b="1" i="1" smtClean="0">
                        <a:solidFill>
                          <a:srgbClr val="FF0000"/>
                        </a:solidFill>
                        <a:latin typeface="Cambria Math" panose="02040503050406030204" pitchFamily="18" charset="0"/>
                      </a:rPr>
                      <m:t>)</m:t>
                    </m:r>
                  </m:oMath>
                </a14:m>
                <a:r>
                  <a:rPr lang="en-GB" sz="2800" b="1" dirty="0" smtClean="0">
                    <a:solidFill>
                      <a:srgbClr val="FF0000"/>
                    </a:solidFill>
                  </a:rPr>
                  <a:t> and </a:t>
                </a:r>
                <a14:m>
                  <m:oMath xmlns:m="http://schemas.openxmlformats.org/officeDocument/2006/math">
                    <m:r>
                      <a:rPr lang="en-GB" sz="2800" b="1" i="1" smtClean="0">
                        <a:solidFill>
                          <a:srgbClr val="FF0000"/>
                        </a:solidFill>
                        <a:latin typeface="Cambria Math" panose="02040503050406030204" pitchFamily="18" charset="0"/>
                      </a:rPr>
                      <m:t>(−</m:t>
                    </m:r>
                    <m:r>
                      <a:rPr lang="en-GB" sz="2800" b="1" i="1" smtClean="0">
                        <a:solidFill>
                          <a:srgbClr val="FF0000"/>
                        </a:solidFill>
                        <a:latin typeface="Cambria Math" panose="02040503050406030204" pitchFamily="18" charset="0"/>
                      </a:rPr>
                      <m:t>𝟔</m:t>
                    </m:r>
                    <m:r>
                      <a:rPr lang="en-GB" sz="2800" b="1" i="1" smtClean="0">
                        <a:solidFill>
                          <a:srgbClr val="FF0000"/>
                        </a:solidFill>
                        <a:latin typeface="Cambria Math" panose="02040503050406030204" pitchFamily="18" charset="0"/>
                      </a:rPr>
                      <m:t>, </m:t>
                    </m:r>
                    <m:r>
                      <a:rPr lang="en-GB" sz="2800" b="1" i="1" smtClean="0">
                        <a:solidFill>
                          <a:srgbClr val="FF0000"/>
                        </a:solidFill>
                        <a:latin typeface="Cambria Math" panose="02040503050406030204" pitchFamily="18" charset="0"/>
                      </a:rPr>
                      <m:t>𝟕</m:t>
                    </m:r>
                    <m:r>
                      <a:rPr lang="en-GB" sz="2800" b="1" i="1" smtClean="0">
                        <a:solidFill>
                          <a:srgbClr val="FF0000"/>
                        </a:solidFill>
                        <a:latin typeface="Cambria Math" panose="02040503050406030204" pitchFamily="18" charset="0"/>
                      </a:rPr>
                      <m:t>)</m:t>
                    </m:r>
                  </m:oMath>
                </a14:m>
                <a:endParaRPr lang="en-GB" sz="2800" b="1" dirty="0">
                  <a:solidFill>
                    <a:srgbClr val="FF0000"/>
                  </a:solidFill>
                </a:endParaRPr>
              </a:p>
            </p:txBody>
          </p:sp>
        </mc:Choice>
        <mc:Fallback>
          <p:sp>
            <p:nvSpPr>
              <p:cNvPr id="5" name="TextBox 4"/>
              <p:cNvSpPr txBox="1">
                <a:spLocks noRot="1" noChangeAspect="1" noMove="1" noResize="1" noEditPoints="1" noAdjustHandles="1" noChangeArrowheads="1" noChangeShapeType="1" noTextEdit="1"/>
              </p:cNvSpPr>
              <p:nvPr/>
            </p:nvSpPr>
            <p:spPr>
              <a:xfrm>
                <a:off x="2390503" y="4558935"/>
                <a:ext cx="7027817" cy="2013821"/>
              </a:xfrm>
              <a:prstGeom prst="rect">
                <a:avLst/>
              </a:prstGeom>
              <a:blipFill rotWithShape="0">
                <a:blip r:embed="rId4"/>
                <a:stretch>
                  <a:fillRect b="-7879"/>
                </a:stretch>
              </a:blipFill>
            </p:spPr>
            <p:txBody>
              <a:bodyPr/>
              <a:lstStyle/>
              <a:p>
                <a:r>
                  <a:rPr lang="en-GB">
                    <a:noFill/>
                  </a:rPr>
                  <a:t> </a:t>
                </a:r>
              </a:p>
            </p:txBody>
          </p:sp>
        </mc:Fallback>
      </mc:AlternateContent>
    </p:spTree>
    <p:extLst>
      <p:ext uri="{BB962C8B-B14F-4D97-AF65-F5344CB8AC3E}">
        <p14:creationId xmlns:p14="http://schemas.microsoft.com/office/powerpoint/2010/main" val="1612027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a:r>
              <a:rPr lang="en-GB" sz="5400" b="1" dirty="0" smtClean="0"/>
              <a:t>Thanks for all your help!</a:t>
            </a:r>
            <a:endParaRPr lang="en-GB" sz="5400" b="1" dirty="0"/>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971358" y="1825625"/>
            <a:ext cx="4249284" cy="4351338"/>
          </a:xfrm>
        </p:spPr>
      </p:pic>
    </p:spTree>
    <p:extLst>
      <p:ext uri="{BB962C8B-B14F-4D97-AF65-F5344CB8AC3E}">
        <p14:creationId xmlns:p14="http://schemas.microsoft.com/office/powerpoint/2010/main" val="17359232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25079"/>
            <a:ext cx="10515600" cy="1325563"/>
          </a:xfrm>
        </p:spPr>
        <p:txBody>
          <a:bodyPr/>
          <a:lstStyle/>
          <a:p>
            <a:pPr algn="ctr"/>
            <a:r>
              <a:rPr lang="en-GB" b="1" dirty="0" smtClean="0"/>
              <a:t>The Health and Safety executive:</a:t>
            </a:r>
            <a:endParaRPr lang="en-GB" b="1" dirty="0"/>
          </a:p>
        </p:txBody>
      </p:sp>
      <p:sp>
        <p:nvSpPr>
          <p:cNvPr id="3" name="Content Placeholder 2"/>
          <p:cNvSpPr>
            <a:spLocks noGrp="1"/>
          </p:cNvSpPr>
          <p:nvPr>
            <p:ph idx="1"/>
          </p:nvPr>
        </p:nvSpPr>
        <p:spPr>
          <a:xfrm>
            <a:off x="838200" y="1471391"/>
            <a:ext cx="10515600" cy="4351338"/>
          </a:xfrm>
        </p:spPr>
        <p:txBody>
          <a:bodyPr/>
          <a:lstStyle/>
          <a:p>
            <a:pPr marL="0" indent="0" algn="ctr">
              <a:buNone/>
            </a:pPr>
            <a:r>
              <a:rPr lang="en-GB" dirty="0" smtClean="0"/>
              <a:t>Scooby and his friends, in their quest for supernatural beings, often find themselves having to slide or drive down different slopes.</a:t>
            </a:r>
          </a:p>
          <a:p>
            <a:pPr marL="0" indent="0" algn="ctr">
              <a:buNone/>
            </a:pPr>
            <a:endParaRPr lang="en-GB" dirty="0" smtClean="0"/>
          </a:p>
          <a:p>
            <a:pPr marL="0" indent="0" algn="ctr">
              <a:buNone/>
            </a:pPr>
            <a:r>
              <a:rPr lang="en-GB" dirty="0" smtClean="0"/>
              <a:t>The health and safety representative at Mystery Incorporated has told them the parameters within which it is safe for them to continue, however the gang has lost some of its paperwork.</a:t>
            </a:r>
          </a:p>
          <a:p>
            <a:pPr marL="0" indent="0" algn="ctr">
              <a:buNone/>
            </a:pPr>
            <a:endParaRPr lang="en-GB" dirty="0" smtClean="0"/>
          </a:p>
          <a:p>
            <a:pPr marL="0" indent="0" algn="ctr">
              <a:buNone/>
            </a:pPr>
            <a:r>
              <a:rPr lang="en-GB" dirty="0" smtClean="0"/>
              <a:t>Can you help them complete the paperwork to keep them all safe?</a:t>
            </a: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14825" y="5194079"/>
            <a:ext cx="3562350" cy="1257300"/>
          </a:xfrm>
          <a:prstGeom prst="rect">
            <a:avLst/>
          </a:prstGeom>
        </p:spPr>
      </p:pic>
    </p:spTree>
    <p:extLst>
      <p:ext uri="{BB962C8B-B14F-4D97-AF65-F5344CB8AC3E}">
        <p14:creationId xmlns:p14="http://schemas.microsoft.com/office/powerpoint/2010/main" val="38006389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16841"/>
            <a:ext cx="10515600" cy="1325563"/>
          </a:xfrm>
        </p:spPr>
        <p:txBody>
          <a:bodyPr/>
          <a:lstStyle/>
          <a:p>
            <a:pPr algn="ctr"/>
            <a:r>
              <a:rPr lang="en-GB" b="1" dirty="0" smtClean="0"/>
              <a:t>Situation 1</a:t>
            </a:r>
            <a:endParaRPr lang="en-GB" b="1"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80085" y="1318051"/>
                <a:ext cx="11574163" cy="5255744"/>
              </a:xfrm>
            </p:spPr>
            <p:txBody>
              <a:bodyPr/>
              <a:lstStyle/>
              <a:p>
                <a:pPr marL="0" indent="0" algn="ctr">
                  <a:buNone/>
                </a:pPr>
                <a:r>
                  <a:rPr lang="en-GB" dirty="0" smtClean="0"/>
                  <a:t>The Mystery Machine can only safely drive on gradients between 5 and -5.</a:t>
                </a:r>
              </a:p>
              <a:p>
                <a:pPr marL="0" indent="0" algn="ctr">
                  <a:buNone/>
                </a:pPr>
                <a:endParaRPr lang="en-GB" dirty="0"/>
              </a:p>
              <a:p>
                <a:pPr marL="0" indent="0" algn="ctr">
                  <a:buNone/>
                </a:pPr>
                <a:r>
                  <a:rPr lang="en-GB" dirty="0" smtClean="0"/>
                  <a:t>The road the team want to travel down is given by the equation below:</a:t>
                </a:r>
              </a:p>
              <a:p>
                <a:pPr marL="0" indent="0" algn="ctr">
                  <a:buNone/>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𝑦</m:t>
                      </m:r>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r>
                            <a:rPr lang="en-GB" b="0" i="1" smtClean="0">
                              <a:latin typeface="Cambria Math" panose="02040503050406030204" pitchFamily="18" charset="0"/>
                            </a:rPr>
                            <m:t>2</m:t>
                          </m:r>
                          <m:r>
                            <a:rPr lang="en-GB" b="0" i="1" smtClean="0">
                              <a:latin typeface="Cambria Math" panose="02040503050406030204" pitchFamily="18" charset="0"/>
                            </a:rPr>
                            <m:t>𝑥</m:t>
                          </m:r>
                        </m:e>
                        <m:sup>
                          <m:r>
                            <a:rPr lang="en-GB" b="0" i="1" smtClean="0">
                              <a:latin typeface="Cambria Math" panose="02040503050406030204" pitchFamily="18" charset="0"/>
                            </a:rPr>
                            <m:t>3</m:t>
                          </m:r>
                        </m:sup>
                      </m:sSup>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r>
                            <a:rPr lang="en-GB" b="0" i="1" smtClean="0">
                              <a:latin typeface="Cambria Math" panose="02040503050406030204" pitchFamily="18" charset="0"/>
                            </a:rPr>
                            <m:t>5</m:t>
                          </m:r>
                          <m:r>
                            <a:rPr lang="en-GB" b="0" i="1" smtClean="0">
                              <a:latin typeface="Cambria Math" panose="02040503050406030204" pitchFamily="18" charset="0"/>
                            </a:rPr>
                            <m:t>𝑥</m:t>
                          </m:r>
                        </m:e>
                        <m:sup>
                          <m:r>
                            <a:rPr lang="en-GB" b="0" i="1" smtClean="0">
                              <a:latin typeface="Cambria Math" panose="02040503050406030204" pitchFamily="18" charset="0"/>
                            </a:rPr>
                            <m:t>2</m:t>
                          </m:r>
                        </m:sup>
                      </m:sSup>
                      <m:r>
                        <a:rPr lang="en-GB" b="0" i="1" smtClean="0">
                          <a:latin typeface="Cambria Math" panose="02040503050406030204" pitchFamily="18" charset="0"/>
                        </a:rPr>
                        <m:t>+1</m:t>
                      </m:r>
                    </m:oMath>
                  </m:oMathPara>
                </a14:m>
                <a:endParaRPr lang="en-GB" dirty="0" smtClean="0"/>
              </a:p>
              <a:p>
                <a:pPr marL="0" indent="0" algn="ctr">
                  <a:buNone/>
                </a:pPr>
                <a:endParaRPr lang="en-GB" dirty="0"/>
              </a:p>
              <a:p>
                <a:pPr marL="0" indent="0" algn="ctr">
                  <a:buNone/>
                </a:pPr>
                <a:r>
                  <a:rPr lang="en-GB" dirty="0" smtClean="0"/>
                  <a:t>They are driving between the values:</a:t>
                </a:r>
              </a:p>
              <a:p>
                <a:pPr marL="0" indent="0" algn="ctr">
                  <a:buNone/>
                </a:pPr>
                <a14:m>
                  <m:oMath xmlns:m="http://schemas.openxmlformats.org/officeDocument/2006/math">
                    <m:r>
                      <a:rPr lang="en-GB" b="0" i="1" smtClean="0">
                        <a:latin typeface="Cambria Math" panose="02040503050406030204" pitchFamily="18" charset="0"/>
                      </a:rPr>
                      <m:t>𝑥</m:t>
                    </m:r>
                    <m:r>
                      <a:rPr lang="en-GB" b="0" i="1" smtClean="0">
                        <a:latin typeface="Cambria Math" panose="02040503050406030204" pitchFamily="18" charset="0"/>
                      </a:rPr>
                      <m:t>=1</m:t>
                    </m:r>
                  </m:oMath>
                </a14:m>
                <a:r>
                  <a:rPr lang="en-GB" dirty="0" smtClean="0"/>
                  <a:t> and </a:t>
                </a:r>
                <a14:m>
                  <m:oMath xmlns:m="http://schemas.openxmlformats.org/officeDocument/2006/math">
                    <m:r>
                      <a:rPr lang="en-GB" b="0" i="1" smtClean="0">
                        <a:latin typeface="Cambria Math" panose="02040503050406030204" pitchFamily="18" charset="0"/>
                      </a:rPr>
                      <m:t>𝑥</m:t>
                    </m:r>
                    <m:r>
                      <a:rPr lang="en-GB" b="0" i="1" smtClean="0">
                        <a:latin typeface="Cambria Math" panose="02040503050406030204" pitchFamily="18" charset="0"/>
                      </a:rPr>
                      <m:t>=2</m:t>
                    </m:r>
                  </m:oMath>
                </a14:m>
                <a:endParaRPr lang="en-GB" dirty="0" smtClean="0"/>
              </a:p>
              <a:p>
                <a:pPr marL="0" indent="0" algn="ctr">
                  <a:buNone/>
                </a:pPr>
                <a:endParaRPr lang="en-GB" dirty="0"/>
              </a:p>
              <a:p>
                <a:pPr marL="0" indent="0" algn="ctr">
                  <a:buNone/>
                </a:pPr>
                <a:r>
                  <a:rPr lang="en-GB" dirty="0" smtClean="0"/>
                  <a:t>Can the Mystery Machine continue its chase?</a:t>
                </a:r>
              </a:p>
              <a:p>
                <a:pPr marL="0" indent="0" algn="ctr">
                  <a:buNone/>
                </a:pPr>
                <a:r>
                  <a:rPr lang="en-GB" i="1" dirty="0" smtClean="0"/>
                  <a:t>You must show how you achieved your answer.</a:t>
                </a:r>
                <a:endParaRPr lang="en-GB" i="1"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80085" y="1318051"/>
                <a:ext cx="11574163" cy="5255744"/>
              </a:xfrm>
              <a:blipFill rotWithShape="0">
                <a:blip r:embed="rId2"/>
                <a:stretch>
                  <a:fillRect t="-1856"/>
                </a:stretch>
              </a:blipFill>
            </p:spPr>
            <p:txBody>
              <a:bodyPr/>
              <a:lstStyle/>
              <a:p>
                <a:r>
                  <a:rPr lang="en-GB">
                    <a:noFill/>
                  </a:rPr>
                  <a:t> </a:t>
                </a:r>
              </a:p>
            </p:txBody>
          </p:sp>
        </mc:Fallback>
      </mc:AlternateContent>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45794" y="4399005"/>
            <a:ext cx="2408454" cy="2248930"/>
          </a:xfrm>
          <a:prstGeom prst="rect">
            <a:avLst/>
          </a:prstGeom>
        </p:spPr>
      </p:pic>
    </p:spTree>
    <p:extLst>
      <p:ext uri="{BB962C8B-B14F-4D97-AF65-F5344CB8AC3E}">
        <p14:creationId xmlns:p14="http://schemas.microsoft.com/office/powerpoint/2010/main" val="1313640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par>
                          <p:cTn id="13" fill="hold">
                            <p:stCondLst>
                              <p:cond delay="500"/>
                            </p:stCondLst>
                            <p:childTnLst>
                              <p:par>
                                <p:cTn id="14" presetID="22" presetClass="entr" presetSubtype="8" fill="hold" grpId="0" nodeType="afterEffect">
                                  <p:stCondLst>
                                    <p:cond delay="50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left)">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wipe(left)">
                                      <p:cBhvr>
                                        <p:cTn id="21" dur="500"/>
                                        <p:tgtEl>
                                          <p:spTgt spid="3">
                                            <p:txEl>
                                              <p:pRg st="5" end="5"/>
                                            </p:txEl>
                                          </p:spTgt>
                                        </p:tgtEl>
                                      </p:cBhvr>
                                    </p:animEffect>
                                  </p:childTnLst>
                                </p:cTn>
                              </p:par>
                            </p:childTnLst>
                          </p:cTn>
                        </p:par>
                        <p:par>
                          <p:cTn id="22" fill="hold">
                            <p:stCondLst>
                              <p:cond delay="500"/>
                            </p:stCondLst>
                            <p:childTnLst>
                              <p:par>
                                <p:cTn id="23" presetID="22" presetClass="entr" presetSubtype="8" fill="hold" grpId="0" nodeType="afterEffect">
                                  <p:stCondLst>
                                    <p:cond delay="50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wipe(left)">
                                      <p:cBhvr>
                                        <p:cTn id="25" dur="500"/>
                                        <p:tgtEl>
                                          <p:spTgt spid="3">
                                            <p:txEl>
                                              <p:pRg st="6" end="6"/>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3">
                                            <p:txEl>
                                              <p:pRg st="8" end="8"/>
                                            </p:txEl>
                                          </p:spTgt>
                                        </p:tgtEl>
                                        <p:attrNameLst>
                                          <p:attrName>style.visibility</p:attrName>
                                        </p:attrNameLst>
                                      </p:cBhvr>
                                      <p:to>
                                        <p:strVal val="visible"/>
                                      </p:to>
                                    </p:set>
                                    <p:animEffect transition="in" filter="wipe(left)">
                                      <p:cBhvr>
                                        <p:cTn id="30" dur="500"/>
                                        <p:tgtEl>
                                          <p:spTgt spid="3">
                                            <p:txEl>
                                              <p:pRg st="8" end="8"/>
                                            </p:txEl>
                                          </p:spTgt>
                                        </p:tgtEl>
                                      </p:cBhvr>
                                    </p:animEffect>
                                  </p:childTnLst>
                                </p:cTn>
                              </p:par>
                            </p:childTnLst>
                          </p:cTn>
                        </p:par>
                        <p:par>
                          <p:cTn id="31" fill="hold">
                            <p:stCondLst>
                              <p:cond delay="500"/>
                            </p:stCondLst>
                            <p:childTnLst>
                              <p:par>
                                <p:cTn id="32" presetID="22" presetClass="entr" presetSubtype="8" fill="hold" grpId="0" nodeType="afterEffect">
                                  <p:stCondLst>
                                    <p:cond delay="500"/>
                                  </p:stCondLst>
                                  <p:childTnLst>
                                    <p:set>
                                      <p:cBhvr>
                                        <p:cTn id="33" dur="1" fill="hold">
                                          <p:stCondLst>
                                            <p:cond delay="0"/>
                                          </p:stCondLst>
                                        </p:cTn>
                                        <p:tgtEl>
                                          <p:spTgt spid="3">
                                            <p:txEl>
                                              <p:pRg st="9" end="9"/>
                                            </p:txEl>
                                          </p:spTgt>
                                        </p:tgtEl>
                                        <p:attrNameLst>
                                          <p:attrName>style.visibility</p:attrName>
                                        </p:attrNameLst>
                                      </p:cBhvr>
                                      <p:to>
                                        <p:strVal val="visible"/>
                                      </p:to>
                                    </p:set>
                                    <p:animEffect transition="in" filter="wipe(left)">
                                      <p:cBhvr>
                                        <p:cTn id="34" dur="500"/>
                                        <p:tgtEl>
                                          <p:spTgt spid="3">
                                            <p:txEl>
                                              <p:pRg st="9" end="9"/>
                                            </p:txEl>
                                          </p:spTgt>
                                        </p:tgtEl>
                                      </p:cBhvr>
                                    </p:animEffect>
                                  </p:childTnLst>
                                </p:cTn>
                              </p:par>
                            </p:childTnLst>
                          </p:cTn>
                        </p:par>
                        <p:par>
                          <p:cTn id="35" fill="hold">
                            <p:stCondLst>
                              <p:cond delay="1500"/>
                            </p:stCondLst>
                            <p:childTnLst>
                              <p:par>
                                <p:cTn id="36" presetID="53" presetClass="entr" presetSubtype="16" fill="hold" nodeType="afterEffect">
                                  <p:stCondLst>
                                    <p:cond delay="500"/>
                                  </p:stCondLst>
                                  <p:childTnLst>
                                    <p:set>
                                      <p:cBhvr>
                                        <p:cTn id="37" dur="1" fill="hold">
                                          <p:stCondLst>
                                            <p:cond delay="0"/>
                                          </p:stCondLst>
                                        </p:cTn>
                                        <p:tgtEl>
                                          <p:spTgt spid="4"/>
                                        </p:tgtEl>
                                        <p:attrNameLst>
                                          <p:attrName>style.visibility</p:attrName>
                                        </p:attrNameLst>
                                      </p:cBhvr>
                                      <p:to>
                                        <p:strVal val="visible"/>
                                      </p:to>
                                    </p:set>
                                    <p:anim calcmode="lin" valueType="num">
                                      <p:cBhvr>
                                        <p:cTn id="38" dur="1000" fill="hold"/>
                                        <p:tgtEl>
                                          <p:spTgt spid="4"/>
                                        </p:tgtEl>
                                        <p:attrNameLst>
                                          <p:attrName>ppt_w</p:attrName>
                                        </p:attrNameLst>
                                      </p:cBhvr>
                                      <p:tavLst>
                                        <p:tav tm="0">
                                          <p:val>
                                            <p:fltVal val="0"/>
                                          </p:val>
                                        </p:tav>
                                        <p:tav tm="100000">
                                          <p:val>
                                            <p:strVal val="#ppt_w"/>
                                          </p:val>
                                        </p:tav>
                                      </p:tavLst>
                                    </p:anim>
                                    <p:anim calcmode="lin" valueType="num">
                                      <p:cBhvr>
                                        <p:cTn id="39" dur="1000" fill="hold"/>
                                        <p:tgtEl>
                                          <p:spTgt spid="4"/>
                                        </p:tgtEl>
                                        <p:attrNameLst>
                                          <p:attrName>ppt_h</p:attrName>
                                        </p:attrNameLst>
                                      </p:cBhvr>
                                      <p:tavLst>
                                        <p:tav tm="0">
                                          <p:val>
                                            <p:fltVal val="0"/>
                                          </p:val>
                                        </p:tav>
                                        <p:tav tm="100000">
                                          <p:val>
                                            <p:strVal val="#ppt_h"/>
                                          </p:val>
                                        </p:tav>
                                      </p:tavLst>
                                    </p:anim>
                                    <p:animEffect transition="in" filter="fade">
                                      <p:cBhvr>
                                        <p:cTn id="4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16841"/>
            <a:ext cx="10515600" cy="1325563"/>
          </a:xfrm>
        </p:spPr>
        <p:txBody>
          <a:bodyPr/>
          <a:lstStyle/>
          <a:p>
            <a:pPr algn="ctr"/>
            <a:r>
              <a:rPr lang="en-GB" b="1" dirty="0" smtClean="0"/>
              <a:t>Situation 1</a:t>
            </a:r>
            <a:endParaRPr lang="en-GB" b="1"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280085" y="1318051"/>
                <a:ext cx="11574163" cy="5255744"/>
              </a:xfrm>
            </p:spPr>
            <p:txBody>
              <a:bodyPr/>
              <a:lstStyle/>
              <a:p>
                <a:pPr marL="0" indent="0" algn="ctr">
                  <a:buNone/>
                </a:pPr>
                <a:r>
                  <a:rPr lang="en-GB" dirty="0" smtClean="0"/>
                  <a:t>The Mystery Machine can only safely drive on gradients between 5 and -5</a:t>
                </a:r>
                <a:r>
                  <a:rPr lang="en-GB" dirty="0" smtClean="0"/>
                  <a:t>.</a:t>
                </a:r>
                <a:endParaRPr lang="en-GB" dirty="0"/>
              </a:p>
              <a:p>
                <a:pPr marL="0" indent="0" algn="ctr">
                  <a:buNone/>
                </a:pPr>
                <a:r>
                  <a:rPr lang="en-GB" dirty="0" smtClean="0"/>
                  <a:t>The road the team want to travel down is given by the equation below:</a:t>
                </a:r>
              </a:p>
              <a:p>
                <a:pPr marL="0" indent="0" algn="ctr">
                  <a:buNone/>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𝑦</m:t>
                      </m:r>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r>
                            <a:rPr lang="en-GB" b="0" i="1" smtClean="0">
                              <a:latin typeface="Cambria Math" panose="02040503050406030204" pitchFamily="18" charset="0"/>
                            </a:rPr>
                            <m:t>2</m:t>
                          </m:r>
                          <m:r>
                            <a:rPr lang="en-GB" b="0" i="1" smtClean="0">
                              <a:latin typeface="Cambria Math" panose="02040503050406030204" pitchFamily="18" charset="0"/>
                            </a:rPr>
                            <m:t>𝑥</m:t>
                          </m:r>
                        </m:e>
                        <m:sup>
                          <m:r>
                            <a:rPr lang="en-GB" b="0" i="1" smtClean="0">
                              <a:latin typeface="Cambria Math" panose="02040503050406030204" pitchFamily="18" charset="0"/>
                            </a:rPr>
                            <m:t>3</m:t>
                          </m:r>
                        </m:sup>
                      </m:sSup>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r>
                            <a:rPr lang="en-GB" b="0" i="1" smtClean="0">
                              <a:latin typeface="Cambria Math" panose="02040503050406030204" pitchFamily="18" charset="0"/>
                            </a:rPr>
                            <m:t>5</m:t>
                          </m:r>
                          <m:r>
                            <a:rPr lang="en-GB" b="0" i="1" smtClean="0">
                              <a:latin typeface="Cambria Math" panose="02040503050406030204" pitchFamily="18" charset="0"/>
                            </a:rPr>
                            <m:t>𝑥</m:t>
                          </m:r>
                        </m:e>
                        <m:sup>
                          <m:r>
                            <a:rPr lang="en-GB" b="0" i="1" smtClean="0">
                              <a:latin typeface="Cambria Math" panose="02040503050406030204" pitchFamily="18" charset="0"/>
                            </a:rPr>
                            <m:t>2</m:t>
                          </m:r>
                        </m:sup>
                      </m:sSup>
                      <m:r>
                        <a:rPr lang="en-GB" b="0" i="1" smtClean="0">
                          <a:latin typeface="Cambria Math" panose="02040503050406030204" pitchFamily="18" charset="0"/>
                        </a:rPr>
                        <m:t>+1</m:t>
                      </m:r>
                    </m:oMath>
                  </m:oMathPara>
                </a14:m>
                <a:endParaRPr lang="en-GB" dirty="0"/>
              </a:p>
              <a:p>
                <a:pPr marL="0" indent="0" algn="ctr">
                  <a:buNone/>
                </a:pPr>
                <a:r>
                  <a:rPr lang="en-GB" dirty="0" smtClean="0"/>
                  <a:t>They are driving between the values:</a:t>
                </a:r>
              </a:p>
              <a:p>
                <a:pPr marL="0" indent="0" algn="ctr">
                  <a:buNone/>
                </a:pPr>
                <a14:m>
                  <m:oMath xmlns:m="http://schemas.openxmlformats.org/officeDocument/2006/math">
                    <m:r>
                      <a:rPr lang="en-GB" b="0" i="1" smtClean="0">
                        <a:latin typeface="Cambria Math" panose="02040503050406030204" pitchFamily="18" charset="0"/>
                      </a:rPr>
                      <m:t>𝑥</m:t>
                    </m:r>
                    <m:r>
                      <a:rPr lang="en-GB" b="0" i="1" smtClean="0">
                        <a:latin typeface="Cambria Math" panose="02040503050406030204" pitchFamily="18" charset="0"/>
                      </a:rPr>
                      <m:t>=1</m:t>
                    </m:r>
                  </m:oMath>
                </a14:m>
                <a:r>
                  <a:rPr lang="en-GB" dirty="0" smtClean="0"/>
                  <a:t> and </a:t>
                </a:r>
                <a14:m>
                  <m:oMath xmlns:m="http://schemas.openxmlformats.org/officeDocument/2006/math">
                    <m:r>
                      <a:rPr lang="en-GB" b="0" i="1" smtClean="0">
                        <a:latin typeface="Cambria Math" panose="02040503050406030204" pitchFamily="18" charset="0"/>
                      </a:rPr>
                      <m:t>𝑥</m:t>
                    </m:r>
                    <m:r>
                      <a:rPr lang="en-GB" b="0" i="1" smtClean="0">
                        <a:latin typeface="Cambria Math" panose="02040503050406030204" pitchFamily="18" charset="0"/>
                      </a:rPr>
                      <m:t>=2</m:t>
                    </m:r>
                  </m:oMath>
                </a14:m>
                <a:endParaRPr lang="en-GB" dirty="0"/>
              </a:p>
              <a:p>
                <a:pPr marL="0" indent="0" algn="ctr">
                  <a:buNone/>
                </a:pPr>
                <a:r>
                  <a:rPr lang="en-GB" dirty="0" smtClean="0"/>
                  <a:t>Can the Mystery Machine continue its chase?</a:t>
                </a:r>
              </a:p>
              <a:p>
                <a:pPr marL="0" indent="0" algn="ctr">
                  <a:buNone/>
                </a:pPr>
                <a:r>
                  <a:rPr lang="en-GB" i="1" dirty="0" smtClean="0"/>
                  <a:t>You must show how you achieved your answer.</a:t>
                </a:r>
                <a:endParaRPr lang="en-GB" i="1"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280085" y="1318051"/>
                <a:ext cx="11574163" cy="5255744"/>
              </a:xfrm>
              <a:blipFill rotWithShape="0">
                <a:blip r:embed="rId2"/>
                <a:stretch>
                  <a:fillRect t="-1856"/>
                </a:stretch>
              </a:blipFill>
            </p:spPr>
            <p:txBody>
              <a:bodyPr/>
              <a:lstStyle/>
              <a:p>
                <a:r>
                  <a:rPr lang="en-GB">
                    <a:noFill/>
                  </a:rPr>
                  <a:t> </a:t>
                </a:r>
              </a:p>
            </p:txBody>
          </p:sp>
        </mc:Fallback>
      </mc:AlternateContent>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45794" y="4399005"/>
            <a:ext cx="2408454" cy="2248930"/>
          </a:xfrm>
          <a:prstGeom prst="rect">
            <a:avLst/>
          </a:prstGeom>
        </p:spPr>
      </p:pic>
      <mc:AlternateContent xmlns:mc="http://schemas.openxmlformats.org/markup-compatibility/2006">
        <mc:Choice xmlns:a14="http://schemas.microsoft.com/office/drawing/2010/main" Requires="a14">
          <p:sp>
            <p:nvSpPr>
              <p:cNvPr id="5" name="TextBox 4"/>
              <p:cNvSpPr txBox="1"/>
              <p:nvPr/>
            </p:nvSpPr>
            <p:spPr>
              <a:xfrm>
                <a:off x="2625634" y="4781006"/>
                <a:ext cx="6820160" cy="1349985"/>
              </a:xfrm>
              <a:prstGeom prst="rect">
                <a:avLst/>
              </a:prstGeom>
              <a:noFill/>
            </p:spPr>
            <p:txBody>
              <a:bodyPr wrap="square" rtlCol="0">
                <a:spAutoFit/>
              </a:bodyPr>
              <a:lstStyle/>
              <a:p>
                <a:pPr algn="ctr"/>
                <a:r>
                  <a:rPr lang="en-GB" sz="2800" b="1" dirty="0" smtClean="0">
                    <a:solidFill>
                      <a:srgbClr val="FF0000"/>
                    </a:solidFill>
                  </a:rPr>
                  <a:t>It is safe because </a:t>
                </a:r>
                <a14:m>
                  <m:oMath xmlns:m="http://schemas.openxmlformats.org/officeDocument/2006/math">
                    <m:f>
                      <m:fPr>
                        <m:ctrlPr>
                          <a:rPr lang="en-GB" sz="2800" b="1" i="1" smtClean="0">
                            <a:solidFill>
                              <a:srgbClr val="FF0000"/>
                            </a:solidFill>
                            <a:latin typeface="Cambria Math" panose="02040503050406030204" pitchFamily="18" charset="0"/>
                          </a:rPr>
                        </m:ctrlPr>
                      </m:fPr>
                      <m:num>
                        <m:r>
                          <a:rPr lang="en-GB" sz="2800" b="1" i="1" smtClean="0">
                            <a:solidFill>
                              <a:srgbClr val="FF0000"/>
                            </a:solidFill>
                            <a:latin typeface="Cambria Math" panose="02040503050406030204" pitchFamily="18" charset="0"/>
                          </a:rPr>
                          <m:t>𝒅𝒚</m:t>
                        </m:r>
                      </m:num>
                      <m:den>
                        <m:r>
                          <a:rPr lang="en-GB" sz="2800" b="1" i="1" smtClean="0">
                            <a:solidFill>
                              <a:srgbClr val="FF0000"/>
                            </a:solidFill>
                            <a:latin typeface="Cambria Math" panose="02040503050406030204" pitchFamily="18" charset="0"/>
                          </a:rPr>
                          <m:t>𝒅𝒙</m:t>
                        </m:r>
                      </m:den>
                    </m:f>
                    <m:r>
                      <a:rPr lang="en-GB" sz="2800" b="1" i="1" smtClean="0">
                        <a:solidFill>
                          <a:srgbClr val="FF0000"/>
                        </a:solidFill>
                        <a:latin typeface="Cambria Math" panose="02040503050406030204" pitchFamily="18" charset="0"/>
                      </a:rPr>
                      <m:t>=</m:t>
                    </m:r>
                    <m:sSup>
                      <m:sSupPr>
                        <m:ctrlPr>
                          <a:rPr lang="en-GB" sz="2800" b="1" i="1" smtClean="0">
                            <a:solidFill>
                              <a:srgbClr val="FF0000"/>
                            </a:solidFill>
                            <a:latin typeface="Cambria Math" panose="02040503050406030204" pitchFamily="18" charset="0"/>
                          </a:rPr>
                        </m:ctrlPr>
                      </m:sSupPr>
                      <m:e>
                        <m:r>
                          <a:rPr lang="en-GB" sz="2800" b="1" i="1" smtClean="0">
                            <a:solidFill>
                              <a:srgbClr val="FF0000"/>
                            </a:solidFill>
                            <a:latin typeface="Cambria Math" panose="02040503050406030204" pitchFamily="18" charset="0"/>
                          </a:rPr>
                          <m:t>𝟔</m:t>
                        </m:r>
                        <m:r>
                          <a:rPr lang="en-GB" sz="2800" b="1" i="1" smtClean="0">
                            <a:solidFill>
                              <a:srgbClr val="FF0000"/>
                            </a:solidFill>
                            <a:latin typeface="Cambria Math" panose="02040503050406030204" pitchFamily="18" charset="0"/>
                          </a:rPr>
                          <m:t>𝒙</m:t>
                        </m:r>
                      </m:e>
                      <m:sup>
                        <m:r>
                          <a:rPr lang="en-GB" sz="2800" b="1" i="1" smtClean="0">
                            <a:solidFill>
                              <a:srgbClr val="FF0000"/>
                            </a:solidFill>
                            <a:latin typeface="Cambria Math" panose="02040503050406030204" pitchFamily="18" charset="0"/>
                          </a:rPr>
                          <m:t>𝟐</m:t>
                        </m:r>
                      </m:sup>
                    </m:sSup>
                    <m:r>
                      <a:rPr lang="en-GB" sz="2800" b="1" i="1" smtClean="0">
                        <a:solidFill>
                          <a:srgbClr val="FF0000"/>
                        </a:solidFill>
                        <a:latin typeface="Cambria Math" panose="02040503050406030204" pitchFamily="18" charset="0"/>
                      </a:rPr>
                      <m:t>−</m:t>
                    </m:r>
                    <m:r>
                      <a:rPr lang="en-GB" sz="2800" b="1" i="1" smtClean="0">
                        <a:solidFill>
                          <a:srgbClr val="FF0000"/>
                        </a:solidFill>
                        <a:latin typeface="Cambria Math" panose="02040503050406030204" pitchFamily="18" charset="0"/>
                      </a:rPr>
                      <m:t>𝟏𝟎</m:t>
                    </m:r>
                    <m:r>
                      <a:rPr lang="en-GB" sz="2800" b="1" i="1" smtClean="0">
                        <a:solidFill>
                          <a:srgbClr val="FF0000"/>
                        </a:solidFill>
                        <a:latin typeface="Cambria Math" panose="02040503050406030204" pitchFamily="18" charset="0"/>
                      </a:rPr>
                      <m:t>𝒙</m:t>
                    </m:r>
                  </m:oMath>
                </a14:m>
                <a:r>
                  <a:rPr lang="en-GB" sz="2800" b="1" dirty="0" smtClean="0">
                    <a:solidFill>
                      <a:srgbClr val="FF0000"/>
                    </a:solidFill>
                  </a:rPr>
                  <a:t>.</a:t>
                </a:r>
              </a:p>
              <a:p>
                <a:pPr algn="ctr"/>
                <a:r>
                  <a:rPr lang="en-GB" sz="2800" b="1" dirty="0" smtClean="0">
                    <a:solidFill>
                      <a:srgbClr val="FF0000"/>
                    </a:solidFill>
                  </a:rPr>
                  <a:t>When </a:t>
                </a:r>
                <a14:m>
                  <m:oMath xmlns:m="http://schemas.openxmlformats.org/officeDocument/2006/math">
                    <m:r>
                      <a:rPr lang="en-GB" sz="2800" b="1" i="1" smtClean="0">
                        <a:solidFill>
                          <a:srgbClr val="FF0000"/>
                        </a:solidFill>
                        <a:latin typeface="Cambria Math" panose="02040503050406030204" pitchFamily="18" charset="0"/>
                      </a:rPr>
                      <m:t>𝒙</m:t>
                    </m:r>
                    <m:r>
                      <a:rPr lang="en-GB" sz="2800" b="1" i="1" smtClean="0">
                        <a:solidFill>
                          <a:srgbClr val="FF0000"/>
                        </a:solidFill>
                        <a:latin typeface="Cambria Math" panose="02040503050406030204" pitchFamily="18" charset="0"/>
                      </a:rPr>
                      <m:t>=</m:t>
                    </m:r>
                    <m:r>
                      <a:rPr lang="en-GB" sz="2800" b="1" i="1" smtClean="0">
                        <a:solidFill>
                          <a:srgbClr val="FF0000"/>
                        </a:solidFill>
                        <a:latin typeface="Cambria Math" panose="02040503050406030204" pitchFamily="18" charset="0"/>
                      </a:rPr>
                      <m:t>𝟏</m:t>
                    </m:r>
                    <m:r>
                      <a:rPr lang="en-GB" sz="2800" b="1" i="1" smtClean="0">
                        <a:solidFill>
                          <a:srgbClr val="FF0000"/>
                        </a:solidFill>
                        <a:latin typeface="Cambria Math" panose="02040503050406030204" pitchFamily="18" charset="0"/>
                      </a:rPr>
                      <m:t>, </m:t>
                    </m:r>
                    <m:f>
                      <m:fPr>
                        <m:ctrlPr>
                          <a:rPr lang="en-GB" sz="2800" b="1" i="1" smtClean="0">
                            <a:solidFill>
                              <a:srgbClr val="FF0000"/>
                            </a:solidFill>
                            <a:latin typeface="Cambria Math" panose="02040503050406030204" pitchFamily="18" charset="0"/>
                          </a:rPr>
                        </m:ctrlPr>
                      </m:fPr>
                      <m:num>
                        <m:r>
                          <a:rPr lang="en-GB" sz="2800" b="1" i="1" smtClean="0">
                            <a:solidFill>
                              <a:srgbClr val="FF0000"/>
                            </a:solidFill>
                            <a:latin typeface="Cambria Math" panose="02040503050406030204" pitchFamily="18" charset="0"/>
                          </a:rPr>
                          <m:t>𝒅𝒚</m:t>
                        </m:r>
                      </m:num>
                      <m:den>
                        <m:r>
                          <a:rPr lang="en-GB" sz="2800" b="1" i="1" smtClean="0">
                            <a:solidFill>
                              <a:srgbClr val="FF0000"/>
                            </a:solidFill>
                            <a:latin typeface="Cambria Math" panose="02040503050406030204" pitchFamily="18" charset="0"/>
                          </a:rPr>
                          <m:t>𝒅𝒙</m:t>
                        </m:r>
                      </m:den>
                    </m:f>
                    <m:r>
                      <a:rPr lang="en-GB" sz="2800" b="1" i="1" smtClean="0">
                        <a:solidFill>
                          <a:srgbClr val="FF0000"/>
                        </a:solidFill>
                        <a:latin typeface="Cambria Math" panose="02040503050406030204" pitchFamily="18" charset="0"/>
                      </a:rPr>
                      <m:t>=−</m:t>
                    </m:r>
                    <m:r>
                      <a:rPr lang="en-GB" sz="2800" b="1" i="1" smtClean="0">
                        <a:solidFill>
                          <a:srgbClr val="FF0000"/>
                        </a:solidFill>
                        <a:latin typeface="Cambria Math" panose="02040503050406030204" pitchFamily="18" charset="0"/>
                      </a:rPr>
                      <m:t>𝟒</m:t>
                    </m:r>
                  </m:oMath>
                </a14:m>
                <a:r>
                  <a:rPr lang="en-GB" sz="2800" b="1" dirty="0" smtClean="0">
                    <a:solidFill>
                      <a:srgbClr val="FF0000"/>
                    </a:solidFill>
                  </a:rPr>
                  <a:t> and </a:t>
                </a:r>
                <a14:m>
                  <m:oMath xmlns:m="http://schemas.openxmlformats.org/officeDocument/2006/math">
                    <m:r>
                      <a:rPr lang="en-GB" sz="2800" b="1" i="1">
                        <a:solidFill>
                          <a:srgbClr val="FF0000"/>
                        </a:solidFill>
                        <a:latin typeface="Cambria Math" panose="02040503050406030204" pitchFamily="18" charset="0"/>
                      </a:rPr>
                      <m:t>𝒙</m:t>
                    </m:r>
                    <m:r>
                      <a:rPr lang="en-GB" sz="2800" b="1" i="1">
                        <a:solidFill>
                          <a:srgbClr val="FF0000"/>
                        </a:solidFill>
                        <a:latin typeface="Cambria Math" panose="02040503050406030204" pitchFamily="18" charset="0"/>
                      </a:rPr>
                      <m:t>=</m:t>
                    </m:r>
                    <m:r>
                      <a:rPr lang="en-GB" sz="2800" b="1" i="1" smtClean="0">
                        <a:solidFill>
                          <a:srgbClr val="FF0000"/>
                        </a:solidFill>
                        <a:latin typeface="Cambria Math" panose="02040503050406030204" pitchFamily="18" charset="0"/>
                      </a:rPr>
                      <m:t>𝟐</m:t>
                    </m:r>
                    <m:r>
                      <a:rPr lang="en-GB" sz="2800" b="1" i="1">
                        <a:solidFill>
                          <a:srgbClr val="FF0000"/>
                        </a:solidFill>
                        <a:latin typeface="Cambria Math" panose="02040503050406030204" pitchFamily="18" charset="0"/>
                      </a:rPr>
                      <m:t>, </m:t>
                    </m:r>
                    <m:f>
                      <m:fPr>
                        <m:ctrlPr>
                          <a:rPr lang="en-GB" sz="2800" b="1" i="1">
                            <a:solidFill>
                              <a:srgbClr val="FF0000"/>
                            </a:solidFill>
                            <a:latin typeface="Cambria Math" panose="02040503050406030204" pitchFamily="18" charset="0"/>
                          </a:rPr>
                        </m:ctrlPr>
                      </m:fPr>
                      <m:num>
                        <m:r>
                          <a:rPr lang="en-GB" sz="2800" b="1" i="1">
                            <a:solidFill>
                              <a:srgbClr val="FF0000"/>
                            </a:solidFill>
                            <a:latin typeface="Cambria Math" panose="02040503050406030204" pitchFamily="18" charset="0"/>
                          </a:rPr>
                          <m:t>𝒅𝒚</m:t>
                        </m:r>
                      </m:num>
                      <m:den>
                        <m:r>
                          <a:rPr lang="en-GB" sz="2800" b="1" i="1">
                            <a:solidFill>
                              <a:srgbClr val="FF0000"/>
                            </a:solidFill>
                            <a:latin typeface="Cambria Math" panose="02040503050406030204" pitchFamily="18" charset="0"/>
                          </a:rPr>
                          <m:t>𝒅𝒙</m:t>
                        </m:r>
                      </m:den>
                    </m:f>
                    <m:r>
                      <a:rPr lang="en-GB" sz="2800" b="1" i="1">
                        <a:solidFill>
                          <a:srgbClr val="FF0000"/>
                        </a:solidFill>
                        <a:latin typeface="Cambria Math" panose="02040503050406030204" pitchFamily="18" charset="0"/>
                      </a:rPr>
                      <m:t>=</m:t>
                    </m:r>
                    <m:r>
                      <a:rPr lang="en-GB" sz="2800" b="1" i="1">
                        <a:solidFill>
                          <a:srgbClr val="FF0000"/>
                        </a:solidFill>
                        <a:latin typeface="Cambria Math" panose="02040503050406030204" pitchFamily="18" charset="0"/>
                      </a:rPr>
                      <m:t>𝟒</m:t>
                    </m:r>
                  </m:oMath>
                </a14:m>
                <a:r>
                  <a:rPr lang="en-GB" sz="2800" b="1" dirty="0">
                    <a:solidFill>
                      <a:srgbClr val="FF0000"/>
                    </a:solidFill>
                  </a:rPr>
                  <a:t> </a:t>
                </a:r>
                <a:endParaRPr lang="en-GB" sz="2800" b="1" dirty="0">
                  <a:solidFill>
                    <a:srgbClr val="FF0000"/>
                  </a:solidFill>
                </a:endParaRPr>
              </a:p>
            </p:txBody>
          </p:sp>
        </mc:Choice>
        <mc:Fallback>
          <p:sp>
            <p:nvSpPr>
              <p:cNvPr id="5" name="TextBox 4"/>
              <p:cNvSpPr txBox="1">
                <a:spLocks noRot="1" noChangeAspect="1" noMove="1" noResize="1" noEditPoints="1" noAdjustHandles="1" noChangeArrowheads="1" noChangeShapeType="1" noTextEdit="1"/>
              </p:cNvSpPr>
              <p:nvPr/>
            </p:nvSpPr>
            <p:spPr>
              <a:xfrm>
                <a:off x="2625634" y="4781006"/>
                <a:ext cx="6820160" cy="1349985"/>
              </a:xfrm>
              <a:prstGeom prst="rect">
                <a:avLst/>
              </a:prstGeom>
              <a:blipFill rotWithShape="0">
                <a:blip r:embed="rId4"/>
                <a:stretch>
                  <a:fillRect b="-5405"/>
                </a:stretch>
              </a:blipFill>
            </p:spPr>
            <p:txBody>
              <a:bodyPr/>
              <a:lstStyle/>
              <a:p>
                <a:r>
                  <a:rPr lang="en-GB">
                    <a:noFill/>
                  </a:rPr>
                  <a:t> </a:t>
                </a:r>
              </a:p>
            </p:txBody>
          </p:sp>
        </mc:Fallback>
      </mc:AlternateContent>
    </p:spTree>
    <p:extLst>
      <p:ext uri="{BB962C8B-B14F-4D97-AF65-F5344CB8AC3E}">
        <p14:creationId xmlns:p14="http://schemas.microsoft.com/office/powerpoint/2010/main" val="680705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32383"/>
            <a:ext cx="10515600" cy="1325563"/>
          </a:xfrm>
        </p:spPr>
        <p:txBody>
          <a:bodyPr/>
          <a:lstStyle/>
          <a:p>
            <a:pPr algn="ctr"/>
            <a:r>
              <a:rPr lang="en-GB" b="1" dirty="0" smtClean="0"/>
              <a:t>Situation 2:</a:t>
            </a:r>
            <a:endParaRPr lang="en-GB" b="1"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838200" y="1364238"/>
                <a:ext cx="10515600" cy="5023498"/>
              </a:xfrm>
            </p:spPr>
            <p:txBody>
              <a:bodyPr>
                <a:normAutofit lnSpcReduction="10000"/>
              </a:bodyPr>
              <a:lstStyle/>
              <a:p>
                <a:pPr marL="0" indent="0" algn="ctr">
                  <a:buNone/>
                </a:pPr>
                <a:r>
                  <a:rPr lang="en-GB" dirty="0" smtClean="0"/>
                  <a:t>Scooby and Shaggy are in pursuit of a ghost but will need to slide down a slope given by the following curve:</a:t>
                </a:r>
                <a:br>
                  <a:rPr lang="en-GB" dirty="0" smtClean="0"/>
                </a:b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𝑦</m:t>
                      </m:r>
                      <m:r>
                        <a:rPr lang="en-GB" b="0" i="1" smtClean="0">
                          <a:latin typeface="Cambria Math" panose="02040503050406030204" pitchFamily="18" charset="0"/>
                        </a:rPr>
                        <m:t>=(</m:t>
                      </m:r>
                      <m:r>
                        <a:rPr lang="en-GB" b="0" i="1" smtClean="0">
                          <a:latin typeface="Cambria Math" panose="02040503050406030204" pitchFamily="18" charset="0"/>
                        </a:rPr>
                        <m:t>𝑥</m:t>
                      </m:r>
                      <m:r>
                        <a:rPr lang="en-GB" b="0" i="1" smtClean="0">
                          <a:latin typeface="Cambria Math" panose="02040503050406030204" pitchFamily="18" charset="0"/>
                        </a:rPr>
                        <m:t>+1)(</m:t>
                      </m:r>
                      <m:r>
                        <a:rPr lang="en-GB" b="0" i="1" smtClean="0">
                          <a:latin typeface="Cambria Math" panose="02040503050406030204" pitchFamily="18" charset="0"/>
                        </a:rPr>
                        <m:t>𝑥</m:t>
                      </m:r>
                      <m:r>
                        <a:rPr lang="en-GB" b="0" i="1" smtClean="0">
                          <a:latin typeface="Cambria Math" panose="02040503050406030204" pitchFamily="18" charset="0"/>
                        </a:rPr>
                        <m:t>−3)</m:t>
                      </m:r>
                    </m:oMath>
                  </m:oMathPara>
                </a14:m>
                <a:endParaRPr lang="en-GB" dirty="0" smtClean="0"/>
              </a:p>
              <a:p>
                <a:pPr marL="0" indent="0" algn="ctr">
                  <a:buNone/>
                </a:pPr>
                <a:endParaRPr lang="en-GB" dirty="0"/>
              </a:p>
              <a:p>
                <a:pPr marL="0" indent="0" algn="ctr">
                  <a:buNone/>
                </a:pPr>
                <a:r>
                  <a:rPr lang="en-GB" dirty="0" smtClean="0"/>
                  <a:t>They are currently at </a:t>
                </a:r>
                <a14:m>
                  <m:oMath xmlns:m="http://schemas.openxmlformats.org/officeDocument/2006/math">
                    <m:r>
                      <a:rPr lang="en-GB" b="0" i="1" smtClean="0">
                        <a:latin typeface="Cambria Math" panose="02040503050406030204" pitchFamily="18" charset="0"/>
                      </a:rPr>
                      <m:t>𝑥</m:t>
                    </m:r>
                    <m:r>
                      <a:rPr lang="en-GB" b="0" i="1" smtClean="0">
                        <a:latin typeface="Cambria Math" panose="02040503050406030204" pitchFamily="18" charset="0"/>
                      </a:rPr>
                      <m:t>=−3</m:t>
                    </m:r>
                  </m:oMath>
                </a14:m>
                <a:r>
                  <a:rPr lang="en-GB" dirty="0" smtClean="0"/>
                  <a:t> and need to get to </a:t>
                </a:r>
                <a14:m>
                  <m:oMath xmlns:m="http://schemas.openxmlformats.org/officeDocument/2006/math">
                    <m:r>
                      <a:rPr lang="en-GB" b="0" i="1" smtClean="0">
                        <a:latin typeface="Cambria Math" panose="02040503050406030204" pitchFamily="18" charset="0"/>
                      </a:rPr>
                      <m:t>𝑥</m:t>
                    </m:r>
                    <m:r>
                      <a:rPr lang="en-GB" b="0" i="1" smtClean="0">
                        <a:latin typeface="Cambria Math" panose="02040503050406030204" pitchFamily="18" charset="0"/>
                      </a:rPr>
                      <m:t>=1</m:t>
                    </m:r>
                  </m:oMath>
                </a14:m>
                <a:r>
                  <a:rPr lang="en-GB" dirty="0" smtClean="0"/>
                  <a:t>.</a:t>
                </a:r>
              </a:p>
              <a:p>
                <a:pPr marL="0" indent="0" algn="ctr">
                  <a:buNone/>
                </a:pPr>
                <a:endParaRPr lang="en-GB" dirty="0"/>
              </a:p>
              <a:p>
                <a:pPr marL="0" indent="0" algn="ctr">
                  <a:buNone/>
                </a:pPr>
                <a:r>
                  <a:rPr lang="en-GB" dirty="0" smtClean="0"/>
                  <a:t>The health and safety people have said that they can only slide safely on gradients between -4 to 4 inclusive.</a:t>
                </a:r>
              </a:p>
              <a:p>
                <a:pPr marL="0" indent="0" algn="ctr">
                  <a:buNone/>
                </a:pPr>
                <a:endParaRPr lang="en-GB" dirty="0"/>
              </a:p>
              <a:p>
                <a:pPr marL="0" indent="0" algn="ctr">
                  <a:buNone/>
                </a:pPr>
                <a:r>
                  <a:rPr lang="en-GB" dirty="0" smtClean="0"/>
                  <a:t>Can Scooby and Shaggy continue their pursuit?</a:t>
                </a:r>
              </a:p>
              <a:p>
                <a:pPr marL="0" indent="0" algn="ctr">
                  <a:buNone/>
                </a:pPr>
                <a:r>
                  <a:rPr lang="en-GB" i="1" dirty="0" smtClean="0"/>
                  <a:t>Explain your answer fully.</a:t>
                </a:r>
                <a:endParaRPr lang="en-GB" i="1"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838200" y="1364238"/>
                <a:ext cx="10515600" cy="5023498"/>
              </a:xfrm>
              <a:blipFill rotWithShape="0">
                <a:blip r:embed="rId2"/>
                <a:stretch>
                  <a:fillRect l="-754" t="-2791" r="-1507"/>
                </a:stretch>
              </a:blipFill>
            </p:spPr>
            <p:txBody>
              <a:bodyPr/>
              <a:lstStyle/>
              <a:p>
                <a:r>
                  <a:rPr lang="en-GB">
                    <a:noFill/>
                  </a:rPr>
                  <a:t> </a:t>
                </a:r>
              </a:p>
            </p:txBody>
          </p:sp>
        </mc:Fallback>
      </mc:AlternateContent>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34600" y="4417967"/>
            <a:ext cx="1763921" cy="2204901"/>
          </a:xfrm>
          <a:prstGeom prst="rect">
            <a:avLst/>
          </a:prstGeom>
        </p:spPr>
      </p:pic>
    </p:spTree>
    <p:extLst>
      <p:ext uri="{BB962C8B-B14F-4D97-AF65-F5344CB8AC3E}">
        <p14:creationId xmlns:p14="http://schemas.microsoft.com/office/powerpoint/2010/main" val="746677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left)">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wipe(left)">
                                      <p:cBhvr>
                                        <p:cTn id="22" dur="500"/>
                                        <p:tgtEl>
                                          <p:spTgt spid="3">
                                            <p:txEl>
                                              <p:pRg st="6" end="6"/>
                                            </p:txEl>
                                          </p:spTgt>
                                        </p:tgtEl>
                                      </p:cBhvr>
                                    </p:animEffect>
                                  </p:childTnLst>
                                </p:cTn>
                              </p:par>
                            </p:childTnLst>
                          </p:cTn>
                        </p:par>
                        <p:par>
                          <p:cTn id="23" fill="hold">
                            <p:stCondLst>
                              <p:cond delay="500"/>
                            </p:stCondLst>
                            <p:childTnLst>
                              <p:par>
                                <p:cTn id="24" presetID="22" presetClass="entr" presetSubtype="8" fill="hold" grpId="0" nodeType="afterEffect">
                                  <p:stCondLst>
                                    <p:cond delay="500"/>
                                  </p:stCondLst>
                                  <p:childTnLst>
                                    <p:set>
                                      <p:cBhvr>
                                        <p:cTn id="25" dur="1" fill="hold">
                                          <p:stCondLst>
                                            <p:cond delay="0"/>
                                          </p:stCondLst>
                                        </p:cTn>
                                        <p:tgtEl>
                                          <p:spTgt spid="3">
                                            <p:txEl>
                                              <p:pRg st="7" end="7"/>
                                            </p:txEl>
                                          </p:spTgt>
                                        </p:tgtEl>
                                        <p:attrNameLst>
                                          <p:attrName>style.visibility</p:attrName>
                                        </p:attrNameLst>
                                      </p:cBhvr>
                                      <p:to>
                                        <p:strVal val="visible"/>
                                      </p:to>
                                    </p:set>
                                    <p:animEffect transition="in" filter="wipe(left)">
                                      <p:cBhvr>
                                        <p:cTn id="26" dur="500"/>
                                        <p:tgtEl>
                                          <p:spTgt spid="3">
                                            <p:txEl>
                                              <p:pRg st="7" end="7"/>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nodeType="clickEffect">
                                  <p:stCondLst>
                                    <p:cond delay="500"/>
                                  </p:stCondLst>
                                  <p:childTnLst>
                                    <p:set>
                                      <p:cBhvr>
                                        <p:cTn id="30" dur="1" fill="hold">
                                          <p:stCondLst>
                                            <p:cond delay="0"/>
                                          </p:stCondLst>
                                        </p:cTn>
                                        <p:tgtEl>
                                          <p:spTgt spid="4"/>
                                        </p:tgtEl>
                                        <p:attrNameLst>
                                          <p:attrName>style.visibility</p:attrName>
                                        </p:attrNameLst>
                                      </p:cBhvr>
                                      <p:to>
                                        <p:strVal val="visible"/>
                                      </p:to>
                                    </p:set>
                                    <p:anim calcmode="lin" valueType="num">
                                      <p:cBhvr>
                                        <p:cTn id="31" dur="1500" fill="hold"/>
                                        <p:tgtEl>
                                          <p:spTgt spid="4"/>
                                        </p:tgtEl>
                                        <p:attrNameLst>
                                          <p:attrName>ppt_w</p:attrName>
                                        </p:attrNameLst>
                                      </p:cBhvr>
                                      <p:tavLst>
                                        <p:tav tm="0">
                                          <p:val>
                                            <p:fltVal val="0"/>
                                          </p:val>
                                        </p:tav>
                                        <p:tav tm="100000">
                                          <p:val>
                                            <p:strVal val="#ppt_w"/>
                                          </p:val>
                                        </p:tav>
                                      </p:tavLst>
                                    </p:anim>
                                    <p:anim calcmode="lin" valueType="num">
                                      <p:cBhvr>
                                        <p:cTn id="32" dur="1500" fill="hold"/>
                                        <p:tgtEl>
                                          <p:spTgt spid="4"/>
                                        </p:tgtEl>
                                        <p:attrNameLst>
                                          <p:attrName>ppt_h</p:attrName>
                                        </p:attrNameLst>
                                      </p:cBhvr>
                                      <p:tavLst>
                                        <p:tav tm="0">
                                          <p:val>
                                            <p:fltVal val="0"/>
                                          </p:val>
                                        </p:tav>
                                        <p:tav tm="100000">
                                          <p:val>
                                            <p:strVal val="#ppt_h"/>
                                          </p:val>
                                        </p:tav>
                                      </p:tavLst>
                                    </p:anim>
                                    <p:animEffect transition="in" filter="fade">
                                      <p:cBhvr>
                                        <p:cTn id="33" dur="1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32383"/>
            <a:ext cx="10515600" cy="1325563"/>
          </a:xfrm>
        </p:spPr>
        <p:txBody>
          <a:bodyPr/>
          <a:lstStyle/>
          <a:p>
            <a:pPr algn="ctr"/>
            <a:r>
              <a:rPr lang="en-GB" b="1" dirty="0" smtClean="0"/>
              <a:t>Situation 2:</a:t>
            </a:r>
            <a:endParaRPr lang="en-GB" b="1"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838200" y="1364238"/>
                <a:ext cx="10515600" cy="5023498"/>
              </a:xfrm>
            </p:spPr>
            <p:txBody>
              <a:bodyPr>
                <a:normAutofit/>
              </a:bodyPr>
              <a:lstStyle/>
              <a:p>
                <a:pPr marL="0" indent="0" algn="ctr">
                  <a:buNone/>
                </a:pPr>
                <a:r>
                  <a:rPr lang="en-GB" dirty="0" smtClean="0"/>
                  <a:t>Scooby and Shaggy are in pursuit of a ghost but will need to slide down a slope given by the following curve:</a:t>
                </a:r>
                <a:br>
                  <a:rPr lang="en-GB" dirty="0" smtClean="0"/>
                </a:b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𝑦</m:t>
                      </m:r>
                      <m:r>
                        <a:rPr lang="en-GB" b="0" i="1" smtClean="0">
                          <a:latin typeface="Cambria Math" panose="02040503050406030204" pitchFamily="18" charset="0"/>
                        </a:rPr>
                        <m:t>=(</m:t>
                      </m:r>
                      <m:r>
                        <a:rPr lang="en-GB" b="0" i="1" smtClean="0">
                          <a:latin typeface="Cambria Math" panose="02040503050406030204" pitchFamily="18" charset="0"/>
                        </a:rPr>
                        <m:t>𝑥</m:t>
                      </m:r>
                      <m:r>
                        <a:rPr lang="en-GB" b="0" i="1" smtClean="0">
                          <a:latin typeface="Cambria Math" panose="02040503050406030204" pitchFamily="18" charset="0"/>
                        </a:rPr>
                        <m:t>+1)(</m:t>
                      </m:r>
                      <m:r>
                        <a:rPr lang="en-GB" b="0" i="1" smtClean="0">
                          <a:latin typeface="Cambria Math" panose="02040503050406030204" pitchFamily="18" charset="0"/>
                        </a:rPr>
                        <m:t>𝑥</m:t>
                      </m:r>
                      <m:r>
                        <a:rPr lang="en-GB" b="0" i="1" smtClean="0">
                          <a:latin typeface="Cambria Math" panose="02040503050406030204" pitchFamily="18" charset="0"/>
                        </a:rPr>
                        <m:t>−3)</m:t>
                      </m:r>
                    </m:oMath>
                  </m:oMathPara>
                </a14:m>
                <a:endParaRPr lang="en-GB" dirty="0" smtClean="0"/>
              </a:p>
              <a:p>
                <a:pPr marL="0" indent="0" algn="ctr">
                  <a:buNone/>
                </a:pPr>
                <a:r>
                  <a:rPr lang="en-GB" dirty="0" smtClean="0"/>
                  <a:t>They are currently at </a:t>
                </a:r>
                <a14:m>
                  <m:oMath xmlns:m="http://schemas.openxmlformats.org/officeDocument/2006/math">
                    <m:r>
                      <a:rPr lang="en-GB" b="0" i="1" smtClean="0">
                        <a:latin typeface="Cambria Math" panose="02040503050406030204" pitchFamily="18" charset="0"/>
                      </a:rPr>
                      <m:t>𝑥</m:t>
                    </m:r>
                    <m:r>
                      <a:rPr lang="en-GB" b="0" i="1" smtClean="0">
                        <a:latin typeface="Cambria Math" panose="02040503050406030204" pitchFamily="18" charset="0"/>
                      </a:rPr>
                      <m:t>=−3</m:t>
                    </m:r>
                  </m:oMath>
                </a14:m>
                <a:r>
                  <a:rPr lang="en-GB" dirty="0" smtClean="0"/>
                  <a:t> and need to get to </a:t>
                </a:r>
                <a14:m>
                  <m:oMath xmlns:m="http://schemas.openxmlformats.org/officeDocument/2006/math">
                    <m:r>
                      <a:rPr lang="en-GB" b="0" i="1" smtClean="0">
                        <a:latin typeface="Cambria Math" panose="02040503050406030204" pitchFamily="18" charset="0"/>
                      </a:rPr>
                      <m:t>𝑥</m:t>
                    </m:r>
                    <m:r>
                      <a:rPr lang="en-GB" b="0" i="1" smtClean="0">
                        <a:latin typeface="Cambria Math" panose="02040503050406030204" pitchFamily="18" charset="0"/>
                      </a:rPr>
                      <m:t>=1</m:t>
                    </m:r>
                  </m:oMath>
                </a14:m>
                <a:r>
                  <a:rPr lang="en-GB" dirty="0" smtClean="0"/>
                  <a:t>.</a:t>
                </a:r>
              </a:p>
              <a:p>
                <a:pPr marL="0" indent="0" algn="ctr">
                  <a:buNone/>
                </a:pPr>
                <a:r>
                  <a:rPr lang="en-GB" dirty="0" smtClean="0"/>
                  <a:t>The health and safety people have said that they can only slide safely on gradients between -4 to 4 inclusive.</a:t>
                </a:r>
              </a:p>
              <a:p>
                <a:pPr marL="0" indent="0" algn="ctr">
                  <a:buNone/>
                </a:pPr>
                <a:r>
                  <a:rPr lang="en-GB" dirty="0" smtClean="0"/>
                  <a:t>Can Scooby and Shaggy continue their pursuit?</a:t>
                </a:r>
              </a:p>
              <a:p>
                <a:pPr marL="0" indent="0" algn="ctr">
                  <a:buNone/>
                </a:pPr>
                <a:r>
                  <a:rPr lang="en-GB" i="1" dirty="0" smtClean="0"/>
                  <a:t>Explain your answer fully.</a:t>
                </a:r>
                <a:endParaRPr lang="en-GB" i="1"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838200" y="1364238"/>
                <a:ext cx="10515600" cy="5023498"/>
              </a:xfrm>
              <a:blipFill rotWithShape="0">
                <a:blip r:embed="rId2"/>
                <a:stretch>
                  <a:fillRect l="-754" t="-2063" r="-1507"/>
                </a:stretch>
              </a:blipFill>
            </p:spPr>
            <p:txBody>
              <a:bodyPr/>
              <a:lstStyle/>
              <a:p>
                <a:r>
                  <a:rPr lang="en-GB">
                    <a:noFill/>
                  </a:rPr>
                  <a:t> </a:t>
                </a:r>
              </a:p>
            </p:txBody>
          </p:sp>
        </mc:Fallback>
      </mc:AlternateContent>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34600" y="4417967"/>
            <a:ext cx="1763921" cy="2204901"/>
          </a:xfrm>
          <a:prstGeom prst="rect">
            <a:avLst/>
          </a:prstGeom>
        </p:spPr>
      </p:pic>
      <mc:AlternateContent xmlns:mc="http://schemas.openxmlformats.org/markup-compatibility/2006">
        <mc:Choice xmlns:a14="http://schemas.microsoft.com/office/drawing/2010/main" Requires="a14">
          <p:sp>
            <p:nvSpPr>
              <p:cNvPr id="5" name="TextBox 4"/>
              <p:cNvSpPr txBox="1"/>
              <p:nvPr/>
            </p:nvSpPr>
            <p:spPr>
              <a:xfrm>
                <a:off x="1854926" y="5107575"/>
                <a:ext cx="8399417" cy="1582934"/>
              </a:xfrm>
              <a:prstGeom prst="rect">
                <a:avLst/>
              </a:prstGeom>
              <a:noFill/>
            </p:spPr>
            <p:txBody>
              <a:bodyPr wrap="square" rtlCol="0">
                <a:spAutoFit/>
              </a:bodyPr>
              <a:lstStyle/>
              <a:p>
                <a:pPr algn="ctr"/>
                <a:r>
                  <a:rPr lang="en-GB" sz="2800" b="1" dirty="0" smtClean="0">
                    <a:solidFill>
                      <a:srgbClr val="FF0000"/>
                    </a:solidFill>
                  </a:rPr>
                  <a:t>They can’t slide when </a:t>
                </a:r>
                <a14:m>
                  <m:oMath xmlns:m="http://schemas.openxmlformats.org/officeDocument/2006/math">
                    <m:r>
                      <a:rPr lang="en-GB" sz="2800" b="1" i="1" smtClean="0">
                        <a:solidFill>
                          <a:srgbClr val="FF0000"/>
                        </a:solidFill>
                        <a:latin typeface="Cambria Math" panose="02040503050406030204" pitchFamily="18" charset="0"/>
                      </a:rPr>
                      <m:t>𝒙</m:t>
                    </m:r>
                    <m:r>
                      <a:rPr lang="en-GB" sz="2800" b="1" i="1" smtClean="0">
                        <a:solidFill>
                          <a:srgbClr val="FF0000"/>
                        </a:solidFill>
                        <a:latin typeface="Cambria Math" panose="02040503050406030204" pitchFamily="18" charset="0"/>
                      </a:rPr>
                      <m:t>=−</m:t>
                    </m:r>
                    <m:r>
                      <a:rPr lang="en-GB" sz="2800" b="1" i="1" smtClean="0">
                        <a:solidFill>
                          <a:srgbClr val="FF0000"/>
                        </a:solidFill>
                        <a:latin typeface="Cambria Math" panose="02040503050406030204" pitchFamily="18" charset="0"/>
                      </a:rPr>
                      <m:t>𝟑</m:t>
                    </m:r>
                  </m:oMath>
                </a14:m>
                <a:r>
                  <a:rPr lang="en-GB" sz="2800" b="1" dirty="0" smtClean="0">
                    <a:solidFill>
                      <a:srgbClr val="FF0000"/>
                    </a:solidFill>
                  </a:rPr>
                  <a:t> because at that point </a:t>
                </a:r>
                <a14:m>
                  <m:oMath xmlns:m="http://schemas.openxmlformats.org/officeDocument/2006/math">
                    <m:f>
                      <m:fPr>
                        <m:ctrlPr>
                          <a:rPr lang="en-GB" sz="2800" b="1" i="1" smtClean="0">
                            <a:solidFill>
                              <a:srgbClr val="FF0000"/>
                            </a:solidFill>
                            <a:latin typeface="Cambria Math" panose="02040503050406030204" pitchFamily="18" charset="0"/>
                          </a:rPr>
                        </m:ctrlPr>
                      </m:fPr>
                      <m:num>
                        <m:r>
                          <a:rPr lang="en-GB" sz="2800" b="1" i="1" smtClean="0">
                            <a:solidFill>
                              <a:srgbClr val="FF0000"/>
                            </a:solidFill>
                            <a:latin typeface="Cambria Math" panose="02040503050406030204" pitchFamily="18" charset="0"/>
                          </a:rPr>
                          <m:t>𝒅𝒚</m:t>
                        </m:r>
                      </m:num>
                      <m:den>
                        <m:r>
                          <a:rPr lang="en-GB" sz="2800" b="1" i="1" smtClean="0">
                            <a:solidFill>
                              <a:srgbClr val="FF0000"/>
                            </a:solidFill>
                            <a:latin typeface="Cambria Math" panose="02040503050406030204" pitchFamily="18" charset="0"/>
                          </a:rPr>
                          <m:t>𝒅𝒙</m:t>
                        </m:r>
                      </m:den>
                    </m:f>
                    <m:r>
                      <a:rPr lang="en-GB" sz="2800" b="1" i="1" smtClean="0">
                        <a:solidFill>
                          <a:srgbClr val="FF0000"/>
                        </a:solidFill>
                        <a:latin typeface="Cambria Math" panose="02040503050406030204" pitchFamily="18" charset="0"/>
                      </a:rPr>
                      <m:t>=−</m:t>
                    </m:r>
                    <m:r>
                      <a:rPr lang="en-GB" sz="2800" b="1" i="1" smtClean="0">
                        <a:solidFill>
                          <a:srgbClr val="FF0000"/>
                        </a:solidFill>
                        <a:latin typeface="Cambria Math" panose="02040503050406030204" pitchFamily="18" charset="0"/>
                      </a:rPr>
                      <m:t>𝟖</m:t>
                    </m:r>
                  </m:oMath>
                </a14:m>
                <a:r>
                  <a:rPr lang="en-GB" sz="2800" b="1" dirty="0" smtClean="0">
                    <a:solidFill>
                      <a:srgbClr val="FF0000"/>
                    </a:solidFill>
                  </a:rPr>
                  <a:t>. </a:t>
                </a:r>
                <a14:m>
                  <m:oMath xmlns:m="http://schemas.openxmlformats.org/officeDocument/2006/math">
                    <m:d>
                      <m:dPr>
                        <m:begChr m:val="["/>
                        <m:endChr m:val="]"/>
                        <m:ctrlPr>
                          <a:rPr lang="en-GB" sz="2800" b="1" i="1" smtClean="0">
                            <a:solidFill>
                              <a:srgbClr val="FF0000"/>
                            </a:solidFill>
                            <a:latin typeface="Cambria Math" panose="02040503050406030204" pitchFamily="18" charset="0"/>
                          </a:rPr>
                        </m:ctrlPr>
                      </m:dPr>
                      <m:e>
                        <m:f>
                          <m:fPr>
                            <m:ctrlPr>
                              <a:rPr lang="en-GB" sz="2800" b="1" i="1" smtClean="0">
                                <a:solidFill>
                                  <a:srgbClr val="FF0000"/>
                                </a:solidFill>
                                <a:latin typeface="Cambria Math" panose="02040503050406030204" pitchFamily="18" charset="0"/>
                              </a:rPr>
                            </m:ctrlPr>
                          </m:fPr>
                          <m:num>
                            <m:r>
                              <a:rPr lang="en-GB" sz="2800" b="1" i="1" smtClean="0">
                                <a:solidFill>
                                  <a:srgbClr val="FF0000"/>
                                </a:solidFill>
                                <a:latin typeface="Cambria Math" panose="02040503050406030204" pitchFamily="18" charset="0"/>
                              </a:rPr>
                              <m:t>𝒅𝒚</m:t>
                            </m:r>
                          </m:num>
                          <m:den>
                            <m:r>
                              <a:rPr lang="en-GB" sz="2800" b="1" i="1" smtClean="0">
                                <a:solidFill>
                                  <a:srgbClr val="FF0000"/>
                                </a:solidFill>
                                <a:latin typeface="Cambria Math" panose="02040503050406030204" pitchFamily="18" charset="0"/>
                              </a:rPr>
                              <m:t>𝒅𝒙</m:t>
                            </m:r>
                          </m:den>
                        </m:f>
                        <m:r>
                          <a:rPr lang="en-GB" sz="2800" b="1" i="1" smtClean="0">
                            <a:solidFill>
                              <a:srgbClr val="FF0000"/>
                            </a:solidFill>
                            <a:latin typeface="Cambria Math" panose="02040503050406030204" pitchFamily="18" charset="0"/>
                          </a:rPr>
                          <m:t>=</m:t>
                        </m:r>
                        <m:r>
                          <a:rPr lang="en-GB" sz="2800" b="1" i="1" smtClean="0">
                            <a:solidFill>
                              <a:srgbClr val="FF0000"/>
                            </a:solidFill>
                            <a:latin typeface="Cambria Math" panose="02040503050406030204" pitchFamily="18" charset="0"/>
                          </a:rPr>
                          <m:t>𝟐</m:t>
                        </m:r>
                        <m:r>
                          <a:rPr lang="en-GB" sz="2800" b="1" i="1" smtClean="0">
                            <a:solidFill>
                              <a:srgbClr val="FF0000"/>
                            </a:solidFill>
                            <a:latin typeface="Cambria Math" panose="02040503050406030204" pitchFamily="18" charset="0"/>
                          </a:rPr>
                          <m:t>𝒙</m:t>
                        </m:r>
                        <m:r>
                          <a:rPr lang="en-GB" sz="2800" b="1" i="1" smtClean="0">
                            <a:solidFill>
                              <a:srgbClr val="FF0000"/>
                            </a:solidFill>
                            <a:latin typeface="Cambria Math" panose="02040503050406030204" pitchFamily="18" charset="0"/>
                          </a:rPr>
                          <m:t>−</m:t>
                        </m:r>
                        <m:r>
                          <a:rPr lang="en-GB" sz="2800" b="1" i="1" smtClean="0">
                            <a:solidFill>
                              <a:srgbClr val="FF0000"/>
                            </a:solidFill>
                            <a:latin typeface="Cambria Math" panose="02040503050406030204" pitchFamily="18" charset="0"/>
                          </a:rPr>
                          <m:t>𝟐</m:t>
                        </m:r>
                      </m:e>
                    </m:d>
                  </m:oMath>
                </a14:m>
                <a:endParaRPr lang="en-GB" sz="2800" b="1" dirty="0" smtClean="0">
                  <a:solidFill>
                    <a:srgbClr val="FF0000"/>
                  </a:solidFill>
                </a:endParaRPr>
              </a:p>
              <a:p>
                <a:pPr algn="ctr"/>
                <a:r>
                  <a:rPr lang="en-GB" sz="2800" b="1" dirty="0" smtClean="0">
                    <a:solidFill>
                      <a:srgbClr val="FF0000"/>
                    </a:solidFill>
                  </a:rPr>
                  <a:t>They could slide from </a:t>
                </a:r>
                <a14:m>
                  <m:oMath xmlns:m="http://schemas.openxmlformats.org/officeDocument/2006/math">
                    <m:r>
                      <a:rPr lang="en-GB" sz="2800" b="1" i="1" smtClean="0">
                        <a:solidFill>
                          <a:srgbClr val="FF0000"/>
                        </a:solidFill>
                        <a:latin typeface="Cambria Math" panose="02040503050406030204" pitchFamily="18" charset="0"/>
                      </a:rPr>
                      <m:t>𝒙</m:t>
                    </m:r>
                    <m:r>
                      <a:rPr lang="en-GB" sz="2800" b="1" i="1" smtClean="0">
                        <a:solidFill>
                          <a:srgbClr val="FF0000"/>
                        </a:solidFill>
                        <a:latin typeface="Cambria Math" panose="02040503050406030204" pitchFamily="18" charset="0"/>
                      </a:rPr>
                      <m:t>=−</m:t>
                    </m:r>
                    <m:r>
                      <a:rPr lang="en-GB" sz="2800" b="1" i="1" smtClean="0">
                        <a:solidFill>
                          <a:srgbClr val="FF0000"/>
                        </a:solidFill>
                        <a:latin typeface="Cambria Math" panose="02040503050406030204" pitchFamily="18" charset="0"/>
                      </a:rPr>
                      <m:t>𝟏</m:t>
                    </m:r>
                  </m:oMath>
                </a14:m>
                <a:r>
                  <a:rPr lang="en-GB" sz="2800" b="1" dirty="0" smtClean="0">
                    <a:solidFill>
                      <a:srgbClr val="FF0000"/>
                    </a:solidFill>
                  </a:rPr>
                  <a:t> however .</a:t>
                </a:r>
                <a:endParaRPr lang="en-GB" sz="2800" b="1" dirty="0">
                  <a:solidFill>
                    <a:srgbClr val="FF0000"/>
                  </a:solidFill>
                </a:endParaRPr>
              </a:p>
            </p:txBody>
          </p:sp>
        </mc:Choice>
        <mc:Fallback>
          <p:sp>
            <p:nvSpPr>
              <p:cNvPr id="5" name="TextBox 4"/>
              <p:cNvSpPr txBox="1">
                <a:spLocks noRot="1" noChangeAspect="1" noMove="1" noResize="1" noEditPoints="1" noAdjustHandles="1" noChangeArrowheads="1" noChangeShapeType="1" noTextEdit="1"/>
              </p:cNvSpPr>
              <p:nvPr/>
            </p:nvSpPr>
            <p:spPr>
              <a:xfrm>
                <a:off x="1854926" y="5107575"/>
                <a:ext cx="8399417" cy="1582934"/>
              </a:xfrm>
              <a:prstGeom prst="rect">
                <a:avLst/>
              </a:prstGeom>
              <a:blipFill rotWithShape="0">
                <a:blip r:embed="rId4"/>
                <a:stretch>
                  <a:fillRect t="-3846" b="-10769"/>
                </a:stretch>
              </a:blipFill>
            </p:spPr>
            <p:txBody>
              <a:bodyPr/>
              <a:lstStyle/>
              <a:p>
                <a:r>
                  <a:rPr lang="en-GB">
                    <a:noFill/>
                  </a:rPr>
                  <a:t> </a:t>
                </a:r>
              </a:p>
            </p:txBody>
          </p:sp>
        </mc:Fallback>
      </mc:AlternateContent>
    </p:spTree>
    <p:extLst>
      <p:ext uri="{BB962C8B-B14F-4D97-AF65-F5344CB8AC3E}">
        <p14:creationId xmlns:p14="http://schemas.microsoft.com/office/powerpoint/2010/main" val="3418924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34495"/>
            <a:ext cx="10515600" cy="1325563"/>
          </a:xfrm>
        </p:spPr>
        <p:txBody>
          <a:bodyPr/>
          <a:lstStyle/>
          <a:p>
            <a:pPr algn="ctr"/>
            <a:r>
              <a:rPr lang="en-GB" b="1" dirty="0" smtClean="0"/>
              <a:t>Situation 3:</a:t>
            </a:r>
            <a:endParaRPr lang="en-GB" b="1"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838200" y="1694995"/>
                <a:ext cx="10515600" cy="4351338"/>
              </a:xfrm>
            </p:spPr>
            <p:txBody>
              <a:bodyPr/>
              <a:lstStyle/>
              <a:p>
                <a:pPr marL="0" indent="0" algn="ctr">
                  <a:buNone/>
                </a:pPr>
                <a:r>
                  <a:rPr lang="en-GB" dirty="0" smtClean="0"/>
                  <a:t>Fred wants to park the Mystery Machine where the gradient is zero as he doesn’t like hill starts.</a:t>
                </a:r>
              </a:p>
              <a:p>
                <a:pPr marL="0" indent="0" algn="ctr">
                  <a:buNone/>
                </a:pPr>
                <a:endParaRPr lang="en-GB" dirty="0"/>
              </a:p>
              <a:p>
                <a:pPr marL="0" indent="0" algn="ctr">
                  <a:buNone/>
                </a:pPr>
                <a:r>
                  <a:rPr lang="en-GB" dirty="0" smtClean="0"/>
                  <a:t>They are on a road given by the curve given by the equation:</a:t>
                </a:r>
              </a:p>
              <a:p>
                <a:pPr marL="0" indent="0" algn="ctr">
                  <a:buNone/>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𝑦</m:t>
                      </m:r>
                      <m:r>
                        <a:rPr lang="en-GB" b="0" i="1" smtClean="0">
                          <a:latin typeface="Cambria Math" panose="02040503050406030204" pitchFamily="18" charset="0"/>
                        </a:rPr>
                        <m:t>=4</m:t>
                      </m:r>
                      <m:r>
                        <a:rPr lang="en-GB" b="0" i="1" smtClean="0">
                          <a:latin typeface="Cambria Math" panose="02040503050406030204" pitchFamily="18" charset="0"/>
                        </a:rPr>
                        <m:t>𝑥</m:t>
                      </m:r>
                      <m:r>
                        <a:rPr lang="en-GB" b="0" i="1" smtClean="0">
                          <a:latin typeface="Cambria Math" panose="02040503050406030204" pitchFamily="18" charset="0"/>
                        </a:rPr>
                        <m:t>(3−2</m:t>
                      </m:r>
                      <m:r>
                        <a:rPr lang="en-GB" b="0" i="1" smtClean="0">
                          <a:latin typeface="Cambria Math" panose="02040503050406030204" pitchFamily="18" charset="0"/>
                        </a:rPr>
                        <m:t>𝑥</m:t>
                      </m:r>
                      <m:r>
                        <a:rPr lang="en-GB" b="0" i="1" smtClean="0">
                          <a:latin typeface="Cambria Math" panose="02040503050406030204" pitchFamily="18" charset="0"/>
                        </a:rPr>
                        <m:t>)</m:t>
                      </m:r>
                    </m:oMath>
                  </m:oMathPara>
                </a14:m>
                <a:endParaRPr lang="en-GB" dirty="0" smtClean="0"/>
              </a:p>
              <a:p>
                <a:pPr marL="0" indent="0" algn="ctr">
                  <a:buNone/>
                </a:pPr>
                <a:endParaRPr lang="en-GB" dirty="0"/>
              </a:p>
              <a:p>
                <a:pPr marL="0" indent="0" algn="ctr">
                  <a:buNone/>
                </a:pPr>
                <a:r>
                  <a:rPr lang="en-GB" dirty="0" smtClean="0"/>
                  <a:t>Give the co-ordinates of the place where Fred should park.</a:t>
                </a:r>
              </a:p>
              <a:p>
                <a:pPr marL="0" indent="0" algn="ctr">
                  <a:buNone/>
                </a:pPr>
                <a:r>
                  <a:rPr lang="en-GB" i="1" dirty="0" smtClean="0"/>
                  <a:t>You must show all your working.</a:t>
                </a:r>
                <a:endParaRPr lang="en-GB" i="1"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838200" y="1694995"/>
                <a:ext cx="10515600" cy="4351338"/>
              </a:xfrm>
              <a:blipFill rotWithShape="0">
                <a:blip r:embed="rId2"/>
                <a:stretch>
                  <a:fillRect l="-58" t="-2241" r="-696"/>
                </a:stretch>
              </a:blipFill>
            </p:spPr>
            <p:txBody>
              <a:bodyPr/>
              <a:lstStyle/>
              <a:p>
                <a:r>
                  <a:rPr lang="en-GB">
                    <a:noFill/>
                  </a:rPr>
                  <a:t> </a:t>
                </a:r>
              </a:p>
            </p:txBody>
          </p:sp>
        </mc:Fallback>
      </mc:AlternateContent>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10517" y="5199586"/>
            <a:ext cx="1658414" cy="1658414"/>
          </a:xfrm>
          <a:prstGeom prst="rect">
            <a:avLst/>
          </a:prstGeom>
        </p:spPr>
      </p:pic>
    </p:spTree>
    <p:extLst>
      <p:ext uri="{BB962C8B-B14F-4D97-AF65-F5344CB8AC3E}">
        <p14:creationId xmlns:p14="http://schemas.microsoft.com/office/powerpoint/2010/main" val="2130369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par>
                          <p:cTn id="13" fill="hold">
                            <p:stCondLst>
                              <p:cond delay="500"/>
                            </p:stCondLst>
                            <p:childTnLst>
                              <p:par>
                                <p:cTn id="14" presetID="22" presetClass="entr" presetSubtype="8" fill="hold" grpId="0" nodeType="afterEffect">
                                  <p:stCondLst>
                                    <p:cond delay="50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left)">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wipe(left)">
                                      <p:cBhvr>
                                        <p:cTn id="21" dur="500"/>
                                        <p:tgtEl>
                                          <p:spTgt spid="3">
                                            <p:txEl>
                                              <p:pRg st="5" end="5"/>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animEffect transition="in" filter="wipe(left)">
                                      <p:cBhvr>
                                        <p:cTn id="26" dur="500"/>
                                        <p:tgtEl>
                                          <p:spTgt spid="3">
                                            <p:txEl>
                                              <p:pRg st="6" end="6"/>
                                            </p:txEl>
                                          </p:spTgt>
                                        </p:tgtEl>
                                      </p:cBhvr>
                                    </p:animEffect>
                                  </p:childTnLst>
                                </p:cTn>
                              </p:par>
                            </p:childTnLst>
                          </p:cTn>
                        </p:par>
                        <p:par>
                          <p:cTn id="27" fill="hold">
                            <p:stCondLst>
                              <p:cond delay="500"/>
                            </p:stCondLst>
                            <p:childTnLst>
                              <p:par>
                                <p:cTn id="28" presetID="2" presetClass="entr" presetSubtype="8" fill="hold" nodeType="afterEffect">
                                  <p:stCondLst>
                                    <p:cond delay="500"/>
                                  </p:stCondLst>
                                  <p:childTnLst>
                                    <p:set>
                                      <p:cBhvr>
                                        <p:cTn id="29" dur="1" fill="hold">
                                          <p:stCondLst>
                                            <p:cond delay="0"/>
                                          </p:stCondLst>
                                        </p:cTn>
                                        <p:tgtEl>
                                          <p:spTgt spid="4"/>
                                        </p:tgtEl>
                                        <p:attrNameLst>
                                          <p:attrName>style.visibility</p:attrName>
                                        </p:attrNameLst>
                                      </p:cBhvr>
                                      <p:to>
                                        <p:strVal val="visible"/>
                                      </p:to>
                                    </p:set>
                                    <p:anim calcmode="lin" valueType="num">
                                      <p:cBhvr additive="base">
                                        <p:cTn id="30" dur="5000" fill="hold"/>
                                        <p:tgtEl>
                                          <p:spTgt spid="4"/>
                                        </p:tgtEl>
                                        <p:attrNameLst>
                                          <p:attrName>ppt_x</p:attrName>
                                        </p:attrNameLst>
                                      </p:cBhvr>
                                      <p:tavLst>
                                        <p:tav tm="0">
                                          <p:val>
                                            <p:strVal val="0-#ppt_w/2"/>
                                          </p:val>
                                        </p:tav>
                                        <p:tav tm="100000">
                                          <p:val>
                                            <p:strVal val="#ppt_x"/>
                                          </p:val>
                                        </p:tav>
                                      </p:tavLst>
                                    </p:anim>
                                    <p:anim calcmode="lin" valueType="num">
                                      <p:cBhvr additive="base">
                                        <p:cTn id="31" dur="5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34495"/>
            <a:ext cx="10515600" cy="1325563"/>
          </a:xfrm>
        </p:spPr>
        <p:txBody>
          <a:bodyPr/>
          <a:lstStyle/>
          <a:p>
            <a:pPr algn="ctr"/>
            <a:r>
              <a:rPr lang="en-GB" b="1" dirty="0" smtClean="0"/>
              <a:t>Situation 3:</a:t>
            </a:r>
            <a:endParaRPr lang="en-GB" b="1"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838200" y="1694995"/>
                <a:ext cx="10515600" cy="4351338"/>
              </a:xfrm>
            </p:spPr>
            <p:txBody>
              <a:bodyPr/>
              <a:lstStyle/>
              <a:p>
                <a:pPr marL="0" indent="0" algn="ctr">
                  <a:buNone/>
                </a:pPr>
                <a:r>
                  <a:rPr lang="en-GB" dirty="0" smtClean="0"/>
                  <a:t>Fred wants to park the Mystery Machine where the gradient is zero as he doesn’t like hill starts.</a:t>
                </a:r>
                <a:endParaRPr lang="en-GB" dirty="0"/>
              </a:p>
              <a:p>
                <a:pPr marL="0" indent="0" algn="ctr">
                  <a:buNone/>
                </a:pPr>
                <a:r>
                  <a:rPr lang="en-GB" dirty="0" smtClean="0"/>
                  <a:t>They are on a road given by the curve given by the equation:</a:t>
                </a:r>
              </a:p>
              <a:p>
                <a:pPr marL="0" indent="0" algn="ctr">
                  <a:buNone/>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𝑦</m:t>
                      </m:r>
                      <m:r>
                        <a:rPr lang="en-GB" b="0" i="1" smtClean="0">
                          <a:latin typeface="Cambria Math" panose="02040503050406030204" pitchFamily="18" charset="0"/>
                        </a:rPr>
                        <m:t>=4</m:t>
                      </m:r>
                      <m:r>
                        <a:rPr lang="en-GB" b="0" i="1" smtClean="0">
                          <a:latin typeface="Cambria Math" panose="02040503050406030204" pitchFamily="18" charset="0"/>
                        </a:rPr>
                        <m:t>𝑥</m:t>
                      </m:r>
                      <m:r>
                        <a:rPr lang="en-GB" b="0" i="1" smtClean="0">
                          <a:latin typeface="Cambria Math" panose="02040503050406030204" pitchFamily="18" charset="0"/>
                        </a:rPr>
                        <m:t>(3−2</m:t>
                      </m:r>
                      <m:r>
                        <a:rPr lang="en-GB" b="0" i="1" smtClean="0">
                          <a:latin typeface="Cambria Math" panose="02040503050406030204" pitchFamily="18" charset="0"/>
                        </a:rPr>
                        <m:t>𝑥</m:t>
                      </m:r>
                      <m:r>
                        <a:rPr lang="en-GB" b="0" i="1" smtClean="0">
                          <a:latin typeface="Cambria Math" panose="02040503050406030204" pitchFamily="18" charset="0"/>
                        </a:rPr>
                        <m:t>)</m:t>
                      </m:r>
                    </m:oMath>
                  </m:oMathPara>
                </a14:m>
                <a:endParaRPr lang="en-GB" dirty="0"/>
              </a:p>
              <a:p>
                <a:pPr marL="0" indent="0" algn="ctr">
                  <a:buNone/>
                </a:pPr>
                <a:r>
                  <a:rPr lang="en-GB" dirty="0" smtClean="0"/>
                  <a:t>Give the co-ordinates of the place where Fred should park.</a:t>
                </a:r>
              </a:p>
              <a:p>
                <a:pPr marL="0" indent="0" algn="ctr">
                  <a:buNone/>
                </a:pPr>
                <a:r>
                  <a:rPr lang="en-GB" i="1" dirty="0" smtClean="0"/>
                  <a:t>You must show all your working.</a:t>
                </a:r>
                <a:endParaRPr lang="en-GB" i="1"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838200" y="1694995"/>
                <a:ext cx="10515600" cy="4351338"/>
              </a:xfrm>
              <a:blipFill rotWithShape="0">
                <a:blip r:embed="rId2"/>
                <a:stretch>
                  <a:fillRect l="-58" t="-2241" r="-696"/>
                </a:stretch>
              </a:blipFill>
            </p:spPr>
            <p:txBody>
              <a:bodyPr/>
              <a:lstStyle/>
              <a:p>
                <a:r>
                  <a:rPr lang="en-GB">
                    <a:noFill/>
                  </a:rPr>
                  <a:t> </a:t>
                </a:r>
              </a:p>
            </p:txBody>
          </p:sp>
        </mc:Fallback>
      </mc:AlternateContent>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10517" y="5199586"/>
            <a:ext cx="1658414" cy="1658414"/>
          </a:xfrm>
          <a:prstGeom prst="rect">
            <a:avLst/>
          </a:prstGeom>
        </p:spPr>
      </p:pic>
      <mc:AlternateContent xmlns:mc="http://schemas.openxmlformats.org/markup-compatibility/2006">
        <mc:Choice xmlns:a14="http://schemas.microsoft.com/office/drawing/2010/main" Requires="a14">
          <p:sp>
            <p:nvSpPr>
              <p:cNvPr id="5" name="TextBox 4"/>
              <p:cNvSpPr txBox="1"/>
              <p:nvPr/>
            </p:nvSpPr>
            <p:spPr>
              <a:xfrm>
                <a:off x="1908313" y="4416190"/>
                <a:ext cx="8302204" cy="2013821"/>
              </a:xfrm>
              <a:prstGeom prst="rect">
                <a:avLst/>
              </a:prstGeom>
              <a:noFill/>
            </p:spPr>
            <p:txBody>
              <a:bodyPr wrap="square" rtlCol="0">
                <a:spAutoFit/>
              </a:bodyPr>
              <a:lstStyle/>
              <a:p>
                <a:pPr algn="ctr"/>
                <a14:m>
                  <m:oMath xmlns:m="http://schemas.openxmlformats.org/officeDocument/2006/math">
                    <m:f>
                      <m:fPr>
                        <m:ctrlPr>
                          <a:rPr lang="en-GB" sz="2800" b="1" i="1" smtClean="0">
                            <a:solidFill>
                              <a:srgbClr val="FF0000"/>
                            </a:solidFill>
                            <a:latin typeface="Cambria Math" panose="02040503050406030204" pitchFamily="18" charset="0"/>
                          </a:rPr>
                        </m:ctrlPr>
                      </m:fPr>
                      <m:num>
                        <m:r>
                          <a:rPr lang="en-GB" sz="2800" b="1" i="1" smtClean="0">
                            <a:solidFill>
                              <a:srgbClr val="FF0000"/>
                            </a:solidFill>
                            <a:latin typeface="Cambria Math" panose="02040503050406030204" pitchFamily="18" charset="0"/>
                          </a:rPr>
                          <m:t>𝒅𝒚</m:t>
                        </m:r>
                      </m:num>
                      <m:den>
                        <m:r>
                          <a:rPr lang="en-GB" sz="2800" b="1" i="1" smtClean="0">
                            <a:solidFill>
                              <a:srgbClr val="FF0000"/>
                            </a:solidFill>
                            <a:latin typeface="Cambria Math" panose="02040503050406030204" pitchFamily="18" charset="0"/>
                          </a:rPr>
                          <m:t>𝒅𝒙</m:t>
                        </m:r>
                      </m:den>
                    </m:f>
                    <m:r>
                      <a:rPr lang="en-GB" sz="2800" b="1" i="1" smtClean="0">
                        <a:solidFill>
                          <a:srgbClr val="FF0000"/>
                        </a:solidFill>
                        <a:latin typeface="Cambria Math" panose="02040503050406030204" pitchFamily="18" charset="0"/>
                      </a:rPr>
                      <m:t>=</m:t>
                    </m:r>
                    <m:r>
                      <a:rPr lang="en-GB" sz="2800" b="1" i="1" smtClean="0">
                        <a:solidFill>
                          <a:srgbClr val="FF0000"/>
                        </a:solidFill>
                        <a:latin typeface="Cambria Math" panose="02040503050406030204" pitchFamily="18" charset="0"/>
                      </a:rPr>
                      <m:t>𝟏𝟐</m:t>
                    </m:r>
                    <m:r>
                      <a:rPr lang="en-GB" sz="2800" b="1" i="1" smtClean="0">
                        <a:solidFill>
                          <a:srgbClr val="FF0000"/>
                        </a:solidFill>
                        <a:latin typeface="Cambria Math" panose="02040503050406030204" pitchFamily="18" charset="0"/>
                      </a:rPr>
                      <m:t>−</m:t>
                    </m:r>
                    <m:r>
                      <a:rPr lang="en-GB" sz="2800" b="1" i="1" smtClean="0">
                        <a:solidFill>
                          <a:srgbClr val="FF0000"/>
                        </a:solidFill>
                        <a:latin typeface="Cambria Math" panose="02040503050406030204" pitchFamily="18" charset="0"/>
                      </a:rPr>
                      <m:t>𝟏𝟔</m:t>
                    </m:r>
                    <m:r>
                      <a:rPr lang="en-GB" sz="2800" b="1" i="1" smtClean="0">
                        <a:solidFill>
                          <a:srgbClr val="FF0000"/>
                        </a:solidFill>
                        <a:latin typeface="Cambria Math" panose="02040503050406030204" pitchFamily="18" charset="0"/>
                      </a:rPr>
                      <m:t>𝒙</m:t>
                    </m:r>
                  </m:oMath>
                </a14:m>
                <a:r>
                  <a:rPr lang="en-GB" sz="2800" b="1" dirty="0" smtClean="0">
                    <a:solidFill>
                      <a:srgbClr val="FF0000"/>
                    </a:solidFill>
                  </a:rPr>
                  <a:t> and we need to know when that equals zero.</a:t>
                </a:r>
              </a:p>
              <a:p>
                <a:pPr algn="ctr"/>
                <a14:m>
                  <m:oMath xmlns:m="http://schemas.openxmlformats.org/officeDocument/2006/math">
                    <m:r>
                      <a:rPr lang="en-GB" sz="2800" b="1" i="1" smtClean="0">
                        <a:solidFill>
                          <a:srgbClr val="FF0000"/>
                        </a:solidFill>
                        <a:latin typeface="Cambria Math" panose="02040503050406030204" pitchFamily="18" charset="0"/>
                      </a:rPr>
                      <m:t>𝒙</m:t>
                    </m:r>
                    <m:r>
                      <a:rPr lang="en-GB" sz="2800" b="1" i="1" smtClean="0">
                        <a:solidFill>
                          <a:srgbClr val="FF0000"/>
                        </a:solidFill>
                        <a:latin typeface="Cambria Math" panose="02040503050406030204" pitchFamily="18" charset="0"/>
                      </a:rPr>
                      <m:t>=</m:t>
                    </m:r>
                    <m:r>
                      <a:rPr lang="en-GB" sz="2800" b="1" i="1" smtClean="0">
                        <a:solidFill>
                          <a:srgbClr val="FF0000"/>
                        </a:solidFill>
                        <a:latin typeface="Cambria Math" panose="02040503050406030204" pitchFamily="18" charset="0"/>
                      </a:rPr>
                      <m:t>𝟎</m:t>
                    </m:r>
                    <m:r>
                      <a:rPr lang="en-GB" sz="2800" b="1" i="1" smtClean="0">
                        <a:solidFill>
                          <a:srgbClr val="FF0000"/>
                        </a:solidFill>
                        <a:latin typeface="Cambria Math" panose="02040503050406030204" pitchFamily="18" charset="0"/>
                      </a:rPr>
                      <m:t>.</m:t>
                    </m:r>
                    <m:r>
                      <a:rPr lang="en-GB" sz="2800" b="1" i="1" smtClean="0">
                        <a:solidFill>
                          <a:srgbClr val="FF0000"/>
                        </a:solidFill>
                        <a:latin typeface="Cambria Math" panose="02040503050406030204" pitchFamily="18" charset="0"/>
                      </a:rPr>
                      <m:t>𝟕𝟓</m:t>
                    </m:r>
                  </m:oMath>
                </a14:m>
                <a:r>
                  <a:rPr lang="en-GB" sz="2800" b="1" dirty="0" smtClean="0">
                    <a:solidFill>
                      <a:srgbClr val="FF0000"/>
                    </a:solidFill>
                  </a:rPr>
                  <a:t> and after substituting this into the equation we get the co-ordinate </a:t>
                </a:r>
                <a14:m>
                  <m:oMath xmlns:m="http://schemas.openxmlformats.org/officeDocument/2006/math">
                    <m:r>
                      <a:rPr lang="en-GB" sz="2800" b="1" i="1" smtClean="0">
                        <a:solidFill>
                          <a:srgbClr val="FF0000"/>
                        </a:solidFill>
                        <a:latin typeface="Cambria Math" panose="02040503050406030204" pitchFamily="18" charset="0"/>
                      </a:rPr>
                      <m:t>(</m:t>
                    </m:r>
                    <m:r>
                      <a:rPr lang="en-GB" sz="2800" b="1" i="1" smtClean="0">
                        <a:solidFill>
                          <a:srgbClr val="FF0000"/>
                        </a:solidFill>
                        <a:latin typeface="Cambria Math" panose="02040503050406030204" pitchFamily="18" charset="0"/>
                      </a:rPr>
                      <m:t>𝟎</m:t>
                    </m:r>
                    <m:r>
                      <a:rPr lang="en-GB" sz="2800" b="1" i="1" smtClean="0">
                        <a:solidFill>
                          <a:srgbClr val="FF0000"/>
                        </a:solidFill>
                        <a:latin typeface="Cambria Math" panose="02040503050406030204" pitchFamily="18" charset="0"/>
                      </a:rPr>
                      <m:t>.</m:t>
                    </m:r>
                    <m:r>
                      <a:rPr lang="en-GB" sz="2800" b="1" i="1" smtClean="0">
                        <a:solidFill>
                          <a:srgbClr val="FF0000"/>
                        </a:solidFill>
                        <a:latin typeface="Cambria Math" panose="02040503050406030204" pitchFamily="18" charset="0"/>
                      </a:rPr>
                      <m:t>𝟕𝟓</m:t>
                    </m:r>
                    <m:r>
                      <a:rPr lang="en-GB" sz="2800" b="1" i="1" smtClean="0">
                        <a:solidFill>
                          <a:srgbClr val="FF0000"/>
                        </a:solidFill>
                        <a:latin typeface="Cambria Math" panose="02040503050406030204" pitchFamily="18" charset="0"/>
                      </a:rPr>
                      <m:t>,</m:t>
                    </m:r>
                    <m:r>
                      <a:rPr lang="en-GB" sz="2800" b="1" i="1" smtClean="0">
                        <a:solidFill>
                          <a:srgbClr val="FF0000"/>
                        </a:solidFill>
                        <a:latin typeface="Cambria Math" panose="02040503050406030204" pitchFamily="18" charset="0"/>
                      </a:rPr>
                      <m:t>𝟒</m:t>
                    </m:r>
                    <m:r>
                      <a:rPr lang="en-GB" sz="2800" b="1" i="1" smtClean="0">
                        <a:solidFill>
                          <a:srgbClr val="FF0000"/>
                        </a:solidFill>
                        <a:latin typeface="Cambria Math" panose="02040503050406030204" pitchFamily="18" charset="0"/>
                      </a:rPr>
                      <m:t>.</m:t>
                    </m:r>
                    <m:r>
                      <a:rPr lang="en-GB" sz="2800" b="1" i="1" smtClean="0">
                        <a:solidFill>
                          <a:srgbClr val="FF0000"/>
                        </a:solidFill>
                        <a:latin typeface="Cambria Math" panose="02040503050406030204" pitchFamily="18" charset="0"/>
                      </a:rPr>
                      <m:t>𝟓</m:t>
                    </m:r>
                    <m:r>
                      <a:rPr lang="en-GB" sz="2800" b="1" i="1" smtClean="0">
                        <a:solidFill>
                          <a:srgbClr val="FF0000"/>
                        </a:solidFill>
                        <a:latin typeface="Cambria Math" panose="02040503050406030204" pitchFamily="18" charset="0"/>
                      </a:rPr>
                      <m:t>)</m:t>
                    </m:r>
                  </m:oMath>
                </a14:m>
                <a:endParaRPr lang="en-GB" sz="2800" b="1" dirty="0">
                  <a:solidFill>
                    <a:srgbClr val="FF0000"/>
                  </a:solidFill>
                </a:endParaRPr>
              </a:p>
            </p:txBody>
          </p:sp>
        </mc:Choice>
        <mc:Fallback>
          <p:sp>
            <p:nvSpPr>
              <p:cNvPr id="5" name="TextBox 4"/>
              <p:cNvSpPr txBox="1">
                <a:spLocks noRot="1" noChangeAspect="1" noMove="1" noResize="1" noEditPoints="1" noAdjustHandles="1" noChangeArrowheads="1" noChangeShapeType="1" noTextEdit="1"/>
              </p:cNvSpPr>
              <p:nvPr/>
            </p:nvSpPr>
            <p:spPr>
              <a:xfrm>
                <a:off x="1908313" y="4416190"/>
                <a:ext cx="8302204" cy="2013821"/>
              </a:xfrm>
              <a:prstGeom prst="rect">
                <a:avLst/>
              </a:prstGeom>
              <a:blipFill rotWithShape="0">
                <a:blip r:embed="rId4"/>
                <a:stretch>
                  <a:fillRect r="-1762" b="-7553"/>
                </a:stretch>
              </a:blipFill>
            </p:spPr>
            <p:txBody>
              <a:bodyPr/>
              <a:lstStyle/>
              <a:p>
                <a:r>
                  <a:rPr lang="en-GB">
                    <a:noFill/>
                  </a:rPr>
                  <a:t> </a:t>
                </a:r>
              </a:p>
            </p:txBody>
          </p:sp>
        </mc:Fallback>
      </mc:AlternateContent>
    </p:spTree>
    <p:extLst>
      <p:ext uri="{BB962C8B-B14F-4D97-AF65-F5344CB8AC3E}">
        <p14:creationId xmlns:p14="http://schemas.microsoft.com/office/powerpoint/2010/main" val="2204413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6117"/>
            <a:ext cx="10515600" cy="1325563"/>
          </a:xfrm>
        </p:spPr>
        <p:txBody>
          <a:bodyPr/>
          <a:lstStyle/>
          <a:p>
            <a:pPr algn="ctr"/>
            <a:r>
              <a:rPr lang="en-GB" b="1" dirty="0" smtClean="0"/>
              <a:t>Situation 4:</a:t>
            </a:r>
            <a:endParaRPr lang="en-GB" b="1"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838200" y="1446798"/>
                <a:ext cx="10515600" cy="4351338"/>
              </a:xfrm>
            </p:spPr>
            <p:txBody>
              <a:bodyPr>
                <a:normAutofit/>
              </a:bodyPr>
              <a:lstStyle/>
              <a:p>
                <a:pPr marL="0" indent="0" algn="ctr">
                  <a:buNone/>
                </a:pPr>
                <a:r>
                  <a:rPr lang="en-GB" dirty="0" smtClean="0"/>
                  <a:t>The gang are chasing a monster along a path given by this equation:</a:t>
                </a:r>
              </a:p>
              <a:p>
                <a:pPr marL="0" indent="0" algn="ctr">
                  <a:buNone/>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𝑦</m:t>
                      </m:r>
                      <m:r>
                        <a:rPr lang="en-GB" b="0" i="1" smtClean="0">
                          <a:latin typeface="Cambria Math" panose="02040503050406030204" pitchFamily="18" charset="0"/>
                        </a:rPr>
                        <m:t>=</m:t>
                      </m:r>
                      <m:f>
                        <m:fPr>
                          <m:ctrlPr>
                            <a:rPr lang="en-GB" b="0" i="1" smtClean="0">
                              <a:latin typeface="Cambria Math" panose="02040503050406030204" pitchFamily="18" charset="0"/>
                            </a:rPr>
                          </m:ctrlPr>
                        </m:fPr>
                        <m:num>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3</m:t>
                              </m:r>
                            </m:sup>
                          </m:sSup>
                        </m:num>
                        <m:den>
                          <m:r>
                            <a:rPr lang="en-GB" b="0" i="1" smtClean="0">
                              <a:latin typeface="Cambria Math" panose="02040503050406030204" pitchFamily="18" charset="0"/>
                            </a:rPr>
                            <m:t>3</m:t>
                          </m:r>
                        </m:den>
                      </m:f>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r>
                            <a:rPr lang="en-GB" b="0" i="1" smtClean="0">
                              <a:latin typeface="Cambria Math" panose="02040503050406030204" pitchFamily="18" charset="0"/>
                            </a:rPr>
                            <m:t>3</m:t>
                          </m:r>
                          <m:r>
                            <a:rPr lang="en-GB" b="0" i="1" smtClean="0">
                              <a:latin typeface="Cambria Math" panose="02040503050406030204" pitchFamily="18" charset="0"/>
                            </a:rPr>
                            <m:t>𝑥</m:t>
                          </m:r>
                        </m:e>
                        <m:sup>
                          <m:r>
                            <a:rPr lang="en-GB" b="0" i="1" smtClean="0">
                              <a:latin typeface="Cambria Math" panose="02040503050406030204" pitchFamily="18" charset="0"/>
                            </a:rPr>
                            <m:t>2</m:t>
                          </m:r>
                        </m:sup>
                      </m:sSup>
                      <m:r>
                        <a:rPr lang="en-GB" b="0" i="1" smtClean="0">
                          <a:latin typeface="Cambria Math" panose="02040503050406030204" pitchFamily="18" charset="0"/>
                        </a:rPr>
                        <m:t>+7</m:t>
                      </m:r>
                    </m:oMath>
                  </m:oMathPara>
                </a14:m>
                <a:endParaRPr lang="en-GB" dirty="0" smtClean="0"/>
              </a:p>
              <a:p>
                <a:pPr marL="0" indent="0" algn="ctr">
                  <a:buNone/>
                </a:pPr>
                <a:endParaRPr lang="en-GB" dirty="0"/>
              </a:p>
              <a:p>
                <a:pPr marL="0" indent="0" algn="ctr">
                  <a:buNone/>
                </a:pPr>
                <a:r>
                  <a:rPr lang="en-GB" dirty="0" smtClean="0"/>
                  <a:t>The monster is on roller skates and will stop, according to Velma, on a flat part of the curve.</a:t>
                </a:r>
              </a:p>
              <a:p>
                <a:pPr marL="0" indent="0" algn="ctr">
                  <a:buNone/>
                </a:pPr>
                <a:endParaRPr lang="en-GB" dirty="0"/>
              </a:p>
              <a:p>
                <a:pPr marL="0" indent="0" algn="ctr">
                  <a:buNone/>
                </a:pPr>
                <a:r>
                  <a:rPr lang="en-GB" dirty="0" smtClean="0"/>
                  <a:t>Give all the points on which the monster will stop.</a:t>
                </a:r>
              </a:p>
              <a:p>
                <a:pPr marL="0" indent="0" algn="ctr">
                  <a:buNone/>
                </a:pPr>
                <a:r>
                  <a:rPr lang="en-GB" i="1" dirty="0" smtClean="0"/>
                  <a:t>You must show your method.</a:t>
                </a:r>
                <a:endParaRPr lang="en-GB" i="1"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838200" y="1446798"/>
                <a:ext cx="10515600" cy="4351338"/>
              </a:xfrm>
              <a:blipFill rotWithShape="0">
                <a:blip r:embed="rId2"/>
                <a:stretch>
                  <a:fillRect t="-2241" r="-522" b="-140"/>
                </a:stretch>
              </a:blipFill>
            </p:spPr>
            <p:txBody>
              <a:bodyPr/>
              <a:lstStyle/>
              <a:p>
                <a:r>
                  <a:rPr lang="en-GB">
                    <a:noFill/>
                  </a:rPr>
                  <a:t> </a:t>
                </a:r>
              </a:p>
            </p:txBody>
          </p:sp>
        </mc:Fallback>
      </mc:AlternateContent>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14296" y="4954311"/>
            <a:ext cx="2507696" cy="1746934"/>
          </a:xfrm>
          <a:prstGeom prst="rect">
            <a:avLst/>
          </a:prstGeom>
        </p:spPr>
      </p:pic>
    </p:spTree>
    <p:extLst>
      <p:ext uri="{BB962C8B-B14F-4D97-AF65-F5344CB8AC3E}">
        <p14:creationId xmlns:p14="http://schemas.microsoft.com/office/powerpoint/2010/main" val="1838370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left)">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wipe(left)">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wipe(left)">
                                      <p:cBhvr>
                                        <p:cTn id="27" dur="500"/>
                                        <p:tgtEl>
                                          <p:spTgt spid="3">
                                            <p:txEl>
                                              <p:pRg st="6" end="6"/>
                                            </p:txEl>
                                          </p:spTgt>
                                        </p:tgtEl>
                                      </p:cBhvr>
                                    </p:animEffect>
                                  </p:childTnLst>
                                </p:cTn>
                              </p:par>
                            </p:childTnLst>
                          </p:cTn>
                        </p:par>
                        <p:par>
                          <p:cTn id="28" fill="hold">
                            <p:stCondLst>
                              <p:cond delay="500"/>
                            </p:stCondLst>
                            <p:childTnLst>
                              <p:par>
                                <p:cTn id="29" presetID="31" presetClass="entr" presetSubtype="0" fill="hold" nodeType="afterEffect">
                                  <p:stCondLst>
                                    <p:cond delay="500"/>
                                  </p:stCondLst>
                                  <p:childTnLst>
                                    <p:set>
                                      <p:cBhvr>
                                        <p:cTn id="30" dur="1" fill="hold">
                                          <p:stCondLst>
                                            <p:cond delay="0"/>
                                          </p:stCondLst>
                                        </p:cTn>
                                        <p:tgtEl>
                                          <p:spTgt spid="4"/>
                                        </p:tgtEl>
                                        <p:attrNameLst>
                                          <p:attrName>style.visibility</p:attrName>
                                        </p:attrNameLst>
                                      </p:cBhvr>
                                      <p:to>
                                        <p:strVal val="visible"/>
                                      </p:to>
                                    </p:set>
                                    <p:anim calcmode="lin" valueType="num">
                                      <p:cBhvr>
                                        <p:cTn id="31" dur="1000" fill="hold"/>
                                        <p:tgtEl>
                                          <p:spTgt spid="4"/>
                                        </p:tgtEl>
                                        <p:attrNameLst>
                                          <p:attrName>ppt_w</p:attrName>
                                        </p:attrNameLst>
                                      </p:cBhvr>
                                      <p:tavLst>
                                        <p:tav tm="0">
                                          <p:val>
                                            <p:fltVal val="0"/>
                                          </p:val>
                                        </p:tav>
                                        <p:tav tm="100000">
                                          <p:val>
                                            <p:strVal val="#ppt_w"/>
                                          </p:val>
                                        </p:tav>
                                      </p:tavLst>
                                    </p:anim>
                                    <p:anim calcmode="lin" valueType="num">
                                      <p:cBhvr>
                                        <p:cTn id="32" dur="1000" fill="hold"/>
                                        <p:tgtEl>
                                          <p:spTgt spid="4"/>
                                        </p:tgtEl>
                                        <p:attrNameLst>
                                          <p:attrName>ppt_h</p:attrName>
                                        </p:attrNameLst>
                                      </p:cBhvr>
                                      <p:tavLst>
                                        <p:tav tm="0">
                                          <p:val>
                                            <p:fltVal val="0"/>
                                          </p:val>
                                        </p:tav>
                                        <p:tav tm="100000">
                                          <p:val>
                                            <p:strVal val="#ppt_h"/>
                                          </p:val>
                                        </p:tav>
                                      </p:tavLst>
                                    </p:anim>
                                    <p:anim calcmode="lin" valueType="num">
                                      <p:cBhvr>
                                        <p:cTn id="33" dur="1000" fill="hold"/>
                                        <p:tgtEl>
                                          <p:spTgt spid="4"/>
                                        </p:tgtEl>
                                        <p:attrNameLst>
                                          <p:attrName>style.rotation</p:attrName>
                                        </p:attrNameLst>
                                      </p:cBhvr>
                                      <p:tavLst>
                                        <p:tav tm="0">
                                          <p:val>
                                            <p:fltVal val="90"/>
                                          </p:val>
                                        </p:tav>
                                        <p:tav tm="100000">
                                          <p:val>
                                            <p:fltVal val="0"/>
                                          </p:val>
                                        </p:tav>
                                      </p:tavLst>
                                    </p:anim>
                                    <p:animEffect transition="in" filter="fade">
                                      <p:cBhvr>
                                        <p:cTn id="34"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77</TotalTime>
  <Words>394</Words>
  <Application>Microsoft Office PowerPoint</Application>
  <PresentationFormat>Widescreen</PresentationFormat>
  <Paragraphs>79</Paragraphs>
  <Slides>11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Calibri Light</vt:lpstr>
      <vt:lpstr>Cambria Math</vt:lpstr>
      <vt:lpstr>Office Theme</vt:lpstr>
      <vt:lpstr>Differentiation with</vt:lpstr>
      <vt:lpstr>The Health and Safety executive:</vt:lpstr>
      <vt:lpstr>Situation 1</vt:lpstr>
      <vt:lpstr>Situation 1</vt:lpstr>
      <vt:lpstr>Situation 2:</vt:lpstr>
      <vt:lpstr>Situation 2:</vt:lpstr>
      <vt:lpstr>Situation 3:</vt:lpstr>
      <vt:lpstr>Situation 3:</vt:lpstr>
      <vt:lpstr>Situation 4:</vt:lpstr>
      <vt:lpstr>Situation 4:</vt:lpstr>
      <vt:lpstr>Thanks for all your help!</vt:lpstr>
    </vt:vector>
  </TitlesOfParts>
  <Company>Roedean School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A.Luttwyche</dc:creator>
  <cp:lastModifiedBy>A.Luttwyche</cp:lastModifiedBy>
  <cp:revision>15</cp:revision>
  <dcterms:created xsi:type="dcterms:W3CDTF">2015-09-21T12:49:27Z</dcterms:created>
  <dcterms:modified xsi:type="dcterms:W3CDTF">2015-09-21T16:19:22Z</dcterms:modified>
</cp:coreProperties>
</file>