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467A-4840-46E4-9278-687F8F2D9908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A6D6-D82C-4FF5-BE7F-053566D46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33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467A-4840-46E4-9278-687F8F2D9908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A6D6-D82C-4FF5-BE7F-053566D46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09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467A-4840-46E4-9278-687F8F2D9908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A6D6-D82C-4FF5-BE7F-053566D46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6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467A-4840-46E4-9278-687F8F2D9908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A6D6-D82C-4FF5-BE7F-053566D46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08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467A-4840-46E4-9278-687F8F2D9908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A6D6-D82C-4FF5-BE7F-053566D46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90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467A-4840-46E4-9278-687F8F2D9908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A6D6-D82C-4FF5-BE7F-053566D46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93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467A-4840-46E4-9278-687F8F2D9908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A6D6-D82C-4FF5-BE7F-053566D46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71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467A-4840-46E4-9278-687F8F2D9908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A6D6-D82C-4FF5-BE7F-053566D46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70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467A-4840-46E4-9278-687F8F2D9908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A6D6-D82C-4FF5-BE7F-053566D46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78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467A-4840-46E4-9278-687F8F2D9908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A6D6-D82C-4FF5-BE7F-053566D46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00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467A-4840-46E4-9278-687F8F2D9908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A6D6-D82C-4FF5-BE7F-053566D46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84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6467A-4840-46E4-9278-687F8F2D9908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8A6D6-D82C-4FF5-BE7F-053566D46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54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4UDNzXD3q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3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0.PNG"/><Relationship Id="rId3" Type="http://schemas.openxmlformats.org/officeDocument/2006/relationships/image" Target="../media/image21.png"/><Relationship Id="rId7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848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 smtClean="0"/>
              <a:t>James Bond returns in:</a:t>
            </a:r>
            <a:endParaRPr lang="en-GB" sz="60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983" y="1368713"/>
            <a:ext cx="9737254" cy="4581323"/>
          </a:xfrm>
        </p:spPr>
      </p:pic>
      <p:sp>
        <p:nvSpPr>
          <p:cNvPr id="2" name="Rectangle 1"/>
          <p:cNvSpPr/>
          <p:nvPr/>
        </p:nvSpPr>
        <p:spPr>
          <a:xfrm>
            <a:off x="1004552" y="6232237"/>
            <a:ext cx="101099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hlinkClick r:id="rId3"/>
              </a:rPr>
              <a:t>https://www.youtube.com/watch?v=z4UDNzXD3qA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1508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/>
              <a:t>The back story…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2290"/>
            <a:ext cx="10515600" cy="30812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Criminal group Spectre formerly headed by the infamous Ernst </a:t>
            </a:r>
            <a:r>
              <a:rPr lang="en-GB" dirty="0" err="1" smtClean="0"/>
              <a:t>Stavro</a:t>
            </a:r>
            <a:r>
              <a:rPr lang="en-GB" dirty="0" smtClean="0"/>
              <a:t> </a:t>
            </a:r>
            <a:r>
              <a:rPr lang="en-GB" dirty="0" err="1" smtClean="0"/>
              <a:t>Blofeld</a:t>
            </a:r>
            <a:r>
              <a:rPr lang="en-GB" dirty="0" smtClean="0"/>
              <a:t> are back on the scene and Bond is looking to halt their plans. </a:t>
            </a:r>
            <a:r>
              <a:rPr lang="en-GB" dirty="0" err="1" smtClean="0"/>
              <a:t>Blofeld’s</a:t>
            </a:r>
            <a:r>
              <a:rPr lang="en-GB" dirty="0" smtClean="0"/>
              <a:t> frontman Franz </a:t>
            </a:r>
            <a:r>
              <a:rPr lang="en-GB" dirty="0" err="1" smtClean="0"/>
              <a:t>Oberhauser</a:t>
            </a:r>
            <a:r>
              <a:rPr lang="en-GB" dirty="0" smtClean="0"/>
              <a:t> is proving to be a worthy adversary for Bond, so you will need to ensure that you get everything right.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Can you help Bond thwart Spectre’s plans?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845" y="4818583"/>
            <a:ext cx="3721298" cy="175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98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5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b="1" dirty="0" smtClean="0"/>
              <a:t>Issue 1</a:t>
            </a:r>
            <a:endParaRPr lang="en-GB" sz="6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34851" y="1287886"/>
                <a:ext cx="11526591" cy="533185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dirty="0" smtClean="0"/>
                  <a:t>Q branch have given Bond a bomb distributing robot that has 3 settings:</a:t>
                </a:r>
              </a:p>
              <a:p>
                <a:pPr marL="0" indent="0" algn="ctr">
                  <a:buNone/>
                </a:pPr>
                <a:endParaRPr lang="en-GB" sz="12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 smtClean="0"/>
              </a:p>
              <a:p>
                <a:pPr marL="0" indent="0" algn="ctr">
                  <a:buNone/>
                </a:pPr>
                <a:endParaRPr lang="en-GB" sz="12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 smtClean="0"/>
              </a:p>
              <a:p>
                <a:pPr marL="0" indent="0" algn="ctr">
                  <a:buNone/>
                </a:pPr>
                <a:endParaRPr lang="en-GB" sz="12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 smtClean="0"/>
              </a:p>
              <a:p>
                <a:pPr marL="0" indent="0" algn="ctr">
                  <a:buNone/>
                </a:pPr>
                <a:endParaRPr lang="en-GB" sz="1200" dirty="0"/>
              </a:p>
              <a:p>
                <a:pPr marL="0" indent="0" algn="ctr">
                  <a:buNone/>
                </a:pPr>
                <a:r>
                  <a:rPr lang="en-GB" dirty="0" smtClean="0"/>
                  <a:t>Can you help Bond calculate some resultant vectors and their magnitudes using these three settings?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4851" y="1287886"/>
                <a:ext cx="11526591" cy="5331854"/>
              </a:xfrm>
              <a:blipFill rotWithShape="0">
                <a:blip r:embed="rId2"/>
                <a:stretch>
                  <a:fillRect t="-1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079" y="5972433"/>
            <a:ext cx="1663455" cy="7826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07" y="5972433"/>
            <a:ext cx="1663455" cy="78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3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4" y="146182"/>
            <a:ext cx="11861442" cy="1325563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 smtClean="0"/>
              <a:t>Issue 1 – resultant vectors and their magnitudes:</a:t>
            </a:r>
            <a:endParaRPr lang="en-GB" sz="4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00765"/>
                <a:ext cx="10515600" cy="5318975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200" dirty="0" smtClean="0"/>
                  <a:t>		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200" dirty="0" smtClean="0"/>
                  <a:t>		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num>
                          <m:den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den>
                        </m:f>
                      </m:e>
                    </m:d>
                  </m:oMath>
                </a14:m>
                <a:endParaRPr lang="en-GB" sz="3200" dirty="0" smtClean="0"/>
              </a:p>
              <a:p>
                <a:pPr marL="0" indent="0" algn="ctr">
                  <a:buNone/>
                </a:pPr>
                <a:endParaRPr lang="en-GB" sz="1200" dirty="0"/>
              </a:p>
              <a:p>
                <a:pPr marL="514350" indent="-514350" algn="ctr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3200" dirty="0" smtClean="0"/>
              </a:p>
              <a:p>
                <a:pPr marL="514350" indent="-514350" algn="ctr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3200" dirty="0" smtClean="0"/>
              </a:p>
              <a:p>
                <a:pPr marL="514350" indent="-514350" algn="ctr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3200" dirty="0" smtClean="0"/>
              </a:p>
              <a:p>
                <a:pPr marL="514350" indent="-514350" algn="ctr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3200" dirty="0" smtClean="0"/>
              </a:p>
              <a:p>
                <a:pPr marL="514350" indent="-514350" algn="ctr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3200" dirty="0" smtClean="0"/>
              </a:p>
              <a:p>
                <a:pPr marL="514350" indent="-514350" algn="ctr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3200" dirty="0" smtClean="0"/>
              </a:p>
              <a:p>
                <a:pPr marL="514350" indent="-514350" algn="ctr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3200" dirty="0" smtClean="0"/>
              </a:p>
              <a:p>
                <a:pPr marL="514350" indent="-514350" algn="ctr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00765"/>
                <a:ext cx="10515600" cy="5318975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52951" y="2042984"/>
                <a:ext cx="2842054" cy="470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000" b="1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𝟕𝟑</m:t>
                        </m:r>
                      </m:e>
                    </m:rad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𝒔𝒇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951" y="2042984"/>
                <a:ext cx="2842054" cy="470322"/>
              </a:xfrm>
              <a:prstGeom prst="rect">
                <a:avLst/>
              </a:prstGeom>
              <a:blipFill rotWithShape="0">
                <a:blip r:embed="rId3"/>
                <a:stretch>
                  <a:fillRect b="-16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57070" y="2623757"/>
                <a:ext cx="2842054" cy="470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000" b="1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𝒔𝒇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7070" y="2623757"/>
                <a:ext cx="2842054" cy="470322"/>
              </a:xfrm>
              <a:prstGeom prst="rect">
                <a:avLst/>
              </a:prstGeom>
              <a:blipFill rotWithShape="0"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652951" y="3133704"/>
                <a:ext cx="2842054" cy="470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num>
                          <m:den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𝟏𝟓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000" b="1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𝟐𝟔𝟏</m:t>
                        </m:r>
                      </m:e>
                    </m:rad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𝒔𝒇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951" y="3133704"/>
                <a:ext cx="2842054" cy="470322"/>
              </a:xfrm>
              <a:prstGeom prst="rect">
                <a:avLst/>
              </a:prstGeom>
              <a:blipFill rotWithShape="0">
                <a:blip r:embed="rId5"/>
                <a:stretch>
                  <a:fillRect b="-16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657070" y="3673287"/>
                <a:ext cx="2842054" cy="46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𝟕</m:t>
                            </m:r>
                          </m:num>
                          <m:den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𝟏𝟗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000" b="1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𝟒𝟏𝟎</m:t>
                        </m:r>
                      </m:e>
                    </m:rad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𝒔𝒇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7070" y="3673287"/>
                <a:ext cx="2842054" cy="468846"/>
              </a:xfrm>
              <a:prstGeom prst="rect">
                <a:avLst/>
              </a:prstGeom>
              <a:blipFill rotWithShape="0">
                <a:blip r:embed="rId6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48832" y="4196623"/>
                <a:ext cx="2842054" cy="470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000" b="1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𝟐𝟔</m:t>
                        </m:r>
                      </m:e>
                    </m:rad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𝒔𝒇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8832" y="4196623"/>
                <a:ext cx="2842054" cy="470322"/>
              </a:xfrm>
              <a:prstGeom prst="rect">
                <a:avLst/>
              </a:prstGeom>
              <a:blipFill rotWithShape="0">
                <a:blip r:embed="rId7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652951" y="4711492"/>
                <a:ext cx="2842054" cy="470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num>
                          <m:den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000" b="1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𝟏𝟏𝟕</m:t>
                        </m:r>
                      </m:e>
                    </m:rad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𝒔𝒇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951" y="4711492"/>
                <a:ext cx="2842054" cy="470322"/>
              </a:xfrm>
              <a:prstGeom prst="rect">
                <a:avLst/>
              </a:prstGeom>
              <a:blipFill rotWithShape="0">
                <a:blip r:embed="rId8"/>
                <a:stretch>
                  <a:fillRect b="-16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479957" y="5229024"/>
                <a:ext cx="3105665" cy="470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𝟏𝟒</m:t>
                            </m:r>
                          </m:num>
                          <m:den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𝟕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000" b="1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𝟐𝟒𝟓</m:t>
                        </m:r>
                      </m:e>
                    </m:rad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𝒔𝒇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957" y="5229024"/>
                <a:ext cx="3105665" cy="470578"/>
              </a:xfrm>
              <a:prstGeom prst="rect">
                <a:avLst/>
              </a:prstGeom>
              <a:blipFill rotWithShape="0">
                <a:blip r:embed="rId9"/>
                <a:stretch>
                  <a:fillRect b="-16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541921" y="5809797"/>
                <a:ext cx="2842054" cy="476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𝟏𝟓</m:t>
                            </m:r>
                          </m:num>
                          <m:den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𝟏𝟔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000" b="1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𝟒𝟖𝟏</m:t>
                        </m:r>
                      </m:e>
                    </m:rad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𝟐𝟏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𝒔𝒇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1921" y="5809797"/>
                <a:ext cx="2842054" cy="476349"/>
              </a:xfrm>
              <a:prstGeom prst="rect">
                <a:avLst/>
              </a:prstGeom>
              <a:blipFill rotWithShape="0">
                <a:blip r:embed="rId10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079" y="5972433"/>
            <a:ext cx="1663455" cy="7826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07" y="5972433"/>
            <a:ext cx="1663455" cy="78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60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/>
              <a:t>Issue 2: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Bond has to guide drones to the various places that </a:t>
            </a:r>
            <a:r>
              <a:rPr lang="en-GB" dirty="0" err="1" smtClean="0"/>
              <a:t>Oberhauser</a:t>
            </a:r>
            <a:r>
              <a:rPr lang="en-GB" dirty="0" smtClean="0"/>
              <a:t> and </a:t>
            </a:r>
            <a:r>
              <a:rPr lang="en-GB" dirty="0" err="1" smtClean="0"/>
              <a:t>Blofeld</a:t>
            </a:r>
            <a:r>
              <a:rPr lang="en-GB" dirty="0" smtClean="0"/>
              <a:t> have been spotted.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The drone provided by Q Branch has two settings but Bond can use multiple amounts of each setting as well as fractional amounts.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Help Bond program the drone to get to each location.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079" y="5972433"/>
            <a:ext cx="1663455" cy="7826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07" y="5972433"/>
            <a:ext cx="1663455" cy="78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42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19720"/>
            <a:ext cx="3932237" cy="934161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 smtClean="0"/>
              <a:t>Issue 2:</a:t>
            </a:r>
            <a:endParaRPr lang="en-GB" sz="6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705" y="1090287"/>
            <a:ext cx="5487166" cy="4667901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839788" y="1353882"/>
                <a:ext cx="3932237" cy="454110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GB" sz="2800" dirty="0" smtClean="0"/>
                  <a:t>For each journey the drone needs to make, find the vector in terms of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800" dirty="0" smtClean="0"/>
                  <a:t>: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</m:oMath>
                </a14:m>
                <a:endParaRPr lang="en-GB" sz="2800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𝑂𝐷</m:t>
                        </m:r>
                      </m:e>
                    </m:acc>
                  </m:oMath>
                </a14:m>
                <a:endParaRPr lang="en-GB" sz="2800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𝑂𝐶</m:t>
                        </m:r>
                      </m:e>
                    </m:acc>
                  </m:oMath>
                </a14:m>
                <a:endParaRPr lang="en-GB" sz="2800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𝐸𝐷</m:t>
                        </m:r>
                      </m:e>
                    </m:acc>
                  </m:oMath>
                </a14:m>
                <a:endParaRPr lang="en-GB" sz="2800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𝐸𝐶</m:t>
                        </m:r>
                      </m:e>
                    </m:acc>
                  </m:oMath>
                </a14:m>
                <a:endParaRPr lang="en-GB" sz="2800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𝐶𝐹</m:t>
                        </m:r>
                      </m:e>
                    </m:acc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839788" y="1353882"/>
                <a:ext cx="3932237" cy="4541108"/>
              </a:xfrm>
              <a:blipFill rotWithShape="0">
                <a:blip r:embed="rId3"/>
                <a:stretch>
                  <a:fillRect l="-3256" t="-29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079" y="5972433"/>
            <a:ext cx="1663455" cy="7826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07" y="5972433"/>
            <a:ext cx="1663455" cy="7826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90446" y="2839915"/>
                <a:ext cx="10638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446" y="2839915"/>
                <a:ext cx="1063869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684585" y="3326414"/>
                <a:ext cx="10638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585" y="3326414"/>
                <a:ext cx="1063869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693378" y="3827580"/>
                <a:ext cx="10638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378" y="3827580"/>
                <a:ext cx="1063869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87517" y="4314079"/>
                <a:ext cx="10638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7517" y="4314079"/>
                <a:ext cx="1063869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523395" y="4847493"/>
                <a:ext cx="13540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3395" y="4847493"/>
                <a:ext cx="1354016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34391" y="5373181"/>
                <a:ext cx="29521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2400" b="1" dirty="0" smtClean="0">
                    <a:solidFill>
                      <a:srgbClr val="FF0000"/>
                    </a:solidFill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2400" b="1" dirty="0" smtClean="0">
                    <a:solidFill>
                      <a:srgbClr val="FF0000"/>
                    </a:solidFill>
                  </a:rPr>
                  <a:t> </a:t>
                </a:r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391" y="5373181"/>
                <a:ext cx="2952125" cy="461665"/>
              </a:xfrm>
              <a:prstGeom prst="rect">
                <a:avLst/>
              </a:prstGeom>
              <a:blipFill rotWithShape="0">
                <a:blip r:embed="rId10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076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/>
              <a:t>Issue 3: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err="1" smtClean="0"/>
              <a:t>Oberhauser</a:t>
            </a:r>
            <a:r>
              <a:rPr lang="en-GB" dirty="0" smtClean="0"/>
              <a:t> and </a:t>
            </a:r>
            <a:r>
              <a:rPr lang="en-GB" dirty="0" err="1" smtClean="0"/>
              <a:t>Blofeld</a:t>
            </a:r>
            <a:r>
              <a:rPr lang="en-GB" dirty="0" smtClean="0"/>
              <a:t> are been cornered in two separate locations having escaped the previous drone attacks.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Can you programme the two separate drones to target the two locations?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Read all the information very carefully – we can’t afford to waste this chance!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079" y="5972433"/>
            <a:ext cx="1663455" cy="7826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07" y="5972433"/>
            <a:ext cx="1663455" cy="78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45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9788" y="110156"/>
                <a:ext cx="10515600" cy="1325563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GB" sz="6000" b="1" dirty="0" smtClean="0"/>
                  <a:t>Issue 3 (in terms of </a:t>
                </a:r>
                <a14:m>
                  <m:oMath xmlns:m="http://schemas.openxmlformats.org/officeDocument/2006/math">
                    <m:r>
                      <a:rPr lang="en-GB" sz="6000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6000" b="1" dirty="0" smtClean="0"/>
                  <a:t> and </a:t>
                </a:r>
                <a14:m>
                  <m:oMath xmlns:m="http://schemas.openxmlformats.org/officeDocument/2006/math">
                    <m:r>
                      <a:rPr lang="en-GB" sz="60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6000" b="1" dirty="0" smtClean="0"/>
                  <a:t>):</a:t>
                </a:r>
                <a:endParaRPr lang="en-GB" sz="60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9788" y="110156"/>
                <a:ext cx="10515600" cy="1325563"/>
              </a:xfrm>
              <a:blipFill rotWithShape="0">
                <a:blip r:embed="rId2"/>
                <a:stretch>
                  <a:fillRect t="-5505" b="-155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9788" y="1125423"/>
                <a:ext cx="5157787" cy="1552921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GB" dirty="0" smtClean="0"/>
                  <a:t>Franz </a:t>
                </a:r>
                <a:r>
                  <a:rPr lang="en-GB" dirty="0" err="1" smtClean="0"/>
                  <a:t>Oberhauser</a:t>
                </a:r>
                <a:r>
                  <a:rPr lang="en-GB" dirty="0" smtClean="0"/>
                  <a:t>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𝑨𝑷</m:t>
                          </m:r>
                        </m:e>
                      </m:acc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</m:t>
                      </m:r>
                      <m:acc>
                        <m:accPr>
                          <m:chr m:val="⃗"/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acc>
                    </m:oMath>
                  </m:oMathPara>
                </a14:m>
                <a:endParaRPr lang="en-GB" dirty="0" smtClean="0"/>
              </a:p>
              <a:p>
                <a:pPr algn="ctr"/>
                <a:r>
                  <a:rPr lang="en-GB" dirty="0" smtClean="0"/>
                  <a:t>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𝑶𝑷</m:t>
                        </m:r>
                      </m:e>
                    </m:acc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9788" y="1125423"/>
                <a:ext cx="5157787" cy="1552921"/>
              </a:xfrm>
              <a:blipFill rotWithShape="0">
                <a:blip r:embed="rId3"/>
                <a:stretch>
                  <a:fillRect b="-9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20" y="2586681"/>
            <a:ext cx="5017922" cy="3602982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/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172200" y="1125423"/>
                <a:ext cx="5183188" cy="1552921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GB" dirty="0" smtClean="0"/>
                  <a:t>Ernst </a:t>
                </a:r>
                <a:r>
                  <a:rPr lang="en-GB" dirty="0" err="1" smtClean="0"/>
                  <a:t>Stavro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Blofeld</a:t>
                </a:r>
                <a:r>
                  <a:rPr lang="en-GB" dirty="0" smtClean="0"/>
                  <a:t>:</a:t>
                </a: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𝑨𝑷</m:t>
                        </m:r>
                      </m:e>
                    </m:acc>
                    <m:r>
                      <a:rPr lang="en-GB" b="1" i="1" smtClean="0">
                        <a:latin typeface="Cambria Math" panose="02040503050406030204" pitchFamily="18" charset="0"/>
                      </a:rPr>
                      <m:t>:</m:t>
                    </m:r>
                    <m:acc>
                      <m:accPr>
                        <m:chr m:val="⃗"/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acc>
                  </m:oMath>
                </a14:m>
                <a:r>
                  <a:rPr lang="en-GB" dirty="0" smtClean="0"/>
                  <a:t> is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en-GB" dirty="0" smtClean="0"/>
              </a:p>
              <a:p>
                <a:pPr algn="ctr"/>
                <a:r>
                  <a:rPr lang="en-GB" dirty="0"/>
                  <a:t>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</m:acc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172200" y="1125423"/>
                <a:ext cx="5183188" cy="1552921"/>
              </a:xfrm>
              <a:blipFill rotWithShape="0">
                <a:blip r:embed="rId5"/>
                <a:stretch>
                  <a:fillRect b="-90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131289"/>
            <a:ext cx="5183188" cy="2432159"/>
          </a:xfrm>
        </p:spPr>
      </p:pic>
      <p:sp>
        <p:nvSpPr>
          <p:cNvPr id="11" name="Rectangle 10"/>
          <p:cNvSpPr/>
          <p:nvPr/>
        </p:nvSpPr>
        <p:spPr>
          <a:xfrm>
            <a:off x="11046941" y="3204519"/>
            <a:ext cx="568410" cy="7743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079" y="5972433"/>
            <a:ext cx="1663455" cy="7826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07" y="5972433"/>
            <a:ext cx="1663455" cy="7826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142999" y="3047340"/>
                <a:ext cx="1846386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999" y="3047340"/>
                <a:ext cx="1846386" cy="7838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738514" y="2823928"/>
                <a:ext cx="1846386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8514" y="2823928"/>
                <a:ext cx="1846386" cy="78617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813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/>
              <a:t>Another Spectre plan foiled…</a:t>
            </a:r>
            <a:endParaRPr lang="en-GB" sz="6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077" y="1503484"/>
            <a:ext cx="8089846" cy="3806227"/>
          </a:xfrm>
        </p:spPr>
      </p:pic>
      <p:sp>
        <p:nvSpPr>
          <p:cNvPr id="5" name="TextBox 4"/>
          <p:cNvSpPr txBox="1"/>
          <p:nvPr/>
        </p:nvSpPr>
        <p:spPr>
          <a:xfrm>
            <a:off x="2051077" y="5574323"/>
            <a:ext cx="8089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 smtClean="0"/>
              <a:t>Bond will return…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152408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272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James Bond returns in:</vt:lpstr>
      <vt:lpstr>The back story…</vt:lpstr>
      <vt:lpstr>Issue 1</vt:lpstr>
      <vt:lpstr>Issue 1 – resultant vectors and their magnitudes:</vt:lpstr>
      <vt:lpstr>Issue 2:</vt:lpstr>
      <vt:lpstr>Issue 2:</vt:lpstr>
      <vt:lpstr>Issue 3:</vt:lpstr>
      <vt:lpstr>Issue 3 (in terms of a and b):</vt:lpstr>
      <vt:lpstr>Another Spectre plan foiled…</vt:lpstr>
    </vt:vector>
  </TitlesOfParts>
  <Company>Roedean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Bond returns in:</dc:title>
  <dc:creator>A.Luttwyche</dc:creator>
  <cp:lastModifiedBy>A.Luttwyche</cp:lastModifiedBy>
  <cp:revision>22</cp:revision>
  <dcterms:created xsi:type="dcterms:W3CDTF">2015-10-19T06:48:58Z</dcterms:created>
  <dcterms:modified xsi:type="dcterms:W3CDTF">2015-10-19T14:55:43Z</dcterms:modified>
</cp:coreProperties>
</file>