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9080500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92" y="-120"/>
      </p:cViewPr>
      <p:guideLst>
        <p:guide orient="horz" pos="286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20842"/>
            <a:ext cx="8636000" cy="19464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45617"/>
            <a:ext cx="7112000" cy="23205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9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63643"/>
            <a:ext cx="2286000" cy="77478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63643"/>
            <a:ext cx="6688667" cy="77478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5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7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835064"/>
            <a:ext cx="8636000" cy="18034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848704"/>
            <a:ext cx="8636000" cy="19863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8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118785"/>
            <a:ext cx="4487333" cy="5992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118785"/>
            <a:ext cx="4487333" cy="5992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32603"/>
            <a:ext cx="4489098" cy="8470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879696"/>
            <a:ext cx="4489098" cy="52317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032603"/>
            <a:ext cx="4490861" cy="8470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879696"/>
            <a:ext cx="4490861" cy="52317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6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14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4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1539"/>
            <a:ext cx="3342570" cy="1538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61541"/>
            <a:ext cx="5679722" cy="77499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900181"/>
            <a:ext cx="3342570" cy="62113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5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356350"/>
            <a:ext cx="6096000" cy="7504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811359"/>
            <a:ext cx="6096000" cy="5448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106753"/>
            <a:ext cx="6096000" cy="10656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5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63641"/>
            <a:ext cx="9144000" cy="1513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118785"/>
            <a:ext cx="9144000" cy="5992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416280"/>
            <a:ext cx="2370667" cy="483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A352-7219-4F6B-A677-6F7C2A259921}" type="datetimeFigureOut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416280"/>
            <a:ext cx="3217333" cy="483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416280"/>
            <a:ext cx="2370667" cy="483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2834-D9BD-49FA-BFA8-CBB277688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7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47800" y="914400"/>
            <a:ext cx="7670800" cy="5622330"/>
            <a:chOff x="1447800" y="914400"/>
            <a:chExt cx="7670800" cy="5622330"/>
          </a:xfrm>
        </p:grpSpPr>
        <p:sp>
          <p:nvSpPr>
            <p:cNvPr id="2" name="TextBox 1"/>
            <p:cNvSpPr txBox="1"/>
            <p:nvPr/>
          </p:nvSpPr>
          <p:spPr>
            <a:xfrm>
              <a:off x="3225800" y="914400"/>
              <a:ext cx="4572000" cy="6463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3600" b="1" smtClean="0">
                  <a:solidFill>
                    <a:srgbClr val="000000"/>
                  </a:solidFill>
                  <a:latin typeface="Trebuchet MS - 48"/>
                </a:rPr>
                <a:t>Spiderman Loci</a:t>
              </a:r>
              <a:endParaRPr lang="en-GB" sz="3600" b="1">
                <a:solidFill>
                  <a:srgbClr val="000000"/>
                </a:solidFill>
                <a:latin typeface="Trebuchet MS - 48"/>
              </a:endParaRPr>
            </a:p>
          </p:txBody>
        </p:sp>
        <p:pic>
          <p:nvPicPr>
            <p:cNvPr id="3" name="Picture 2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020" y="1700276"/>
              <a:ext cx="3377819" cy="366064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/>
            <p:cNvSpPr txBox="1"/>
            <p:nvPr/>
          </p:nvSpPr>
          <p:spPr>
            <a:xfrm>
              <a:off x="1447800" y="5613400"/>
              <a:ext cx="7670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GB" smtClean="0">
                  <a:solidFill>
                    <a:srgbClr val="000000"/>
                  </a:solidFill>
                  <a:latin typeface="Trebuchet MS - 24"/>
                </a:rPr>
                <a:t>Spidey needs to keep out of the reach of all his enemies.</a:t>
              </a:r>
            </a:p>
            <a:p>
              <a:pPr algn="ctr"/>
              <a:r>
                <a:rPr lang="en-GB" smtClean="0">
                  <a:solidFill>
                    <a:srgbClr val="000000"/>
                  </a:solidFill>
                  <a:latin typeface="Trebuchet MS - 24"/>
                </a:rPr>
                <a:t>Show the set of points where he can be in each situation without being caught by each villain's weaponry.</a:t>
              </a:r>
              <a:endParaRPr lang="en-GB">
                <a:solidFill>
                  <a:srgbClr val="000000"/>
                </a:solidFill>
                <a:latin typeface="Trebuchet MS - 2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6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92300" y="901700"/>
            <a:ext cx="7620000" cy="5647898"/>
            <a:chOff x="1892300" y="901700"/>
            <a:chExt cx="7620000" cy="5647898"/>
          </a:xfrm>
        </p:grpSpPr>
        <p:grpSp>
          <p:nvGrpSpPr>
            <p:cNvPr id="10" name="Group 9"/>
            <p:cNvGrpSpPr/>
            <p:nvPr/>
          </p:nvGrpSpPr>
          <p:grpSpPr>
            <a:xfrm>
              <a:off x="1892300" y="901700"/>
              <a:ext cx="7620000" cy="5220732"/>
              <a:chOff x="1892300" y="901700"/>
              <a:chExt cx="7620000" cy="522073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029968" y="1669415"/>
                <a:ext cx="7201028" cy="3914268"/>
                <a:chOff x="2029968" y="1669415"/>
                <a:chExt cx="7201028" cy="3914268"/>
              </a:xfrm>
            </p:grpSpPr>
            <p:sp>
              <p:nvSpPr>
                <p:cNvPr id="2" name="Freeform 1"/>
                <p:cNvSpPr/>
                <p:nvPr/>
              </p:nvSpPr>
              <p:spPr>
                <a:xfrm>
                  <a:off x="2029968" y="1669415"/>
                  <a:ext cx="7201028" cy="391426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201028" h="3914268">
                      <a:moveTo>
                        <a:pt x="0" y="0"/>
                      </a:moveTo>
                      <a:lnTo>
                        <a:pt x="7201027" y="0"/>
                      </a:lnTo>
                      <a:lnTo>
                        <a:pt x="7201027" y="3914267"/>
                      </a:lnTo>
                      <a:lnTo>
                        <a:pt x="0" y="3914267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3" name="Picture 2"/>
                <p:cNvPicPr>
                  <a:picLocks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43226" y="1875409"/>
                  <a:ext cx="992759" cy="1029335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  <p:sp>
              <p:nvSpPr>
                <p:cNvPr id="4" name="Oval 3"/>
                <p:cNvSpPr/>
                <p:nvPr/>
              </p:nvSpPr>
              <p:spPr>
                <a:xfrm>
                  <a:off x="6934327" y="3783711"/>
                  <a:ext cx="188213" cy="199390"/>
                </a:xfrm>
                <a:prstGeom prst="ellipse">
                  <a:avLst/>
                </a:prstGeom>
                <a:solidFill>
                  <a:srgbClr val="005500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6121400" y="4381500"/>
                  <a:ext cx="21590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Doctor Octopus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pic>
              <p:nvPicPr>
                <p:cNvPr id="6" name="Picture 5"/>
                <p:cNvPicPr>
                  <a:picLocks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77382" y="2309114"/>
                  <a:ext cx="1501267" cy="1884807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</p:grpSp>
          <p:sp>
            <p:nvSpPr>
              <p:cNvPr id="8" name="TextBox 7"/>
              <p:cNvSpPr txBox="1"/>
              <p:nvPr/>
            </p:nvSpPr>
            <p:spPr>
              <a:xfrm>
                <a:off x="1892300" y="901700"/>
                <a:ext cx="7620000" cy="646331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GB" sz="3600" b="1" smtClean="0">
                    <a:solidFill>
                      <a:srgbClr val="000000"/>
                    </a:solidFill>
                    <a:latin typeface="Trebuchet MS - 48"/>
                  </a:rPr>
                  <a:t>Situation 1 - In A Warehouse</a:t>
                </a:r>
                <a:endParaRPr lang="en-GB" sz="3600" b="1">
                  <a:solidFill>
                    <a:srgbClr val="000000"/>
                  </a:solidFill>
                  <a:latin typeface="Trebuchet MS - 48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318000" y="5753100"/>
                <a:ext cx="3073400" cy="369332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GB" smtClean="0">
                    <a:solidFill>
                      <a:srgbClr val="000000"/>
                    </a:solidFill>
                    <a:latin typeface="Trebuchet MS - 24"/>
                  </a:rPr>
                  <a:t>Use a scale of 1cm:1m</a:t>
                </a:r>
                <a:endParaRPr lang="en-GB">
                  <a:solidFill>
                    <a:srgbClr val="000000"/>
                  </a:solidFill>
                  <a:latin typeface="Trebuchet MS - 24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832100" y="6134100"/>
              <a:ext cx="5994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Doctor Octopus' tentacles reach 4 metres.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07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03400" y="901700"/>
            <a:ext cx="7366000" cy="5971064"/>
            <a:chOff x="1803400" y="901700"/>
            <a:chExt cx="7366000" cy="5971064"/>
          </a:xfrm>
        </p:grpSpPr>
        <p:grpSp>
          <p:nvGrpSpPr>
            <p:cNvPr id="11" name="Group 10"/>
            <p:cNvGrpSpPr/>
            <p:nvPr/>
          </p:nvGrpSpPr>
          <p:grpSpPr>
            <a:xfrm>
              <a:off x="1803400" y="901700"/>
              <a:ext cx="7366000" cy="4534932"/>
              <a:chOff x="1803400" y="901700"/>
              <a:chExt cx="7366000" cy="453493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803400" y="901700"/>
                <a:ext cx="7239000" cy="646331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GB" sz="3600" b="1" smtClean="0">
                    <a:solidFill>
                      <a:srgbClr val="000000"/>
                    </a:solidFill>
                    <a:latin typeface="Trebuchet MS - 48"/>
                  </a:rPr>
                  <a:t>Situation 2 - Avoiding Stings</a:t>
                </a:r>
                <a:endParaRPr lang="en-GB" sz="3600" b="1">
                  <a:solidFill>
                    <a:srgbClr val="000000"/>
                  </a:solidFill>
                  <a:latin typeface="Trebuchet MS - 48"/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2616200" y="1703451"/>
                <a:ext cx="6553200" cy="3733181"/>
                <a:chOff x="2616200" y="1703451"/>
                <a:chExt cx="6553200" cy="3733181"/>
              </a:xfrm>
            </p:grpSpPr>
            <p:pic>
              <p:nvPicPr>
                <p:cNvPr id="3" name="Picture 2"/>
                <p:cNvPicPr>
                  <a:picLocks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16672" y="3755390"/>
                  <a:ext cx="772795" cy="1254506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  <p:sp>
              <p:nvSpPr>
                <p:cNvPr id="4" name="Oval 3"/>
                <p:cNvSpPr/>
                <p:nvPr/>
              </p:nvSpPr>
              <p:spPr>
                <a:xfrm>
                  <a:off x="7338314" y="4674108"/>
                  <a:ext cx="177292" cy="187960"/>
                </a:xfrm>
                <a:prstGeom prst="ellipse">
                  <a:avLst/>
                </a:prstGeom>
                <a:solidFill>
                  <a:srgbClr val="005500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7899400" y="5067300"/>
                  <a:ext cx="12700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Scorpion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3571621" y="2571115"/>
                  <a:ext cx="177292" cy="187960"/>
                </a:xfrm>
                <a:prstGeom prst="ellipse">
                  <a:avLst/>
                </a:prstGeom>
                <a:solidFill>
                  <a:srgbClr val="005500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7" name="Picture 6"/>
                <p:cNvPicPr>
                  <a:picLocks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30043" y="2101596"/>
                  <a:ext cx="634238" cy="1060958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  <p:sp>
              <p:nvSpPr>
                <p:cNvPr id="8" name="TextBox 7"/>
                <p:cNvSpPr txBox="1"/>
                <p:nvPr/>
              </p:nvSpPr>
              <p:spPr>
                <a:xfrm>
                  <a:off x="2616200" y="3238500"/>
                  <a:ext cx="11430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Scorpia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pic>
              <p:nvPicPr>
                <p:cNvPr id="9" name="Picture 8"/>
                <p:cNvPicPr>
                  <a:picLocks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14666" y="1703451"/>
                  <a:ext cx="731393" cy="759714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</p:grpSp>
        </p:grpSp>
        <p:grpSp>
          <p:nvGrpSpPr>
            <p:cNvPr id="14" name="Group 13"/>
            <p:cNvGrpSpPr/>
            <p:nvPr/>
          </p:nvGrpSpPr>
          <p:grpSpPr>
            <a:xfrm>
              <a:off x="2806700" y="5765800"/>
              <a:ext cx="5664200" cy="1106964"/>
              <a:chOff x="2806700" y="5765800"/>
              <a:chExt cx="5664200" cy="1106964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267200" y="5765800"/>
                <a:ext cx="2895600" cy="369332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GB" smtClean="0">
                    <a:solidFill>
                      <a:srgbClr val="000000"/>
                    </a:solidFill>
                    <a:latin typeface="Trebuchet MS - 24"/>
                  </a:rPr>
                  <a:t>Use a scale of 1cm:1m</a:t>
                </a:r>
                <a:endParaRPr lang="en-GB">
                  <a:solidFill>
                    <a:srgbClr val="000000"/>
                  </a:solidFill>
                  <a:latin typeface="Trebuchet MS - 24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806700" y="6134100"/>
                <a:ext cx="56642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GB" sz="2100" smtClean="0">
                    <a:solidFill>
                      <a:srgbClr val="000000"/>
                    </a:solidFill>
                    <a:latin typeface="Trebuchet MS - 28"/>
                  </a:rPr>
                  <a:t>Spidey has to bisect Scorpion and Scorpia to avoid both their stings.</a:t>
                </a:r>
                <a:endParaRPr lang="en-GB" sz="2100">
                  <a:solidFill>
                    <a:srgbClr val="000000"/>
                  </a:solidFill>
                  <a:latin typeface="Trebuchet MS - 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430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695577" y="1384300"/>
            <a:ext cx="7598030" cy="6579295"/>
            <a:chOff x="1695577" y="1384300"/>
            <a:chExt cx="7598030" cy="6579295"/>
          </a:xfrm>
        </p:grpSpPr>
        <p:grpSp>
          <p:nvGrpSpPr>
            <p:cNvPr id="13" name="Group 12"/>
            <p:cNvGrpSpPr/>
            <p:nvPr/>
          </p:nvGrpSpPr>
          <p:grpSpPr>
            <a:xfrm>
              <a:off x="1695577" y="1384300"/>
              <a:ext cx="7598030" cy="4674490"/>
              <a:chOff x="1695577" y="1384300"/>
              <a:chExt cx="7598030" cy="467449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841500" y="1384300"/>
                <a:ext cx="7391400" cy="646331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GB" sz="3600" b="1" smtClean="0">
                    <a:solidFill>
                      <a:srgbClr val="000000"/>
                    </a:solidFill>
                    <a:latin typeface="Trebuchet MS - 48"/>
                  </a:rPr>
                  <a:t>Situation 3 - Industrial Complex</a:t>
                </a:r>
                <a:endParaRPr lang="en-GB" sz="3600" b="1">
                  <a:solidFill>
                    <a:srgbClr val="000000"/>
                  </a:solidFill>
                  <a:latin typeface="Trebuchet MS - 48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695577" y="2192020"/>
                <a:ext cx="7598030" cy="3866770"/>
                <a:chOff x="1695577" y="2192020"/>
                <a:chExt cx="7598030" cy="3866770"/>
              </a:xfrm>
            </p:grpSpPr>
            <p:sp>
              <p:nvSpPr>
                <p:cNvPr id="3" name="Freeform 2"/>
                <p:cNvSpPr/>
                <p:nvPr/>
              </p:nvSpPr>
              <p:spPr>
                <a:xfrm>
                  <a:off x="2450465" y="4050411"/>
                  <a:ext cx="2610359" cy="13713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10359" h="1371347">
                      <a:moveTo>
                        <a:pt x="0" y="0"/>
                      </a:moveTo>
                      <a:lnTo>
                        <a:pt x="2610358" y="0"/>
                      </a:lnTo>
                      <a:lnTo>
                        <a:pt x="2610358" y="1371346"/>
                      </a:lnTo>
                      <a:lnTo>
                        <a:pt x="0" y="137134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3073400" y="4572000"/>
                  <a:ext cx="15494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Warehouse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5" name="Freeform 4"/>
                <p:cNvSpPr/>
                <p:nvPr/>
              </p:nvSpPr>
              <p:spPr>
                <a:xfrm>
                  <a:off x="1695577" y="2192020"/>
                  <a:ext cx="7598030" cy="386677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598030" h="3866770">
                      <a:moveTo>
                        <a:pt x="0" y="0"/>
                      </a:moveTo>
                      <a:lnTo>
                        <a:pt x="7598029" y="0"/>
                      </a:lnTo>
                      <a:lnTo>
                        <a:pt x="7598029" y="3866769"/>
                      </a:lnTo>
                      <a:lnTo>
                        <a:pt x="0" y="3866769"/>
                      </a:lnTo>
                      <a:close/>
                    </a:path>
                  </a:pathLst>
                </a:custGeom>
                <a:solidFill>
                  <a:schemeClr val="accent1">
                    <a:alpha val="1000"/>
                  </a:schemeClr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7688961" y="4572762"/>
                  <a:ext cx="174244" cy="184912"/>
                </a:xfrm>
                <a:prstGeom prst="ellipse">
                  <a:avLst/>
                </a:prstGeom>
                <a:solidFill>
                  <a:srgbClr val="005500"/>
                </a:solidFill>
                <a:ln w="381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7" name="Picture 6"/>
                <p:cNvPicPr>
                  <a:picLocks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1793" y="2704338"/>
                  <a:ext cx="826770" cy="871347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  <p:pic>
              <p:nvPicPr>
                <p:cNvPr id="8" name="Picture 7"/>
                <p:cNvPicPr>
                  <a:picLocks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93914" y="3688842"/>
                  <a:ext cx="781177" cy="1137666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  <p:sp>
              <p:nvSpPr>
                <p:cNvPr id="9" name="TextBox 8"/>
                <p:cNvSpPr txBox="1"/>
                <p:nvPr/>
              </p:nvSpPr>
              <p:spPr>
                <a:xfrm>
                  <a:off x="2197100" y="2387600"/>
                  <a:ext cx="17272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Green Goblin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7035800" y="3352800"/>
                  <a:ext cx="2209800" cy="369332"/>
                </a:xfrm>
                <a:prstGeom prst="rect">
                  <a:avLst/>
                </a:prstGeom>
                <a:noFill/>
              </p:spPr>
              <p:txBody>
                <a:bodyPr vert="horz" rtlCol="0">
                  <a:spAutoFit/>
                </a:bodyPr>
                <a:lstStyle/>
                <a:p>
                  <a:r>
                    <a:rPr lang="en-GB" smtClean="0">
                      <a:solidFill>
                        <a:srgbClr val="000000"/>
                      </a:solidFill>
                      <a:latin typeface="Trebuchet MS - 24"/>
                    </a:rPr>
                    <a:t>Doctor Octopus 2</a:t>
                  </a:r>
                  <a:endParaRPr lang="en-GB">
                    <a:solidFill>
                      <a:srgbClr val="000000"/>
                    </a:solidFill>
                    <a:latin typeface="Trebuchet MS - 24"/>
                  </a:endParaRPr>
                </a:p>
              </p:txBody>
            </p:sp>
            <p:pic>
              <p:nvPicPr>
                <p:cNvPr id="11" name="Picture 10"/>
                <p:cNvPicPr>
                  <a:picLocks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41032" y="2443226"/>
                  <a:ext cx="709295" cy="737362"/>
                </a:xfrm>
                <a:prstGeom prst="rect">
                  <a:avLst/>
                </a:prstGeom>
                <a:solidFill>
                  <a:scrgbClr r="0" g="0" b="0">
                    <a:alpha val="0"/>
                  </a:scrgbClr>
                </a:solidFill>
              </p:spPr>
            </p:pic>
          </p:grpSp>
        </p:grpSp>
        <p:grpSp>
          <p:nvGrpSpPr>
            <p:cNvPr id="16" name="Group 15"/>
            <p:cNvGrpSpPr/>
            <p:nvPr/>
          </p:nvGrpSpPr>
          <p:grpSpPr>
            <a:xfrm>
              <a:off x="2501900" y="6210300"/>
              <a:ext cx="5562600" cy="1753295"/>
              <a:chOff x="2501900" y="6210300"/>
              <a:chExt cx="5562600" cy="1753295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797300" y="6210300"/>
                <a:ext cx="2844800" cy="369332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GB" smtClean="0">
                    <a:solidFill>
                      <a:srgbClr val="000000"/>
                    </a:solidFill>
                    <a:latin typeface="Trebuchet MS - 24"/>
                  </a:rPr>
                  <a:t>Use a scale of 1cm:1m</a:t>
                </a:r>
                <a:endParaRPr lang="en-GB">
                  <a:solidFill>
                    <a:srgbClr val="000000"/>
                  </a:solidFill>
                  <a:latin typeface="Trebuchet MS - 24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01900" y="6578600"/>
                <a:ext cx="5562600" cy="1384995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GB" sz="2100" smtClean="0">
                    <a:solidFill>
                      <a:srgbClr val="000000"/>
                    </a:solidFill>
                    <a:latin typeface="Trebuchet MS - 28"/>
                  </a:rPr>
                  <a:t>Spidey has to avoid The Green Goblin who is patrolling 1 metre around the outside of the warehouse and Doctor Octopus 2 whose tentacles reach 3 metres.</a:t>
                </a:r>
                <a:endParaRPr lang="en-GB" sz="2100">
                  <a:solidFill>
                    <a:srgbClr val="000000"/>
                  </a:solidFill>
                  <a:latin typeface="Trebuchet MS - 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00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Trebuchet MS - 24</vt:lpstr>
      <vt:lpstr>Trebuchet MS - 28</vt:lpstr>
      <vt:lpstr>Trebuchet MS - 48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1</cp:revision>
  <dcterms:created xsi:type="dcterms:W3CDTF">2012-09-06T10:45:14Z</dcterms:created>
  <dcterms:modified xsi:type="dcterms:W3CDTF">2012-09-06T10:45:17Z</dcterms:modified>
</cp:coreProperties>
</file>