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10160000" cy="80899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4" y="-306"/>
      </p:cViewPr>
      <p:guideLst>
        <p:guide orient="horz" pos="2548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13114"/>
            <a:ext cx="8636000" cy="17340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84277"/>
            <a:ext cx="7112000" cy="20674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57B6-03CC-46DA-A0CF-5CF55120F465}" type="datetimeFigureOut">
              <a:rPr lang="en-GB" smtClean="0"/>
              <a:t>06/01/2015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1E91-026C-40B4-86D6-7F0D0E111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5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57B6-03CC-46DA-A0CF-5CF55120F465}" type="datetimeFigureOut">
              <a:rPr lang="en-GB" smtClean="0"/>
              <a:t>06/01/2015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1E91-026C-40B4-86D6-7F0D0E111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93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23973"/>
            <a:ext cx="2286000" cy="69026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23973"/>
            <a:ext cx="6688667" cy="69026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57B6-03CC-46DA-A0CF-5CF55120F465}" type="datetimeFigureOut">
              <a:rPr lang="en-GB" smtClean="0"/>
              <a:t>06/01/2015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1E91-026C-40B4-86D6-7F0D0E111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2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57B6-03CC-46DA-A0CF-5CF55120F465}" type="datetimeFigureOut">
              <a:rPr lang="en-GB" smtClean="0"/>
              <a:t>06/01/2015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1E91-026C-40B4-86D6-7F0D0E111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1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198512"/>
            <a:ext cx="8636000" cy="16067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428845"/>
            <a:ext cx="8636000" cy="17696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57B6-03CC-46DA-A0CF-5CF55120F465}" type="datetimeFigureOut">
              <a:rPr lang="en-GB" smtClean="0"/>
              <a:t>06/01/2015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1E91-026C-40B4-86D6-7F0D0E111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09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887645"/>
            <a:ext cx="4487333" cy="53389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887645"/>
            <a:ext cx="4487333" cy="53389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57B6-03CC-46DA-A0CF-5CF55120F465}" type="datetimeFigureOut">
              <a:rPr lang="en-GB" smtClean="0"/>
              <a:t>06/01/2015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1E91-026C-40B4-86D6-7F0D0E111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72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10865"/>
            <a:ext cx="4489098" cy="75468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565547"/>
            <a:ext cx="4489098" cy="46610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810865"/>
            <a:ext cx="4490861" cy="75468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565547"/>
            <a:ext cx="4490861" cy="46610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57B6-03CC-46DA-A0CF-5CF55120F465}" type="datetimeFigureOut">
              <a:rPr lang="en-GB" smtClean="0"/>
              <a:t>06/01/2015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1E91-026C-40B4-86D6-7F0D0E111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34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57B6-03CC-46DA-A0CF-5CF55120F465}" type="datetimeFigureOut">
              <a:rPr lang="en-GB" smtClean="0"/>
              <a:t>06/01/2015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1E91-026C-40B4-86D6-7F0D0E111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61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57B6-03CC-46DA-A0CF-5CF55120F465}" type="datetimeFigureOut">
              <a:rPr lang="en-GB" smtClean="0"/>
              <a:t>06/01/2015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1E91-026C-40B4-86D6-7F0D0E111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1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22098"/>
            <a:ext cx="3342570" cy="13707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22099"/>
            <a:ext cx="5679722" cy="69045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692888"/>
            <a:ext cx="3342570" cy="55337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57B6-03CC-46DA-A0CF-5CF55120F465}" type="datetimeFigureOut">
              <a:rPr lang="en-GB" smtClean="0"/>
              <a:t>06/01/2015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1E91-026C-40B4-86D6-7F0D0E111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13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662930"/>
            <a:ext cx="6096000" cy="66854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22848"/>
            <a:ext cx="6096000" cy="48539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331471"/>
            <a:ext cx="6096000" cy="9494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57B6-03CC-46DA-A0CF-5CF55120F465}" type="datetimeFigureOut">
              <a:rPr lang="en-GB" smtClean="0"/>
              <a:t>06/01/2015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1E91-026C-40B4-86D6-7F0D0E111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80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23971"/>
            <a:ext cx="9144000" cy="1348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87645"/>
            <a:ext cx="9144000" cy="5338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498141"/>
            <a:ext cx="2370667" cy="430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957B6-03CC-46DA-A0CF-5CF55120F465}" type="datetimeFigureOut">
              <a:rPr lang="en-GB" smtClean="0"/>
              <a:t>06/01/2015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498141"/>
            <a:ext cx="3217333" cy="430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498141"/>
            <a:ext cx="2370667" cy="430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61E91-026C-40B4-86D6-7F0D0E111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5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584200"/>
            <a:ext cx="9217152" cy="51772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244600" y="5816600"/>
            <a:ext cx="789797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600" b="1" i="1" smtClean="0">
                <a:solidFill>
                  <a:srgbClr val="000000"/>
                </a:solidFill>
                <a:latin typeface="Trebuchet MS - 48"/>
              </a:rPr>
              <a:t>Locus and Construction</a:t>
            </a:r>
            <a:endParaRPr lang="en-GB" sz="3600" b="1" i="1">
              <a:solidFill>
                <a:srgbClr val="000000"/>
              </a:solidFill>
              <a:latin typeface="Trebuchet MS - 48"/>
            </a:endParaRPr>
          </a:p>
        </p:txBody>
      </p:sp>
    </p:spTree>
    <p:extLst>
      <p:ext uri="{BB962C8B-B14F-4D97-AF65-F5344CB8AC3E}">
        <p14:creationId xmlns:p14="http://schemas.microsoft.com/office/powerpoint/2010/main" val="15364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711200"/>
            <a:ext cx="94742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mtClean="0">
                <a:solidFill>
                  <a:srgbClr val="000000"/>
                </a:solidFill>
                <a:latin typeface="Trebuchet MS - 24"/>
              </a:rPr>
              <a:t>Deputy Crimes has to escape the shufflers and nibblers bay treading a very exact path past them. There are zombies at point A and point B and the path to walk down is equidistant from both those points. On the map below can you show the path Deputy Crimes must take?</a:t>
            </a:r>
            <a:endParaRPr lang="en-GB">
              <a:solidFill>
                <a:srgbClr val="000000"/>
              </a:solidFill>
              <a:latin typeface="Trebuchet MS - 2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3800" y="177800"/>
            <a:ext cx="5309251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 smtClean="0">
                <a:solidFill>
                  <a:srgbClr val="000000"/>
                </a:solidFill>
                <a:latin typeface="Trebuchet MS - 36"/>
              </a:rPr>
              <a:t>Situation 1 - Answer</a:t>
            </a:r>
            <a:endParaRPr lang="en-GB" sz="2700" b="1" u="sng">
              <a:solidFill>
                <a:srgbClr val="000000"/>
              </a:solidFill>
              <a:latin typeface="Trebuchet MS - 36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6642100"/>
            <a:ext cx="1537589" cy="614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4" name="Group 13"/>
          <p:cNvGrpSpPr/>
          <p:nvPr/>
        </p:nvGrpSpPr>
        <p:grpSpPr>
          <a:xfrm>
            <a:off x="0" y="2578100"/>
            <a:ext cx="8496300" cy="4336365"/>
            <a:chOff x="0" y="2578100"/>
            <a:chExt cx="8496300" cy="4336365"/>
          </a:xfrm>
        </p:grpSpPr>
        <p:sp>
          <p:nvSpPr>
            <p:cNvPr id="5" name="Oval 4"/>
            <p:cNvSpPr/>
            <p:nvPr/>
          </p:nvSpPr>
          <p:spPr>
            <a:xfrm>
              <a:off x="1460500" y="4483100"/>
              <a:ext cx="171958" cy="157480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5600700" y="5575300"/>
              <a:ext cx="171958" cy="157480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0" y="5791200"/>
              <a:ext cx="274574" cy="8042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grpSp>
          <p:nvGrpSpPr>
            <p:cNvPr id="10" name="Group 9"/>
            <p:cNvGrpSpPr/>
            <p:nvPr/>
          </p:nvGrpSpPr>
          <p:grpSpPr>
            <a:xfrm>
              <a:off x="6362700" y="2578100"/>
              <a:ext cx="1714500" cy="812801"/>
              <a:chOff x="6362700" y="2578100"/>
              <a:chExt cx="1714500" cy="812801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6426200" y="2578100"/>
                <a:ext cx="1587501" cy="812801"/>
              </a:xfrm>
              <a:custGeom>
                <a:avLst/>
                <a:gdLst/>
                <a:ahLst/>
                <a:cxnLst/>
                <a:rect l="0" t="0" r="0" b="0"/>
                <a:pathLst>
                  <a:path w="1587501" h="812801">
                    <a:moveTo>
                      <a:pt x="0" y="0"/>
                    </a:moveTo>
                    <a:lnTo>
                      <a:pt x="1587500" y="0"/>
                    </a:lnTo>
                    <a:lnTo>
                      <a:pt x="15875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362700" y="2578100"/>
                <a:ext cx="17145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b="1" smtClean="0">
                    <a:solidFill>
                      <a:srgbClr val="FFFFFF"/>
                    </a:solidFill>
                    <a:latin typeface="Trebuchet MS - 24"/>
                  </a:rPr>
                  <a:t>Safe Haven</a:t>
                </a:r>
                <a:r>
                  <a:rPr lang="en-GB" sz="1200" smtClean="0">
                    <a:solidFill>
                      <a:srgbClr val="000000"/>
                    </a:solidFill>
                    <a:latin typeface="Times New Roman - 16"/>
                  </a:rPr>
                  <a:t> </a:t>
                </a:r>
                <a:endParaRPr lang="en-GB" sz="1200">
                  <a:solidFill>
                    <a:srgbClr val="000000"/>
                  </a:solidFill>
                  <a:latin typeface="Times New Roman - 16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0" y="4368800"/>
              <a:ext cx="5207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b="1" smtClean="0">
                  <a:solidFill>
                    <a:srgbClr val="000000"/>
                  </a:solidFill>
                  <a:latin typeface="Trebuchet MS - 24"/>
                </a:rPr>
                <a:t>A</a:t>
              </a:r>
              <a:endParaRPr lang="en-GB" b="1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63900" y="5664200"/>
              <a:ext cx="52324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b="1" smtClean="0">
                  <a:solidFill>
                    <a:srgbClr val="000000"/>
                  </a:solidFill>
                  <a:latin typeface="Trebuchet MS - 24"/>
                </a:rPr>
                <a:t>B</a:t>
              </a:r>
              <a:endParaRPr lang="en-GB" b="1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6591300"/>
              <a:ext cx="19558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500" smtClean="0">
                  <a:solidFill>
                    <a:srgbClr val="000000"/>
                  </a:solidFill>
                  <a:latin typeface="Trebuchet MS - 20"/>
                </a:rPr>
                <a:t>Deputy Nick Crimes</a:t>
              </a:r>
              <a:endParaRPr lang="en-GB" sz="1500">
                <a:solidFill>
                  <a:srgbClr val="000000"/>
                </a:solidFill>
                <a:latin typeface="Trebuchet MS - 20"/>
              </a:endParaRPr>
            </a:p>
          </p:txBody>
        </p:sp>
      </p:grpSp>
      <p:pic>
        <p:nvPicPr>
          <p:cNvPr id="15" name="Picture 14"/>
          <p:cNvPicPr>
            <a:picLocks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2324100"/>
            <a:ext cx="4445000" cy="5511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336800"/>
            <a:ext cx="4330700" cy="5486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17" name="Straight Connector 16"/>
          <p:cNvCxnSpPr/>
          <p:nvPr/>
        </p:nvCxnSpPr>
        <p:spPr>
          <a:xfrm flipV="1">
            <a:off x="3086100" y="2857500"/>
            <a:ext cx="1079500" cy="450850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5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711200"/>
            <a:ext cx="94996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mtClean="0">
                <a:solidFill>
                  <a:srgbClr val="000000"/>
                </a:solidFill>
                <a:latin typeface="Trebuchet MS - 24"/>
              </a:rPr>
              <a:t>Deputy Crimes has to escape the shufflers and nibblers bay treading a very exact path past them. There are zombies behind fence A and fence B and the path to walk down is equidistant from both fences. On the map below can you show the path Deputy Crimes must take?</a:t>
            </a:r>
            <a:endParaRPr lang="en-GB">
              <a:solidFill>
                <a:srgbClr val="000000"/>
              </a:solidFill>
              <a:latin typeface="Trebuchet MS - 2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3800" y="177800"/>
            <a:ext cx="530549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 smtClean="0">
                <a:solidFill>
                  <a:srgbClr val="000000"/>
                </a:solidFill>
                <a:latin typeface="Trebuchet MS - 36"/>
              </a:rPr>
              <a:t>Situation 2 - Answer</a:t>
            </a:r>
            <a:endParaRPr lang="en-GB" sz="2700" b="1" u="sng">
              <a:solidFill>
                <a:srgbClr val="000000"/>
              </a:solidFill>
              <a:latin typeface="Trebuchet MS - 36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6642100"/>
            <a:ext cx="1537589" cy="614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8" name="Group 17"/>
          <p:cNvGrpSpPr/>
          <p:nvPr/>
        </p:nvGrpSpPr>
        <p:grpSpPr>
          <a:xfrm>
            <a:off x="0" y="2364232"/>
            <a:ext cx="9436100" cy="4243959"/>
            <a:chOff x="0" y="2364232"/>
            <a:chExt cx="9436100" cy="4243959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600" y="5803900"/>
              <a:ext cx="274574" cy="8042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grpSp>
          <p:nvGrpSpPr>
            <p:cNvPr id="8" name="Group 7"/>
            <p:cNvGrpSpPr/>
            <p:nvPr/>
          </p:nvGrpSpPr>
          <p:grpSpPr>
            <a:xfrm>
              <a:off x="7721600" y="2654300"/>
              <a:ext cx="1714500" cy="812801"/>
              <a:chOff x="7721600" y="2654300"/>
              <a:chExt cx="1714500" cy="812801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7785100" y="2654300"/>
                <a:ext cx="1587501" cy="812801"/>
              </a:xfrm>
              <a:custGeom>
                <a:avLst/>
                <a:gdLst/>
                <a:ahLst/>
                <a:cxnLst/>
                <a:rect l="0" t="0" r="0" b="0"/>
                <a:pathLst>
                  <a:path w="1587501" h="812801">
                    <a:moveTo>
                      <a:pt x="0" y="0"/>
                    </a:moveTo>
                    <a:lnTo>
                      <a:pt x="1587500" y="0"/>
                    </a:lnTo>
                    <a:lnTo>
                      <a:pt x="15875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721600" y="2654300"/>
                <a:ext cx="17145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b="1" smtClean="0">
                    <a:solidFill>
                      <a:srgbClr val="FFFFFF"/>
                    </a:solidFill>
                    <a:latin typeface="Trebuchet MS - 24"/>
                  </a:rPr>
                  <a:t>Safe Haven</a:t>
                </a:r>
                <a:r>
                  <a:rPr lang="en-GB" sz="1200" smtClean="0">
                    <a:solidFill>
                      <a:srgbClr val="000000"/>
                    </a:solidFill>
                    <a:latin typeface="Times New Roman - 16"/>
                  </a:rPr>
                  <a:t> </a:t>
                </a:r>
                <a:endParaRPr lang="en-GB" sz="1200">
                  <a:solidFill>
                    <a:srgbClr val="000000"/>
                  </a:solidFill>
                  <a:latin typeface="Times New Roman - 16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0" y="3860800"/>
              <a:ext cx="5207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b="1" smtClean="0">
                  <a:solidFill>
                    <a:srgbClr val="000000"/>
                  </a:solidFill>
                  <a:latin typeface="Trebuchet MS - 24"/>
                </a:rPr>
                <a:t>Fence A</a:t>
              </a:r>
              <a:endParaRPr lang="en-GB" b="1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600" y="5638800"/>
              <a:ext cx="5257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b="1" smtClean="0">
                  <a:solidFill>
                    <a:srgbClr val="000000"/>
                  </a:solidFill>
                  <a:latin typeface="Trebuchet MS - 24"/>
                </a:rPr>
                <a:t>Fence B</a:t>
              </a:r>
              <a:endParaRPr lang="en-GB" b="1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500" y="5892800"/>
              <a:ext cx="19558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500" smtClean="0">
                  <a:solidFill>
                    <a:srgbClr val="000000"/>
                  </a:solidFill>
                  <a:latin typeface="Trebuchet MS - 20"/>
                </a:rPr>
                <a:t>Deputy Nick Crimes</a:t>
              </a:r>
              <a:endParaRPr lang="en-GB" sz="1500">
                <a:solidFill>
                  <a:srgbClr val="000000"/>
                </a:solidFill>
                <a:latin typeface="Trebuchet MS - 2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2195576" y="2714625"/>
              <a:ext cx="1375791" cy="3090037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188210" y="5252847"/>
              <a:ext cx="3590290" cy="559181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2811653" y="2364232"/>
              <a:ext cx="750316" cy="338455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1397000" y="5499100"/>
              <a:ext cx="769239" cy="310261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783834" y="5250180"/>
              <a:ext cx="110363" cy="809244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80971" y="5816727"/>
              <a:ext cx="58801" cy="728345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3530600"/>
            <a:ext cx="3162300" cy="3543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552700"/>
            <a:ext cx="1981200" cy="3200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3086100"/>
            <a:ext cx="3416300" cy="2451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22" name="Straight Connector 21"/>
          <p:cNvCxnSpPr/>
          <p:nvPr/>
        </p:nvCxnSpPr>
        <p:spPr>
          <a:xfrm flipV="1">
            <a:off x="2188436" y="2804193"/>
            <a:ext cx="3686224" cy="3003899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25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711200"/>
            <a:ext cx="95250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mtClean="0">
                <a:solidFill>
                  <a:srgbClr val="000000"/>
                </a:solidFill>
                <a:latin typeface="Trebuchet MS - 24"/>
              </a:rPr>
              <a:t>Deputy Crimes has to escape the shufflers and nibblers bay treading a very exact path past them. There are zombies at points A, B and C and the path to walk down is equidistant from A and B to retrieve the medical supplies and then from B and C back to the safe haven. On the map below can you show the path Deputy Crimes must take?</a:t>
            </a:r>
            <a:endParaRPr lang="en-GB">
              <a:solidFill>
                <a:srgbClr val="000000"/>
              </a:solidFill>
              <a:latin typeface="Trebuchet MS - 2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3800" y="177800"/>
            <a:ext cx="530549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 smtClean="0">
                <a:solidFill>
                  <a:srgbClr val="000000"/>
                </a:solidFill>
                <a:latin typeface="Trebuchet MS - 36"/>
              </a:rPr>
              <a:t>Situation 3 - Answer</a:t>
            </a:r>
            <a:endParaRPr lang="en-GB" sz="2700" b="1" u="sng">
              <a:solidFill>
                <a:srgbClr val="000000"/>
              </a:solidFill>
              <a:latin typeface="Trebuchet MS - 36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6642100"/>
            <a:ext cx="1537589" cy="614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0" name="Group 19"/>
          <p:cNvGrpSpPr/>
          <p:nvPr/>
        </p:nvGrpSpPr>
        <p:grpSpPr>
          <a:xfrm>
            <a:off x="203200" y="2590800"/>
            <a:ext cx="9245600" cy="4653865"/>
            <a:chOff x="203200" y="2590800"/>
            <a:chExt cx="9245600" cy="4653865"/>
          </a:xfrm>
        </p:grpSpPr>
        <p:grpSp>
          <p:nvGrpSpPr>
            <p:cNvPr id="16" name="Group 15"/>
            <p:cNvGrpSpPr/>
            <p:nvPr/>
          </p:nvGrpSpPr>
          <p:grpSpPr>
            <a:xfrm>
              <a:off x="203200" y="2590800"/>
              <a:ext cx="6273800" cy="4653865"/>
              <a:chOff x="203200" y="2590800"/>
              <a:chExt cx="6273800" cy="4653865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473200" y="6235700"/>
                <a:ext cx="171958" cy="157480"/>
              </a:xfrm>
              <a:prstGeom prst="ellipse">
                <a:avLst/>
              </a:pr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759200" y="4851400"/>
                <a:ext cx="171958" cy="157480"/>
              </a:xfrm>
              <a:prstGeom prst="ellipse">
                <a:avLst/>
              </a:pr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" name="Picture 6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1300" y="6121400"/>
                <a:ext cx="274574" cy="80429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104900" y="6248400"/>
                <a:ext cx="5588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b="1" smtClean="0">
                    <a:solidFill>
                      <a:srgbClr val="000000"/>
                    </a:solidFill>
                    <a:latin typeface="Trebuchet MS - 24"/>
                  </a:rPr>
                  <a:t>A</a:t>
                </a:r>
                <a:endParaRPr lang="en-GB" b="1">
                  <a:solidFill>
                    <a:srgbClr val="000000"/>
                  </a:solidFill>
                  <a:latin typeface="Trebuchet MS - 24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581400" y="4991100"/>
                <a:ext cx="5842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b="1" smtClean="0">
                    <a:solidFill>
                      <a:srgbClr val="000000"/>
                    </a:solidFill>
                    <a:latin typeface="Trebuchet MS - 24"/>
                  </a:rPr>
                  <a:t>B</a:t>
                </a:r>
                <a:endParaRPr lang="en-GB" b="1">
                  <a:solidFill>
                    <a:srgbClr val="000000"/>
                  </a:solidFill>
                  <a:latin typeface="Trebuchet MS - 24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521200" y="6921500"/>
                <a:ext cx="1955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Deputy Nick Crimes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127500" y="2921000"/>
                <a:ext cx="171958" cy="157480"/>
              </a:xfrm>
              <a:prstGeom prst="ellipse">
                <a:avLst/>
              </a:pr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89400" y="3009900"/>
                <a:ext cx="5842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b="1" smtClean="0">
                    <a:solidFill>
                      <a:srgbClr val="000000"/>
                    </a:solidFill>
                    <a:latin typeface="Trebuchet MS - 24"/>
                  </a:rPr>
                  <a:t>C</a:t>
                </a:r>
                <a:endParaRPr lang="en-GB" b="1">
                  <a:solidFill>
                    <a:srgbClr val="000000"/>
                  </a:solidFill>
                  <a:latin typeface="Trebuchet MS - 24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203200" y="2590800"/>
                <a:ext cx="1714500" cy="812801"/>
                <a:chOff x="203200" y="2590800"/>
                <a:chExt cx="1714500" cy="812801"/>
              </a:xfrm>
            </p:grpSpPr>
            <p:sp>
              <p:nvSpPr>
                <p:cNvPr id="13" name="Freeform 12"/>
                <p:cNvSpPr/>
                <p:nvPr/>
              </p:nvSpPr>
              <p:spPr>
                <a:xfrm>
                  <a:off x="266700" y="2590800"/>
                  <a:ext cx="1587501" cy="8128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87501" h="812801">
                      <a:moveTo>
                        <a:pt x="0" y="0"/>
                      </a:moveTo>
                      <a:lnTo>
                        <a:pt x="1587500" y="0"/>
                      </a:lnTo>
                      <a:lnTo>
                        <a:pt x="1587500" y="812800"/>
                      </a:lnTo>
                      <a:lnTo>
                        <a:pt x="0" y="8128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03200" y="2590800"/>
                  <a:ext cx="1714500" cy="64633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b="1" smtClean="0">
                      <a:solidFill>
                        <a:srgbClr val="FFFFFF"/>
                      </a:solidFill>
                      <a:latin typeface="Trebuchet MS - 24"/>
                    </a:rPr>
                    <a:t>Medical Supplies</a:t>
                  </a:r>
                  <a:endParaRPr lang="en-GB" b="1">
                    <a:solidFill>
                      <a:srgbClr val="FFFFFF"/>
                    </a:solidFill>
                    <a:latin typeface="Trebuchet MS - 24"/>
                  </a:endParaRPr>
                </a:p>
              </p:txBody>
            </p:sp>
          </p:grpSp>
        </p:grpSp>
        <p:grpSp>
          <p:nvGrpSpPr>
            <p:cNvPr id="19" name="Group 18"/>
            <p:cNvGrpSpPr/>
            <p:nvPr/>
          </p:nvGrpSpPr>
          <p:grpSpPr>
            <a:xfrm>
              <a:off x="7734300" y="3898900"/>
              <a:ext cx="1714500" cy="812801"/>
              <a:chOff x="7734300" y="3898900"/>
              <a:chExt cx="1714500" cy="812801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7797800" y="3898900"/>
                <a:ext cx="1587501" cy="812801"/>
              </a:xfrm>
              <a:custGeom>
                <a:avLst/>
                <a:gdLst/>
                <a:ahLst/>
                <a:cxnLst/>
                <a:rect l="0" t="0" r="0" b="0"/>
                <a:pathLst>
                  <a:path w="1587501" h="812801">
                    <a:moveTo>
                      <a:pt x="0" y="0"/>
                    </a:moveTo>
                    <a:lnTo>
                      <a:pt x="1587500" y="0"/>
                    </a:lnTo>
                    <a:lnTo>
                      <a:pt x="15875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734300" y="3898900"/>
                <a:ext cx="17145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b="1" smtClean="0">
                    <a:solidFill>
                      <a:srgbClr val="FFFFFF"/>
                    </a:solidFill>
                    <a:latin typeface="Trebuchet MS - 24"/>
                  </a:rPr>
                  <a:t>Safe Haven</a:t>
                </a:r>
                <a:r>
                  <a:rPr lang="en-GB" sz="1200" smtClean="0">
                    <a:solidFill>
                      <a:srgbClr val="000000"/>
                    </a:solidFill>
                    <a:latin typeface="Times New Roman - 16"/>
                  </a:rPr>
                  <a:t> </a:t>
                </a:r>
                <a:endParaRPr lang="en-GB" sz="1200">
                  <a:solidFill>
                    <a:srgbClr val="000000"/>
                  </a:solidFill>
                  <a:latin typeface="Times New Roman - 16"/>
                </a:endParaRPr>
              </a:p>
            </p:txBody>
          </p:sp>
        </p:grpSp>
      </p:grpSp>
      <p:pic>
        <p:nvPicPr>
          <p:cNvPr id="21" name="Picture 20"/>
          <p:cNvPicPr>
            <a:picLocks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4051300"/>
            <a:ext cx="3035300" cy="3543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3911600"/>
            <a:ext cx="3035300" cy="3543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2768600"/>
            <a:ext cx="3467100" cy="2590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590800"/>
            <a:ext cx="3467100" cy="2590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25" name="Straight Connector 24"/>
          <p:cNvCxnSpPr/>
          <p:nvPr/>
        </p:nvCxnSpPr>
        <p:spPr>
          <a:xfrm flipH="1" flipV="1">
            <a:off x="1473200" y="3416300"/>
            <a:ext cx="2120900" cy="393700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92300" y="3352800"/>
            <a:ext cx="4673007" cy="1340271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45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711200"/>
            <a:ext cx="97790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mtClean="0">
                <a:solidFill>
                  <a:srgbClr val="000000"/>
                </a:solidFill>
                <a:latin typeface="Trebuchet MS - 24"/>
              </a:rPr>
              <a:t>Deputy Crimes has managed to chain a group of zombies to a fence. The zombies can reach out 3 metres from the fence. Show the area Deputy Crimes </a:t>
            </a:r>
            <a:r>
              <a:rPr lang="en-GB" u="sng" smtClean="0">
                <a:solidFill>
                  <a:srgbClr val="000000"/>
                </a:solidFill>
                <a:latin typeface="Trebuchet MS - 24"/>
              </a:rPr>
              <a:t>cannot</a:t>
            </a:r>
            <a:r>
              <a:rPr lang="en-GB" smtClean="0">
                <a:solidFill>
                  <a:srgbClr val="000000"/>
                </a:solidFill>
                <a:latin typeface="Trebuchet MS - 24"/>
              </a:rPr>
              <a:t> walk without being caught by zombies. </a:t>
            </a:r>
            <a:endParaRPr lang="en-GB">
              <a:solidFill>
                <a:srgbClr val="000000"/>
              </a:solidFill>
              <a:latin typeface="Trebuchet MS - 2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3800" y="177800"/>
            <a:ext cx="535948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 smtClean="0">
                <a:solidFill>
                  <a:srgbClr val="000000"/>
                </a:solidFill>
                <a:latin typeface="Trebuchet MS - 36"/>
              </a:rPr>
              <a:t>Situation 5 - Answer</a:t>
            </a:r>
            <a:endParaRPr lang="en-GB" sz="2700" b="1" u="sng">
              <a:solidFill>
                <a:srgbClr val="000000"/>
              </a:solidFill>
              <a:latin typeface="Trebuchet MS - 36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6642100"/>
            <a:ext cx="1537589" cy="614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2" name="Group 11"/>
          <p:cNvGrpSpPr/>
          <p:nvPr/>
        </p:nvGrpSpPr>
        <p:grpSpPr>
          <a:xfrm>
            <a:off x="317500" y="3810000"/>
            <a:ext cx="6974968" cy="3226832"/>
            <a:chOff x="317500" y="3810000"/>
            <a:chExt cx="6974968" cy="3226832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5778500"/>
              <a:ext cx="274574" cy="8042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Freeform 5"/>
            <p:cNvSpPr/>
            <p:nvPr/>
          </p:nvSpPr>
          <p:spPr>
            <a:xfrm>
              <a:off x="2819400" y="3810000"/>
              <a:ext cx="4473068" cy="129668"/>
            </a:xfrm>
            <a:custGeom>
              <a:avLst/>
              <a:gdLst/>
              <a:ahLst/>
              <a:cxnLst/>
              <a:rect l="0" t="0" r="0" b="0"/>
              <a:pathLst>
                <a:path w="4473068" h="129668">
                  <a:moveTo>
                    <a:pt x="0" y="0"/>
                  </a:moveTo>
                  <a:lnTo>
                    <a:pt x="4473067" y="0"/>
                  </a:lnTo>
                  <a:lnTo>
                    <a:pt x="4473067" y="129667"/>
                  </a:lnTo>
                  <a:lnTo>
                    <a:pt x="0" y="129667"/>
                  </a:lnTo>
                  <a:close/>
                </a:path>
              </a:pathLst>
            </a:custGeom>
            <a:solidFill>
              <a:srgbClr val="A52A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500" y="6578600"/>
              <a:ext cx="19558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500" smtClean="0">
                  <a:solidFill>
                    <a:srgbClr val="000000"/>
                  </a:solidFill>
                  <a:latin typeface="Trebuchet MS - 20"/>
                </a:rPr>
                <a:t>Deputy Nick Crimes</a:t>
              </a:r>
              <a:endParaRPr lang="en-GB" sz="1500">
                <a:solidFill>
                  <a:srgbClr val="000000"/>
                </a:solidFill>
                <a:latin typeface="Trebuchet MS - 2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193794" y="6648577"/>
              <a:ext cx="1838706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177157" y="6565265"/>
              <a:ext cx="0" cy="14986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36183" y="6569202"/>
              <a:ext cx="0" cy="14986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00600" y="6667500"/>
              <a:ext cx="8636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000000"/>
                  </a:solidFill>
                  <a:latin typeface="Trebuchet MS - 24"/>
                </a:rPr>
                <a:t>3m</a:t>
              </a:r>
              <a:endParaRPr lang="en-GB" b="1">
                <a:solidFill>
                  <a:srgbClr val="000000"/>
                </a:solidFill>
                <a:latin typeface="Trebuchet MS - 24"/>
              </a:endParaRPr>
            </a:p>
          </p:txBody>
        </p:sp>
      </p:grpSp>
      <p:sp>
        <p:nvSpPr>
          <p:cNvPr id="13" name="Freeform 12"/>
          <p:cNvSpPr/>
          <p:nvPr/>
        </p:nvSpPr>
        <p:spPr>
          <a:xfrm>
            <a:off x="2819400" y="3956050"/>
            <a:ext cx="4476649" cy="1694456"/>
          </a:xfrm>
          <a:custGeom>
            <a:avLst/>
            <a:gdLst/>
            <a:ahLst/>
            <a:cxnLst/>
            <a:rect l="0" t="0" r="0" b="0"/>
            <a:pathLst>
              <a:path w="4476649" h="1694456">
                <a:moveTo>
                  <a:pt x="0" y="0"/>
                </a:moveTo>
                <a:lnTo>
                  <a:pt x="4476648" y="0"/>
                </a:lnTo>
                <a:lnTo>
                  <a:pt x="4476648" y="1694455"/>
                </a:lnTo>
                <a:lnTo>
                  <a:pt x="0" y="1694455"/>
                </a:lnTo>
                <a:close/>
              </a:path>
            </a:pathLst>
          </a:custGeom>
          <a:solidFill>
            <a:srgbClr val="7D9EC0">
              <a:alpha val="60000"/>
            </a:srgbClr>
          </a:solidFill>
          <a:ln w="12700" cap="flat" cmpd="sng" algn="ctr">
            <a:solidFill>
              <a:srgbClr val="7D9EC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2819400" y="2114550"/>
            <a:ext cx="4476624" cy="1694435"/>
          </a:xfrm>
          <a:custGeom>
            <a:avLst/>
            <a:gdLst/>
            <a:ahLst/>
            <a:cxnLst/>
            <a:rect l="0" t="0" r="0" b="0"/>
            <a:pathLst>
              <a:path w="4476624" h="1694435">
                <a:moveTo>
                  <a:pt x="0" y="0"/>
                </a:moveTo>
                <a:lnTo>
                  <a:pt x="4476623" y="0"/>
                </a:lnTo>
                <a:lnTo>
                  <a:pt x="4476623" y="1694434"/>
                </a:lnTo>
                <a:lnTo>
                  <a:pt x="0" y="1694434"/>
                </a:lnTo>
                <a:close/>
              </a:path>
            </a:pathLst>
          </a:custGeom>
          <a:solidFill>
            <a:srgbClr val="7D9EC0">
              <a:alpha val="60000"/>
            </a:srgbClr>
          </a:solidFill>
          <a:ln w="12700" cap="flat" cmpd="sng" algn="ctr">
            <a:solidFill>
              <a:srgbClr val="7D9EC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1147946" y="2126238"/>
            <a:ext cx="1672410" cy="3512920"/>
          </a:xfrm>
          <a:custGeom>
            <a:avLst/>
            <a:gdLst/>
            <a:ahLst/>
            <a:cxnLst/>
            <a:rect l="0" t="0" r="0" b="0"/>
            <a:pathLst>
              <a:path w="1672410" h="3512920">
                <a:moveTo>
                  <a:pt x="1672409" y="3512919"/>
                </a:moveTo>
                <a:lnTo>
                  <a:pt x="1631154" y="3512919"/>
                </a:lnTo>
                <a:lnTo>
                  <a:pt x="1588210" y="3511148"/>
                </a:lnTo>
                <a:lnTo>
                  <a:pt x="1546955" y="3507537"/>
                </a:lnTo>
                <a:lnTo>
                  <a:pt x="1504012" y="3505697"/>
                </a:lnTo>
                <a:lnTo>
                  <a:pt x="1462757" y="3500315"/>
                </a:lnTo>
                <a:lnTo>
                  <a:pt x="1421502" y="3494933"/>
                </a:lnTo>
                <a:lnTo>
                  <a:pt x="1380247" y="3487712"/>
                </a:lnTo>
                <a:lnTo>
                  <a:pt x="1340682" y="3480490"/>
                </a:lnTo>
                <a:lnTo>
                  <a:pt x="1299427" y="3471497"/>
                </a:lnTo>
                <a:lnTo>
                  <a:pt x="1259926" y="3462436"/>
                </a:lnTo>
                <a:lnTo>
                  <a:pt x="1220361" y="3451672"/>
                </a:lnTo>
                <a:lnTo>
                  <a:pt x="1182549" y="3440840"/>
                </a:lnTo>
                <a:lnTo>
                  <a:pt x="1143049" y="3428237"/>
                </a:lnTo>
                <a:lnTo>
                  <a:pt x="1105237" y="3413794"/>
                </a:lnTo>
                <a:lnTo>
                  <a:pt x="1067426" y="3399351"/>
                </a:lnTo>
                <a:lnTo>
                  <a:pt x="1031304" y="3384976"/>
                </a:lnTo>
                <a:lnTo>
                  <a:pt x="993492" y="3366922"/>
                </a:lnTo>
                <a:lnTo>
                  <a:pt x="957370" y="3350708"/>
                </a:lnTo>
                <a:lnTo>
                  <a:pt x="921313" y="3330883"/>
                </a:lnTo>
                <a:lnTo>
                  <a:pt x="886945" y="3312829"/>
                </a:lnTo>
                <a:lnTo>
                  <a:pt x="850822" y="3291232"/>
                </a:lnTo>
                <a:lnTo>
                  <a:pt x="816454" y="3269568"/>
                </a:lnTo>
                <a:lnTo>
                  <a:pt x="782086" y="3246200"/>
                </a:lnTo>
                <a:lnTo>
                  <a:pt x="747718" y="3222764"/>
                </a:lnTo>
                <a:lnTo>
                  <a:pt x="713350" y="3197489"/>
                </a:lnTo>
                <a:lnTo>
                  <a:pt x="680671" y="3172282"/>
                </a:lnTo>
                <a:lnTo>
                  <a:pt x="647992" y="3145236"/>
                </a:lnTo>
                <a:lnTo>
                  <a:pt x="615378" y="3118189"/>
                </a:lnTo>
                <a:lnTo>
                  <a:pt x="582699" y="3089371"/>
                </a:lnTo>
                <a:lnTo>
                  <a:pt x="551774" y="3060485"/>
                </a:lnTo>
                <a:lnTo>
                  <a:pt x="520784" y="3029896"/>
                </a:lnTo>
                <a:lnTo>
                  <a:pt x="489859" y="2999239"/>
                </a:lnTo>
                <a:lnTo>
                  <a:pt x="458935" y="2964971"/>
                </a:lnTo>
                <a:lnTo>
                  <a:pt x="429699" y="2932542"/>
                </a:lnTo>
                <a:lnTo>
                  <a:pt x="402218" y="2900113"/>
                </a:lnTo>
                <a:lnTo>
                  <a:pt x="374736" y="2865845"/>
                </a:lnTo>
                <a:lnTo>
                  <a:pt x="348944" y="2831577"/>
                </a:lnTo>
                <a:lnTo>
                  <a:pt x="323151" y="2797377"/>
                </a:lnTo>
                <a:lnTo>
                  <a:pt x="297359" y="2761338"/>
                </a:lnTo>
                <a:lnTo>
                  <a:pt x="275010" y="2727070"/>
                </a:lnTo>
                <a:lnTo>
                  <a:pt x="252661" y="2691031"/>
                </a:lnTo>
                <a:lnTo>
                  <a:pt x="230312" y="2654991"/>
                </a:lnTo>
                <a:lnTo>
                  <a:pt x="209717" y="2618952"/>
                </a:lnTo>
                <a:lnTo>
                  <a:pt x="190811" y="2582844"/>
                </a:lnTo>
                <a:lnTo>
                  <a:pt x="171906" y="2545033"/>
                </a:lnTo>
                <a:lnTo>
                  <a:pt x="154689" y="2507155"/>
                </a:lnTo>
                <a:lnTo>
                  <a:pt x="137538" y="2467505"/>
                </a:lnTo>
                <a:lnTo>
                  <a:pt x="122010" y="2431465"/>
                </a:lnTo>
                <a:lnTo>
                  <a:pt x="106548" y="2390044"/>
                </a:lnTo>
                <a:lnTo>
                  <a:pt x="92840" y="2352165"/>
                </a:lnTo>
                <a:lnTo>
                  <a:pt x="79066" y="2310676"/>
                </a:lnTo>
                <a:lnTo>
                  <a:pt x="67047" y="2271025"/>
                </a:lnTo>
                <a:lnTo>
                  <a:pt x="56717" y="2229604"/>
                </a:lnTo>
                <a:lnTo>
                  <a:pt x="46387" y="2188115"/>
                </a:lnTo>
                <a:lnTo>
                  <a:pt x="37812" y="2148464"/>
                </a:lnTo>
                <a:lnTo>
                  <a:pt x="30925" y="2107043"/>
                </a:lnTo>
                <a:lnTo>
                  <a:pt x="22349" y="2063782"/>
                </a:lnTo>
                <a:lnTo>
                  <a:pt x="17217" y="2020521"/>
                </a:lnTo>
                <a:lnTo>
                  <a:pt x="10330" y="1977260"/>
                </a:lnTo>
                <a:lnTo>
                  <a:pt x="6887" y="1933999"/>
                </a:lnTo>
                <a:lnTo>
                  <a:pt x="3443" y="1890739"/>
                </a:lnTo>
                <a:lnTo>
                  <a:pt x="1689" y="1845706"/>
                </a:lnTo>
                <a:lnTo>
                  <a:pt x="0" y="1800606"/>
                </a:lnTo>
                <a:lnTo>
                  <a:pt x="0" y="1757345"/>
                </a:lnTo>
                <a:lnTo>
                  <a:pt x="1689" y="1665441"/>
                </a:lnTo>
                <a:lnTo>
                  <a:pt x="3443" y="1622180"/>
                </a:lnTo>
                <a:lnTo>
                  <a:pt x="6887" y="1577148"/>
                </a:lnTo>
                <a:lnTo>
                  <a:pt x="10330" y="1533887"/>
                </a:lnTo>
                <a:lnTo>
                  <a:pt x="17217" y="1490627"/>
                </a:lnTo>
                <a:lnTo>
                  <a:pt x="22349" y="1447366"/>
                </a:lnTo>
                <a:lnTo>
                  <a:pt x="30925" y="1405876"/>
                </a:lnTo>
                <a:lnTo>
                  <a:pt x="46387" y="1321194"/>
                </a:lnTo>
                <a:lnTo>
                  <a:pt x="56717" y="1279704"/>
                </a:lnTo>
                <a:lnTo>
                  <a:pt x="67047" y="1240054"/>
                </a:lnTo>
                <a:lnTo>
                  <a:pt x="79066" y="1198633"/>
                </a:lnTo>
                <a:lnTo>
                  <a:pt x="92840" y="1158983"/>
                </a:lnTo>
                <a:lnTo>
                  <a:pt x="106548" y="1119333"/>
                </a:lnTo>
                <a:lnTo>
                  <a:pt x="122010" y="1081454"/>
                </a:lnTo>
                <a:lnTo>
                  <a:pt x="137538" y="1041804"/>
                </a:lnTo>
                <a:lnTo>
                  <a:pt x="154689" y="1003925"/>
                </a:lnTo>
                <a:lnTo>
                  <a:pt x="190811" y="930075"/>
                </a:lnTo>
                <a:lnTo>
                  <a:pt x="230312" y="856157"/>
                </a:lnTo>
                <a:lnTo>
                  <a:pt x="252661" y="820117"/>
                </a:lnTo>
                <a:lnTo>
                  <a:pt x="275010" y="784078"/>
                </a:lnTo>
                <a:lnTo>
                  <a:pt x="297359" y="748039"/>
                </a:lnTo>
                <a:lnTo>
                  <a:pt x="323151" y="713771"/>
                </a:lnTo>
                <a:lnTo>
                  <a:pt x="348944" y="679503"/>
                </a:lnTo>
                <a:lnTo>
                  <a:pt x="374736" y="645303"/>
                </a:lnTo>
                <a:lnTo>
                  <a:pt x="429699" y="578606"/>
                </a:lnTo>
                <a:lnTo>
                  <a:pt x="489859" y="513681"/>
                </a:lnTo>
                <a:lnTo>
                  <a:pt x="551774" y="450595"/>
                </a:lnTo>
                <a:lnTo>
                  <a:pt x="615378" y="392959"/>
                </a:lnTo>
                <a:lnTo>
                  <a:pt x="647992" y="365912"/>
                </a:lnTo>
                <a:lnTo>
                  <a:pt x="680671" y="338866"/>
                </a:lnTo>
                <a:lnTo>
                  <a:pt x="713350" y="311819"/>
                </a:lnTo>
                <a:lnTo>
                  <a:pt x="747718" y="288384"/>
                </a:lnTo>
                <a:lnTo>
                  <a:pt x="782086" y="264948"/>
                </a:lnTo>
                <a:lnTo>
                  <a:pt x="816454" y="241512"/>
                </a:lnTo>
                <a:lnTo>
                  <a:pt x="886945" y="200091"/>
                </a:lnTo>
                <a:lnTo>
                  <a:pt x="957370" y="162212"/>
                </a:lnTo>
                <a:lnTo>
                  <a:pt x="993492" y="144226"/>
                </a:lnTo>
                <a:lnTo>
                  <a:pt x="1031304" y="127944"/>
                </a:lnTo>
                <a:lnTo>
                  <a:pt x="1067426" y="111729"/>
                </a:lnTo>
                <a:lnTo>
                  <a:pt x="1105237" y="97354"/>
                </a:lnTo>
                <a:lnTo>
                  <a:pt x="1143049" y="82911"/>
                </a:lnTo>
                <a:lnTo>
                  <a:pt x="1182549" y="70308"/>
                </a:lnTo>
                <a:lnTo>
                  <a:pt x="1220361" y="59476"/>
                </a:lnTo>
                <a:lnTo>
                  <a:pt x="1259926" y="48643"/>
                </a:lnTo>
                <a:lnTo>
                  <a:pt x="1340682" y="32429"/>
                </a:lnTo>
                <a:lnTo>
                  <a:pt x="1380247" y="23436"/>
                </a:lnTo>
                <a:lnTo>
                  <a:pt x="1421502" y="18054"/>
                </a:lnTo>
                <a:lnTo>
                  <a:pt x="1462757" y="10833"/>
                </a:lnTo>
                <a:lnTo>
                  <a:pt x="1504012" y="7222"/>
                </a:lnTo>
                <a:lnTo>
                  <a:pt x="1546955" y="3611"/>
                </a:lnTo>
                <a:lnTo>
                  <a:pt x="1588210" y="1772"/>
                </a:lnTo>
                <a:lnTo>
                  <a:pt x="1672409" y="0"/>
                </a:lnTo>
                <a:close/>
              </a:path>
            </a:pathLst>
          </a:custGeom>
          <a:solidFill>
            <a:srgbClr val="7D9EC0">
              <a:alpha val="60000"/>
            </a:srgbClr>
          </a:solidFill>
          <a:ln w="63500" cap="flat" cmpd="sng" algn="ctr">
            <a:solidFill>
              <a:srgbClr val="00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rot="10800000">
            <a:off x="7320153" y="2113533"/>
            <a:ext cx="1672464" cy="3512948"/>
          </a:xfrm>
          <a:custGeom>
            <a:avLst/>
            <a:gdLst/>
            <a:ahLst/>
            <a:cxnLst/>
            <a:rect l="0" t="0" r="0" b="0"/>
            <a:pathLst>
              <a:path w="1672464" h="3512948">
                <a:moveTo>
                  <a:pt x="1672463" y="3512947"/>
                </a:moveTo>
                <a:lnTo>
                  <a:pt x="1631188" y="3512947"/>
                </a:lnTo>
                <a:lnTo>
                  <a:pt x="1588262" y="3511169"/>
                </a:lnTo>
                <a:lnTo>
                  <a:pt x="1546987" y="3507486"/>
                </a:lnTo>
                <a:lnTo>
                  <a:pt x="1504061" y="3505708"/>
                </a:lnTo>
                <a:lnTo>
                  <a:pt x="1462786" y="3500374"/>
                </a:lnTo>
                <a:lnTo>
                  <a:pt x="1421511" y="3494913"/>
                </a:lnTo>
                <a:lnTo>
                  <a:pt x="1380236" y="3487674"/>
                </a:lnTo>
                <a:lnTo>
                  <a:pt x="1340612" y="3480435"/>
                </a:lnTo>
                <a:lnTo>
                  <a:pt x="1299464" y="3471545"/>
                </a:lnTo>
                <a:lnTo>
                  <a:pt x="1259967" y="3462401"/>
                </a:lnTo>
                <a:lnTo>
                  <a:pt x="1220343" y="3451733"/>
                </a:lnTo>
                <a:lnTo>
                  <a:pt x="1182497" y="3440811"/>
                </a:lnTo>
                <a:lnTo>
                  <a:pt x="1143000" y="3428238"/>
                </a:lnTo>
                <a:lnTo>
                  <a:pt x="1105282" y="3413760"/>
                </a:lnTo>
                <a:lnTo>
                  <a:pt x="1067435" y="3399409"/>
                </a:lnTo>
                <a:lnTo>
                  <a:pt x="1031240" y="3384931"/>
                </a:lnTo>
                <a:lnTo>
                  <a:pt x="993521" y="3366897"/>
                </a:lnTo>
                <a:lnTo>
                  <a:pt x="957326" y="3350768"/>
                </a:lnTo>
                <a:lnTo>
                  <a:pt x="921258" y="3330829"/>
                </a:lnTo>
                <a:lnTo>
                  <a:pt x="886968" y="3312795"/>
                </a:lnTo>
                <a:lnTo>
                  <a:pt x="850773" y="3291205"/>
                </a:lnTo>
                <a:lnTo>
                  <a:pt x="816483" y="3269615"/>
                </a:lnTo>
                <a:lnTo>
                  <a:pt x="782066" y="3246247"/>
                </a:lnTo>
                <a:lnTo>
                  <a:pt x="747649" y="3222752"/>
                </a:lnTo>
                <a:lnTo>
                  <a:pt x="713359" y="3197479"/>
                </a:lnTo>
                <a:lnTo>
                  <a:pt x="680720" y="3172333"/>
                </a:lnTo>
                <a:lnTo>
                  <a:pt x="647954" y="3145282"/>
                </a:lnTo>
                <a:lnTo>
                  <a:pt x="615315" y="3118231"/>
                </a:lnTo>
                <a:lnTo>
                  <a:pt x="582676" y="3089402"/>
                </a:lnTo>
                <a:lnTo>
                  <a:pt x="551815" y="3060446"/>
                </a:lnTo>
                <a:lnTo>
                  <a:pt x="520827" y="3029839"/>
                </a:lnTo>
                <a:lnTo>
                  <a:pt x="489839" y="2999232"/>
                </a:lnTo>
                <a:lnTo>
                  <a:pt x="458978" y="2964942"/>
                </a:lnTo>
                <a:lnTo>
                  <a:pt x="429641" y="2932557"/>
                </a:lnTo>
                <a:lnTo>
                  <a:pt x="402209" y="2900172"/>
                </a:lnTo>
                <a:lnTo>
                  <a:pt x="374777" y="2865882"/>
                </a:lnTo>
                <a:lnTo>
                  <a:pt x="348996" y="2831592"/>
                </a:lnTo>
                <a:lnTo>
                  <a:pt x="323088" y="2797429"/>
                </a:lnTo>
                <a:lnTo>
                  <a:pt x="297308" y="2761361"/>
                </a:lnTo>
                <a:lnTo>
                  <a:pt x="274955" y="2727071"/>
                </a:lnTo>
                <a:lnTo>
                  <a:pt x="252603" y="2691003"/>
                </a:lnTo>
                <a:lnTo>
                  <a:pt x="230251" y="2654935"/>
                </a:lnTo>
                <a:lnTo>
                  <a:pt x="209677" y="2618994"/>
                </a:lnTo>
                <a:lnTo>
                  <a:pt x="190754" y="2582799"/>
                </a:lnTo>
                <a:lnTo>
                  <a:pt x="171958" y="2545080"/>
                </a:lnTo>
                <a:lnTo>
                  <a:pt x="154686" y="2507107"/>
                </a:lnTo>
                <a:lnTo>
                  <a:pt x="137541" y="2467483"/>
                </a:lnTo>
                <a:lnTo>
                  <a:pt x="122047" y="2431415"/>
                </a:lnTo>
                <a:lnTo>
                  <a:pt x="106553" y="2390013"/>
                </a:lnTo>
                <a:lnTo>
                  <a:pt x="92837" y="2352167"/>
                </a:lnTo>
                <a:lnTo>
                  <a:pt x="79121" y="2310638"/>
                </a:lnTo>
                <a:lnTo>
                  <a:pt x="67057" y="2271014"/>
                </a:lnTo>
                <a:lnTo>
                  <a:pt x="56769" y="2229612"/>
                </a:lnTo>
                <a:lnTo>
                  <a:pt x="46355" y="2188083"/>
                </a:lnTo>
                <a:lnTo>
                  <a:pt x="37846" y="2148459"/>
                </a:lnTo>
                <a:lnTo>
                  <a:pt x="30861" y="2107057"/>
                </a:lnTo>
                <a:lnTo>
                  <a:pt x="22352" y="2063750"/>
                </a:lnTo>
                <a:lnTo>
                  <a:pt x="17272" y="2020570"/>
                </a:lnTo>
                <a:lnTo>
                  <a:pt x="10287" y="1977263"/>
                </a:lnTo>
                <a:lnTo>
                  <a:pt x="6858" y="1933956"/>
                </a:lnTo>
                <a:lnTo>
                  <a:pt x="3429" y="1890776"/>
                </a:lnTo>
                <a:lnTo>
                  <a:pt x="1651" y="1845691"/>
                </a:lnTo>
                <a:lnTo>
                  <a:pt x="0" y="1800606"/>
                </a:lnTo>
                <a:lnTo>
                  <a:pt x="0" y="1757299"/>
                </a:lnTo>
                <a:lnTo>
                  <a:pt x="1651" y="1665478"/>
                </a:lnTo>
                <a:lnTo>
                  <a:pt x="3429" y="1622171"/>
                </a:lnTo>
                <a:lnTo>
                  <a:pt x="6858" y="1577213"/>
                </a:lnTo>
                <a:lnTo>
                  <a:pt x="10287" y="1533906"/>
                </a:lnTo>
                <a:lnTo>
                  <a:pt x="17272" y="1490599"/>
                </a:lnTo>
                <a:lnTo>
                  <a:pt x="22352" y="1447419"/>
                </a:lnTo>
                <a:lnTo>
                  <a:pt x="30861" y="1405890"/>
                </a:lnTo>
                <a:lnTo>
                  <a:pt x="46355" y="1321181"/>
                </a:lnTo>
                <a:lnTo>
                  <a:pt x="56769" y="1279652"/>
                </a:lnTo>
                <a:lnTo>
                  <a:pt x="67057" y="1240028"/>
                </a:lnTo>
                <a:lnTo>
                  <a:pt x="79121" y="1198626"/>
                </a:lnTo>
                <a:lnTo>
                  <a:pt x="92837" y="1159002"/>
                </a:lnTo>
                <a:lnTo>
                  <a:pt x="106553" y="1119378"/>
                </a:lnTo>
                <a:lnTo>
                  <a:pt x="122047" y="1081405"/>
                </a:lnTo>
                <a:lnTo>
                  <a:pt x="137541" y="1041781"/>
                </a:lnTo>
                <a:lnTo>
                  <a:pt x="154686" y="1003935"/>
                </a:lnTo>
                <a:lnTo>
                  <a:pt x="190754" y="930021"/>
                </a:lnTo>
                <a:lnTo>
                  <a:pt x="230251" y="856107"/>
                </a:lnTo>
                <a:lnTo>
                  <a:pt x="252603" y="820166"/>
                </a:lnTo>
                <a:lnTo>
                  <a:pt x="274955" y="784098"/>
                </a:lnTo>
                <a:lnTo>
                  <a:pt x="297308" y="748030"/>
                </a:lnTo>
                <a:lnTo>
                  <a:pt x="323088" y="713740"/>
                </a:lnTo>
                <a:lnTo>
                  <a:pt x="348996" y="679450"/>
                </a:lnTo>
                <a:lnTo>
                  <a:pt x="374777" y="645287"/>
                </a:lnTo>
                <a:lnTo>
                  <a:pt x="429641" y="578612"/>
                </a:lnTo>
                <a:lnTo>
                  <a:pt x="489839" y="513715"/>
                </a:lnTo>
                <a:lnTo>
                  <a:pt x="551815" y="450596"/>
                </a:lnTo>
                <a:lnTo>
                  <a:pt x="615315" y="392938"/>
                </a:lnTo>
                <a:lnTo>
                  <a:pt x="647954" y="365887"/>
                </a:lnTo>
                <a:lnTo>
                  <a:pt x="680720" y="338836"/>
                </a:lnTo>
                <a:lnTo>
                  <a:pt x="713359" y="311785"/>
                </a:lnTo>
                <a:lnTo>
                  <a:pt x="747649" y="288417"/>
                </a:lnTo>
                <a:lnTo>
                  <a:pt x="782066" y="264922"/>
                </a:lnTo>
                <a:lnTo>
                  <a:pt x="816483" y="241554"/>
                </a:lnTo>
                <a:lnTo>
                  <a:pt x="886968" y="200152"/>
                </a:lnTo>
                <a:lnTo>
                  <a:pt x="957326" y="162179"/>
                </a:lnTo>
                <a:lnTo>
                  <a:pt x="993521" y="144272"/>
                </a:lnTo>
                <a:lnTo>
                  <a:pt x="1031240" y="127889"/>
                </a:lnTo>
                <a:lnTo>
                  <a:pt x="1067435" y="111760"/>
                </a:lnTo>
                <a:lnTo>
                  <a:pt x="1105282" y="97409"/>
                </a:lnTo>
                <a:lnTo>
                  <a:pt x="1143000" y="82931"/>
                </a:lnTo>
                <a:lnTo>
                  <a:pt x="1182497" y="70358"/>
                </a:lnTo>
                <a:lnTo>
                  <a:pt x="1220343" y="59436"/>
                </a:lnTo>
                <a:lnTo>
                  <a:pt x="1259967" y="48641"/>
                </a:lnTo>
                <a:lnTo>
                  <a:pt x="1340612" y="32385"/>
                </a:lnTo>
                <a:lnTo>
                  <a:pt x="1380236" y="23495"/>
                </a:lnTo>
                <a:lnTo>
                  <a:pt x="1421511" y="18034"/>
                </a:lnTo>
                <a:lnTo>
                  <a:pt x="1462786" y="10795"/>
                </a:lnTo>
                <a:lnTo>
                  <a:pt x="1504061" y="7239"/>
                </a:lnTo>
                <a:lnTo>
                  <a:pt x="1546987" y="3556"/>
                </a:lnTo>
                <a:lnTo>
                  <a:pt x="1588262" y="1778"/>
                </a:lnTo>
                <a:lnTo>
                  <a:pt x="1672463" y="0"/>
                </a:lnTo>
                <a:close/>
              </a:path>
            </a:pathLst>
          </a:custGeom>
          <a:solidFill>
            <a:srgbClr val="7D9EC0">
              <a:alpha val="60000"/>
            </a:srgbClr>
          </a:solidFill>
          <a:ln w="63500" cap="flat" cmpd="sng" algn="ctr">
            <a:solidFill>
              <a:srgbClr val="00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0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711200"/>
            <a:ext cx="98298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mtClean="0">
                <a:solidFill>
                  <a:srgbClr val="000000"/>
                </a:solidFill>
                <a:latin typeface="Trebuchet MS - 24"/>
              </a:rPr>
              <a:t>Deputy Crimes has managed to chain a group of zombies to a fence. The zombies can reach out 2 metres from the fence. Show the area Deputy Crimes </a:t>
            </a:r>
            <a:r>
              <a:rPr lang="en-GB" u="sng" smtClean="0">
                <a:solidFill>
                  <a:srgbClr val="000000"/>
                </a:solidFill>
                <a:latin typeface="Trebuchet MS - 24"/>
              </a:rPr>
              <a:t>cannot</a:t>
            </a:r>
            <a:r>
              <a:rPr lang="en-GB" smtClean="0">
                <a:solidFill>
                  <a:srgbClr val="000000"/>
                </a:solidFill>
                <a:latin typeface="Trebuchet MS - 24"/>
              </a:rPr>
              <a:t> walk without being caught by zombies. </a:t>
            </a:r>
            <a:endParaRPr lang="en-GB">
              <a:solidFill>
                <a:srgbClr val="000000"/>
              </a:solidFill>
              <a:latin typeface="Trebuchet MS - 2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3800" y="177800"/>
            <a:ext cx="539297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 smtClean="0">
                <a:solidFill>
                  <a:srgbClr val="000000"/>
                </a:solidFill>
                <a:latin typeface="Trebuchet MS - 36"/>
              </a:rPr>
              <a:t>Situation 4 - Answer</a:t>
            </a:r>
            <a:endParaRPr lang="en-GB" sz="2700" b="1" u="sng">
              <a:solidFill>
                <a:srgbClr val="000000"/>
              </a:solidFill>
              <a:latin typeface="Trebuchet MS - 36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6642100"/>
            <a:ext cx="1537589" cy="614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4" name="Group 13"/>
          <p:cNvGrpSpPr/>
          <p:nvPr/>
        </p:nvGrpSpPr>
        <p:grpSpPr>
          <a:xfrm>
            <a:off x="317500" y="3238500"/>
            <a:ext cx="6591300" cy="3785632"/>
            <a:chOff x="317500" y="3238500"/>
            <a:chExt cx="6591300" cy="3785632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5778500"/>
              <a:ext cx="274574" cy="8042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grpSp>
          <p:nvGrpSpPr>
            <p:cNvPr id="8" name="Group 7"/>
            <p:cNvGrpSpPr/>
            <p:nvPr/>
          </p:nvGrpSpPr>
          <p:grpSpPr>
            <a:xfrm>
              <a:off x="3124200" y="3238500"/>
              <a:ext cx="3784600" cy="1435101"/>
              <a:chOff x="3124200" y="3238500"/>
              <a:chExt cx="3784600" cy="1435101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3187700" y="3238500"/>
                <a:ext cx="3657601" cy="1435101"/>
              </a:xfrm>
              <a:custGeom>
                <a:avLst/>
                <a:gdLst/>
                <a:ahLst/>
                <a:cxnLst/>
                <a:rect l="0" t="0" r="0" b="0"/>
                <a:pathLst>
                  <a:path w="3657601" h="1435101">
                    <a:moveTo>
                      <a:pt x="0" y="0"/>
                    </a:moveTo>
                    <a:lnTo>
                      <a:pt x="3657600" y="0"/>
                    </a:lnTo>
                    <a:lnTo>
                      <a:pt x="3657600" y="1435100"/>
                    </a:lnTo>
                    <a:lnTo>
                      <a:pt x="0" y="1435100"/>
                    </a:lnTo>
                    <a:close/>
                  </a:path>
                </a:pathLst>
              </a:custGeom>
              <a:solidFill>
                <a:srgbClr val="FFAD5B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124200" y="3238500"/>
                <a:ext cx="3784600" cy="6463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endParaRPr lang="en-GB" smtClean="0"/>
              </a:p>
              <a:p>
                <a:pPr algn="ctr"/>
                <a:r>
                  <a:rPr lang="en-GB" smtClean="0"/>
                  <a:t>C</a:t>
                </a:r>
                <a:r>
                  <a:rPr lang="en-GB" b="1" smtClean="0">
                    <a:solidFill>
                      <a:srgbClr val="000000"/>
                    </a:solidFill>
                    <a:latin typeface="Trebuchet MS - 24"/>
                  </a:rPr>
                  <a:t>ompound </a:t>
                </a:r>
                <a:endParaRPr lang="en-GB" b="1">
                  <a:solidFill>
                    <a:srgbClr val="000000"/>
                  </a:solidFill>
                  <a:latin typeface="Trebuchet MS - 24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17500" y="6578600"/>
              <a:ext cx="19558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500" smtClean="0">
                  <a:solidFill>
                    <a:srgbClr val="000000"/>
                  </a:solidFill>
                  <a:latin typeface="Trebuchet MS - 20"/>
                </a:rPr>
                <a:t>Deputy Nick Crimes</a:t>
              </a:r>
              <a:endParaRPr lang="en-GB" sz="1500">
                <a:solidFill>
                  <a:srgbClr val="000000"/>
                </a:solidFill>
                <a:latin typeface="Trebuchet MS - 2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193794" y="6648577"/>
              <a:ext cx="1394206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177157" y="6565265"/>
              <a:ext cx="0" cy="14986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604383" y="6569202"/>
              <a:ext cx="0" cy="14986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610100" y="6654800"/>
              <a:ext cx="8636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000000"/>
                  </a:solidFill>
                  <a:latin typeface="Trebuchet MS - 24"/>
                </a:rPr>
                <a:t>2m</a:t>
              </a:r>
              <a:endParaRPr lang="en-GB" b="1">
                <a:solidFill>
                  <a:srgbClr val="000000"/>
                </a:solidFill>
                <a:latin typeface="Trebuchet MS - 24"/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3175000" y="4699000"/>
            <a:ext cx="3685627" cy="1374228"/>
          </a:xfrm>
          <a:custGeom>
            <a:avLst/>
            <a:gdLst/>
            <a:ahLst/>
            <a:cxnLst/>
            <a:rect l="0" t="0" r="0" b="0"/>
            <a:pathLst>
              <a:path w="3685627" h="1374228">
                <a:moveTo>
                  <a:pt x="0" y="0"/>
                </a:moveTo>
                <a:lnTo>
                  <a:pt x="3685626" y="0"/>
                </a:lnTo>
                <a:lnTo>
                  <a:pt x="3685626" y="1374227"/>
                </a:lnTo>
                <a:lnTo>
                  <a:pt x="0" y="1374227"/>
                </a:lnTo>
                <a:close/>
              </a:path>
            </a:pathLst>
          </a:custGeom>
          <a:solidFill>
            <a:srgbClr val="7D9EC0">
              <a:alpha val="60000"/>
            </a:srgbClr>
          </a:solidFill>
          <a:ln w="12700" cap="flat" cmpd="sng" algn="ctr">
            <a:solidFill>
              <a:srgbClr val="7D9EC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3175000" y="1841500"/>
            <a:ext cx="3685668" cy="1374268"/>
          </a:xfrm>
          <a:custGeom>
            <a:avLst/>
            <a:gdLst/>
            <a:ahLst/>
            <a:cxnLst/>
            <a:rect l="0" t="0" r="0" b="0"/>
            <a:pathLst>
              <a:path w="3685668" h="1374268">
                <a:moveTo>
                  <a:pt x="0" y="0"/>
                </a:moveTo>
                <a:lnTo>
                  <a:pt x="3685667" y="0"/>
                </a:lnTo>
                <a:lnTo>
                  <a:pt x="3685667" y="1374267"/>
                </a:lnTo>
                <a:lnTo>
                  <a:pt x="0" y="1374267"/>
                </a:lnTo>
                <a:close/>
              </a:path>
            </a:pathLst>
          </a:custGeom>
          <a:solidFill>
            <a:srgbClr val="7D9EC0">
              <a:alpha val="60000"/>
            </a:srgbClr>
          </a:solidFill>
          <a:ln w="12700" cap="flat" cmpd="sng" algn="ctr">
            <a:solidFill>
              <a:srgbClr val="7D9EC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6870700" y="3238500"/>
            <a:ext cx="1424299" cy="1451155"/>
          </a:xfrm>
          <a:custGeom>
            <a:avLst/>
            <a:gdLst/>
            <a:ahLst/>
            <a:cxnLst/>
            <a:rect l="0" t="0" r="0" b="0"/>
            <a:pathLst>
              <a:path w="1424299" h="1451155">
                <a:moveTo>
                  <a:pt x="0" y="0"/>
                </a:moveTo>
                <a:lnTo>
                  <a:pt x="1424298" y="0"/>
                </a:lnTo>
                <a:lnTo>
                  <a:pt x="1424298" y="1451154"/>
                </a:lnTo>
                <a:lnTo>
                  <a:pt x="0" y="1451154"/>
                </a:lnTo>
                <a:close/>
              </a:path>
            </a:pathLst>
          </a:custGeom>
          <a:solidFill>
            <a:srgbClr val="7D9EC0">
              <a:alpha val="60000"/>
            </a:srgbClr>
          </a:solidFill>
          <a:ln w="12700" cap="flat" cmpd="sng" algn="ctr">
            <a:solidFill>
              <a:srgbClr val="7D9EC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739900" y="3213100"/>
            <a:ext cx="1424306" cy="1451103"/>
          </a:xfrm>
          <a:custGeom>
            <a:avLst/>
            <a:gdLst/>
            <a:ahLst/>
            <a:cxnLst/>
            <a:rect l="0" t="0" r="0" b="0"/>
            <a:pathLst>
              <a:path w="1424306" h="1451103">
                <a:moveTo>
                  <a:pt x="0" y="0"/>
                </a:moveTo>
                <a:lnTo>
                  <a:pt x="1424305" y="0"/>
                </a:lnTo>
                <a:lnTo>
                  <a:pt x="1424305" y="1451102"/>
                </a:lnTo>
                <a:lnTo>
                  <a:pt x="0" y="1451102"/>
                </a:lnTo>
                <a:close/>
              </a:path>
            </a:pathLst>
          </a:custGeom>
          <a:solidFill>
            <a:srgbClr val="7D9EC0">
              <a:alpha val="60000"/>
            </a:srgbClr>
          </a:solidFill>
          <a:ln w="12700" cap="flat" cmpd="sng" algn="ctr">
            <a:solidFill>
              <a:srgbClr val="7D9EC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1768983" y="4651883"/>
            <a:ext cx="1414400" cy="1414400"/>
          </a:xfrm>
          <a:custGeom>
            <a:avLst/>
            <a:gdLst/>
            <a:ahLst/>
            <a:cxnLst/>
            <a:rect l="0" t="0" r="0" b="0"/>
            <a:pathLst>
              <a:path w="1414400" h="1414400">
                <a:moveTo>
                  <a:pt x="1414399" y="1414399"/>
                </a:moveTo>
                <a:lnTo>
                  <a:pt x="1376426" y="1414399"/>
                </a:lnTo>
                <a:lnTo>
                  <a:pt x="1341374" y="1413002"/>
                </a:lnTo>
                <a:lnTo>
                  <a:pt x="1304925" y="1411478"/>
                </a:lnTo>
                <a:lnTo>
                  <a:pt x="1269746" y="1408557"/>
                </a:lnTo>
                <a:lnTo>
                  <a:pt x="1234694" y="1404239"/>
                </a:lnTo>
                <a:lnTo>
                  <a:pt x="1199642" y="1399794"/>
                </a:lnTo>
                <a:lnTo>
                  <a:pt x="1164590" y="1395476"/>
                </a:lnTo>
                <a:lnTo>
                  <a:pt x="1130935" y="1389634"/>
                </a:lnTo>
                <a:lnTo>
                  <a:pt x="1097407" y="1382268"/>
                </a:lnTo>
                <a:lnTo>
                  <a:pt x="1063752" y="1375029"/>
                </a:lnTo>
                <a:lnTo>
                  <a:pt x="1030097" y="1366266"/>
                </a:lnTo>
                <a:lnTo>
                  <a:pt x="997966" y="1357376"/>
                </a:lnTo>
                <a:lnTo>
                  <a:pt x="965835" y="1347216"/>
                </a:lnTo>
                <a:lnTo>
                  <a:pt x="933704" y="1335532"/>
                </a:lnTo>
                <a:lnTo>
                  <a:pt x="901573" y="1323848"/>
                </a:lnTo>
                <a:lnTo>
                  <a:pt x="870839" y="1312164"/>
                </a:lnTo>
                <a:lnTo>
                  <a:pt x="838708" y="1298956"/>
                </a:lnTo>
                <a:lnTo>
                  <a:pt x="809498" y="1284351"/>
                </a:lnTo>
                <a:lnTo>
                  <a:pt x="778764" y="1269746"/>
                </a:lnTo>
                <a:lnTo>
                  <a:pt x="748157" y="1253744"/>
                </a:lnTo>
                <a:lnTo>
                  <a:pt x="718947" y="1237615"/>
                </a:lnTo>
                <a:lnTo>
                  <a:pt x="689737" y="1220089"/>
                </a:lnTo>
                <a:lnTo>
                  <a:pt x="660400" y="1201039"/>
                </a:lnTo>
                <a:lnTo>
                  <a:pt x="631190" y="1182116"/>
                </a:lnTo>
                <a:lnTo>
                  <a:pt x="603504" y="1163193"/>
                </a:lnTo>
                <a:lnTo>
                  <a:pt x="574294" y="1141222"/>
                </a:lnTo>
                <a:lnTo>
                  <a:pt x="546481" y="1120775"/>
                </a:lnTo>
                <a:lnTo>
                  <a:pt x="520192" y="1097407"/>
                </a:lnTo>
                <a:lnTo>
                  <a:pt x="492506" y="1075436"/>
                </a:lnTo>
                <a:lnTo>
                  <a:pt x="466217" y="1050544"/>
                </a:lnTo>
                <a:lnTo>
                  <a:pt x="439801" y="1027176"/>
                </a:lnTo>
                <a:lnTo>
                  <a:pt x="413512" y="1000887"/>
                </a:lnTo>
                <a:lnTo>
                  <a:pt x="387223" y="974598"/>
                </a:lnTo>
                <a:lnTo>
                  <a:pt x="363855" y="948309"/>
                </a:lnTo>
                <a:lnTo>
                  <a:pt x="339090" y="922020"/>
                </a:lnTo>
                <a:lnTo>
                  <a:pt x="317119" y="894334"/>
                </a:lnTo>
                <a:lnTo>
                  <a:pt x="293751" y="867918"/>
                </a:lnTo>
                <a:lnTo>
                  <a:pt x="273304" y="840232"/>
                </a:lnTo>
                <a:lnTo>
                  <a:pt x="251333" y="812419"/>
                </a:lnTo>
                <a:lnTo>
                  <a:pt x="232410" y="783209"/>
                </a:lnTo>
                <a:lnTo>
                  <a:pt x="213360" y="753999"/>
                </a:lnTo>
                <a:lnTo>
                  <a:pt x="194437" y="726186"/>
                </a:lnTo>
                <a:lnTo>
                  <a:pt x="176784" y="696976"/>
                </a:lnTo>
                <a:lnTo>
                  <a:pt x="160782" y="666369"/>
                </a:lnTo>
                <a:lnTo>
                  <a:pt x="144653" y="637159"/>
                </a:lnTo>
                <a:lnTo>
                  <a:pt x="130048" y="606425"/>
                </a:lnTo>
                <a:lnTo>
                  <a:pt x="115443" y="575691"/>
                </a:lnTo>
                <a:lnTo>
                  <a:pt x="102362" y="543560"/>
                </a:lnTo>
                <a:lnTo>
                  <a:pt x="90678" y="512953"/>
                </a:lnTo>
                <a:lnTo>
                  <a:pt x="78994" y="480695"/>
                </a:lnTo>
                <a:lnTo>
                  <a:pt x="67310" y="448564"/>
                </a:lnTo>
                <a:lnTo>
                  <a:pt x="57023" y="416433"/>
                </a:lnTo>
                <a:lnTo>
                  <a:pt x="48260" y="384302"/>
                </a:lnTo>
                <a:lnTo>
                  <a:pt x="39497" y="350774"/>
                </a:lnTo>
                <a:lnTo>
                  <a:pt x="32131" y="317119"/>
                </a:lnTo>
                <a:lnTo>
                  <a:pt x="24892" y="283591"/>
                </a:lnTo>
                <a:lnTo>
                  <a:pt x="19050" y="249936"/>
                </a:lnTo>
                <a:lnTo>
                  <a:pt x="14732" y="214884"/>
                </a:lnTo>
                <a:lnTo>
                  <a:pt x="10287" y="179705"/>
                </a:lnTo>
                <a:lnTo>
                  <a:pt x="5842" y="144653"/>
                </a:lnTo>
                <a:lnTo>
                  <a:pt x="2921" y="109601"/>
                </a:lnTo>
                <a:lnTo>
                  <a:pt x="1524" y="73152"/>
                </a:lnTo>
                <a:lnTo>
                  <a:pt x="0" y="38100"/>
                </a:lnTo>
                <a:lnTo>
                  <a:pt x="0" y="0"/>
                </a:lnTo>
                <a:lnTo>
                  <a:pt x="1414399" y="0"/>
                </a:lnTo>
                <a:close/>
              </a:path>
            </a:pathLst>
          </a:custGeom>
          <a:solidFill>
            <a:srgbClr val="7D9EC0">
              <a:alpha val="60000"/>
            </a:srgbClr>
          </a:solidFill>
          <a:ln w="63500" cap="flat" cmpd="sng" algn="ctr">
            <a:solidFill>
              <a:srgbClr val="00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 rot="5400000">
            <a:off x="1743582" y="1857883"/>
            <a:ext cx="1414400" cy="1414400"/>
          </a:xfrm>
          <a:custGeom>
            <a:avLst/>
            <a:gdLst/>
            <a:ahLst/>
            <a:cxnLst/>
            <a:rect l="0" t="0" r="0" b="0"/>
            <a:pathLst>
              <a:path w="1414400" h="1414400">
                <a:moveTo>
                  <a:pt x="1414399" y="1414399"/>
                </a:moveTo>
                <a:lnTo>
                  <a:pt x="1376426" y="1414399"/>
                </a:lnTo>
                <a:lnTo>
                  <a:pt x="1341374" y="1413001"/>
                </a:lnTo>
                <a:lnTo>
                  <a:pt x="1304925" y="1411478"/>
                </a:lnTo>
                <a:lnTo>
                  <a:pt x="1269746" y="1408557"/>
                </a:lnTo>
                <a:lnTo>
                  <a:pt x="1234694" y="1404238"/>
                </a:lnTo>
                <a:lnTo>
                  <a:pt x="1199642" y="1399794"/>
                </a:lnTo>
                <a:lnTo>
                  <a:pt x="1164590" y="1395476"/>
                </a:lnTo>
                <a:lnTo>
                  <a:pt x="1130935" y="1389634"/>
                </a:lnTo>
                <a:lnTo>
                  <a:pt x="1097407" y="1382268"/>
                </a:lnTo>
                <a:lnTo>
                  <a:pt x="1063752" y="1375029"/>
                </a:lnTo>
                <a:lnTo>
                  <a:pt x="1030097" y="1366266"/>
                </a:lnTo>
                <a:lnTo>
                  <a:pt x="997966" y="1357376"/>
                </a:lnTo>
                <a:lnTo>
                  <a:pt x="965835" y="1347216"/>
                </a:lnTo>
                <a:lnTo>
                  <a:pt x="933704" y="1335532"/>
                </a:lnTo>
                <a:lnTo>
                  <a:pt x="901573" y="1323848"/>
                </a:lnTo>
                <a:lnTo>
                  <a:pt x="870839" y="1312163"/>
                </a:lnTo>
                <a:lnTo>
                  <a:pt x="838708" y="1298956"/>
                </a:lnTo>
                <a:lnTo>
                  <a:pt x="809498" y="1284351"/>
                </a:lnTo>
                <a:lnTo>
                  <a:pt x="778764" y="1269745"/>
                </a:lnTo>
                <a:lnTo>
                  <a:pt x="748157" y="1253744"/>
                </a:lnTo>
                <a:lnTo>
                  <a:pt x="718947" y="1237614"/>
                </a:lnTo>
                <a:lnTo>
                  <a:pt x="689737" y="1220088"/>
                </a:lnTo>
                <a:lnTo>
                  <a:pt x="660400" y="1201038"/>
                </a:lnTo>
                <a:lnTo>
                  <a:pt x="631190" y="1182116"/>
                </a:lnTo>
                <a:lnTo>
                  <a:pt x="603504" y="1163193"/>
                </a:lnTo>
                <a:lnTo>
                  <a:pt x="574294" y="1141222"/>
                </a:lnTo>
                <a:lnTo>
                  <a:pt x="546481" y="1120775"/>
                </a:lnTo>
                <a:lnTo>
                  <a:pt x="520192" y="1097407"/>
                </a:lnTo>
                <a:lnTo>
                  <a:pt x="492506" y="1075436"/>
                </a:lnTo>
                <a:lnTo>
                  <a:pt x="466217" y="1050544"/>
                </a:lnTo>
                <a:lnTo>
                  <a:pt x="439801" y="1027176"/>
                </a:lnTo>
                <a:lnTo>
                  <a:pt x="413512" y="1000887"/>
                </a:lnTo>
                <a:lnTo>
                  <a:pt x="387223" y="974598"/>
                </a:lnTo>
                <a:lnTo>
                  <a:pt x="363855" y="948309"/>
                </a:lnTo>
                <a:lnTo>
                  <a:pt x="339090" y="922020"/>
                </a:lnTo>
                <a:lnTo>
                  <a:pt x="317119" y="894334"/>
                </a:lnTo>
                <a:lnTo>
                  <a:pt x="293751" y="867918"/>
                </a:lnTo>
                <a:lnTo>
                  <a:pt x="273304" y="840232"/>
                </a:lnTo>
                <a:lnTo>
                  <a:pt x="251333" y="812419"/>
                </a:lnTo>
                <a:lnTo>
                  <a:pt x="232410" y="783209"/>
                </a:lnTo>
                <a:lnTo>
                  <a:pt x="213360" y="753999"/>
                </a:lnTo>
                <a:lnTo>
                  <a:pt x="194437" y="726186"/>
                </a:lnTo>
                <a:lnTo>
                  <a:pt x="176784" y="696976"/>
                </a:lnTo>
                <a:lnTo>
                  <a:pt x="160782" y="666369"/>
                </a:lnTo>
                <a:lnTo>
                  <a:pt x="144653" y="637159"/>
                </a:lnTo>
                <a:lnTo>
                  <a:pt x="130048" y="606425"/>
                </a:lnTo>
                <a:lnTo>
                  <a:pt x="115443" y="575691"/>
                </a:lnTo>
                <a:lnTo>
                  <a:pt x="102362" y="543560"/>
                </a:lnTo>
                <a:lnTo>
                  <a:pt x="90678" y="512953"/>
                </a:lnTo>
                <a:lnTo>
                  <a:pt x="78994" y="480695"/>
                </a:lnTo>
                <a:lnTo>
                  <a:pt x="67310" y="448563"/>
                </a:lnTo>
                <a:lnTo>
                  <a:pt x="57023" y="416432"/>
                </a:lnTo>
                <a:lnTo>
                  <a:pt x="48260" y="384301"/>
                </a:lnTo>
                <a:lnTo>
                  <a:pt x="39497" y="350774"/>
                </a:lnTo>
                <a:lnTo>
                  <a:pt x="32131" y="317119"/>
                </a:lnTo>
                <a:lnTo>
                  <a:pt x="24892" y="283591"/>
                </a:lnTo>
                <a:lnTo>
                  <a:pt x="19050" y="249936"/>
                </a:lnTo>
                <a:lnTo>
                  <a:pt x="14732" y="214884"/>
                </a:lnTo>
                <a:lnTo>
                  <a:pt x="10287" y="179705"/>
                </a:lnTo>
                <a:lnTo>
                  <a:pt x="5842" y="144653"/>
                </a:lnTo>
                <a:lnTo>
                  <a:pt x="2921" y="109601"/>
                </a:lnTo>
                <a:lnTo>
                  <a:pt x="1524" y="73151"/>
                </a:lnTo>
                <a:lnTo>
                  <a:pt x="0" y="38100"/>
                </a:lnTo>
                <a:lnTo>
                  <a:pt x="0" y="0"/>
                </a:lnTo>
                <a:lnTo>
                  <a:pt x="1414399" y="0"/>
                </a:lnTo>
                <a:close/>
              </a:path>
            </a:pathLst>
          </a:custGeom>
          <a:solidFill>
            <a:srgbClr val="7D9EC0">
              <a:alpha val="60000"/>
            </a:srgbClr>
          </a:solidFill>
          <a:ln w="63500" cap="flat" cmpd="sng" algn="ctr">
            <a:solidFill>
              <a:srgbClr val="00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 rot="10800000">
            <a:off x="6861683" y="1845183"/>
            <a:ext cx="1414400" cy="1414400"/>
          </a:xfrm>
          <a:custGeom>
            <a:avLst/>
            <a:gdLst/>
            <a:ahLst/>
            <a:cxnLst/>
            <a:rect l="0" t="0" r="0" b="0"/>
            <a:pathLst>
              <a:path w="1414400" h="1414400">
                <a:moveTo>
                  <a:pt x="1414399" y="1414399"/>
                </a:moveTo>
                <a:lnTo>
                  <a:pt x="1376426" y="1414399"/>
                </a:lnTo>
                <a:lnTo>
                  <a:pt x="1341374" y="1413001"/>
                </a:lnTo>
                <a:lnTo>
                  <a:pt x="1304925" y="1411478"/>
                </a:lnTo>
                <a:lnTo>
                  <a:pt x="1269745" y="1408557"/>
                </a:lnTo>
                <a:lnTo>
                  <a:pt x="1234694" y="1404238"/>
                </a:lnTo>
                <a:lnTo>
                  <a:pt x="1199642" y="1399794"/>
                </a:lnTo>
                <a:lnTo>
                  <a:pt x="1164590" y="1395476"/>
                </a:lnTo>
                <a:lnTo>
                  <a:pt x="1130935" y="1389634"/>
                </a:lnTo>
                <a:lnTo>
                  <a:pt x="1097406" y="1382268"/>
                </a:lnTo>
                <a:lnTo>
                  <a:pt x="1063752" y="1375029"/>
                </a:lnTo>
                <a:lnTo>
                  <a:pt x="1030097" y="1366266"/>
                </a:lnTo>
                <a:lnTo>
                  <a:pt x="997966" y="1357376"/>
                </a:lnTo>
                <a:lnTo>
                  <a:pt x="965835" y="1347216"/>
                </a:lnTo>
                <a:lnTo>
                  <a:pt x="933704" y="1335532"/>
                </a:lnTo>
                <a:lnTo>
                  <a:pt x="901573" y="1323848"/>
                </a:lnTo>
                <a:lnTo>
                  <a:pt x="870839" y="1312163"/>
                </a:lnTo>
                <a:lnTo>
                  <a:pt x="838707" y="1298956"/>
                </a:lnTo>
                <a:lnTo>
                  <a:pt x="809498" y="1284351"/>
                </a:lnTo>
                <a:lnTo>
                  <a:pt x="778764" y="1269745"/>
                </a:lnTo>
                <a:lnTo>
                  <a:pt x="748156" y="1253744"/>
                </a:lnTo>
                <a:lnTo>
                  <a:pt x="718947" y="1237614"/>
                </a:lnTo>
                <a:lnTo>
                  <a:pt x="689737" y="1220088"/>
                </a:lnTo>
                <a:lnTo>
                  <a:pt x="660400" y="1201038"/>
                </a:lnTo>
                <a:lnTo>
                  <a:pt x="631190" y="1182116"/>
                </a:lnTo>
                <a:lnTo>
                  <a:pt x="603504" y="1163193"/>
                </a:lnTo>
                <a:lnTo>
                  <a:pt x="574293" y="1141222"/>
                </a:lnTo>
                <a:lnTo>
                  <a:pt x="546481" y="1120775"/>
                </a:lnTo>
                <a:lnTo>
                  <a:pt x="520192" y="1097407"/>
                </a:lnTo>
                <a:lnTo>
                  <a:pt x="492506" y="1075436"/>
                </a:lnTo>
                <a:lnTo>
                  <a:pt x="466217" y="1050544"/>
                </a:lnTo>
                <a:lnTo>
                  <a:pt x="439801" y="1027176"/>
                </a:lnTo>
                <a:lnTo>
                  <a:pt x="413512" y="1000887"/>
                </a:lnTo>
                <a:lnTo>
                  <a:pt x="387223" y="974598"/>
                </a:lnTo>
                <a:lnTo>
                  <a:pt x="363855" y="948309"/>
                </a:lnTo>
                <a:lnTo>
                  <a:pt x="339090" y="922020"/>
                </a:lnTo>
                <a:lnTo>
                  <a:pt x="317118" y="894334"/>
                </a:lnTo>
                <a:lnTo>
                  <a:pt x="293751" y="867918"/>
                </a:lnTo>
                <a:lnTo>
                  <a:pt x="273304" y="840232"/>
                </a:lnTo>
                <a:lnTo>
                  <a:pt x="251332" y="812419"/>
                </a:lnTo>
                <a:lnTo>
                  <a:pt x="232410" y="783209"/>
                </a:lnTo>
                <a:lnTo>
                  <a:pt x="213360" y="753999"/>
                </a:lnTo>
                <a:lnTo>
                  <a:pt x="194437" y="726186"/>
                </a:lnTo>
                <a:lnTo>
                  <a:pt x="176784" y="696976"/>
                </a:lnTo>
                <a:lnTo>
                  <a:pt x="160781" y="666369"/>
                </a:lnTo>
                <a:lnTo>
                  <a:pt x="144653" y="637159"/>
                </a:lnTo>
                <a:lnTo>
                  <a:pt x="130048" y="606425"/>
                </a:lnTo>
                <a:lnTo>
                  <a:pt x="115443" y="575691"/>
                </a:lnTo>
                <a:lnTo>
                  <a:pt x="102362" y="543560"/>
                </a:lnTo>
                <a:lnTo>
                  <a:pt x="90678" y="512953"/>
                </a:lnTo>
                <a:lnTo>
                  <a:pt x="78993" y="480695"/>
                </a:lnTo>
                <a:lnTo>
                  <a:pt x="67310" y="448564"/>
                </a:lnTo>
                <a:lnTo>
                  <a:pt x="57023" y="416433"/>
                </a:lnTo>
                <a:lnTo>
                  <a:pt x="48260" y="384302"/>
                </a:lnTo>
                <a:lnTo>
                  <a:pt x="39497" y="350774"/>
                </a:lnTo>
                <a:lnTo>
                  <a:pt x="32131" y="317119"/>
                </a:lnTo>
                <a:lnTo>
                  <a:pt x="24892" y="283591"/>
                </a:lnTo>
                <a:lnTo>
                  <a:pt x="19050" y="249936"/>
                </a:lnTo>
                <a:lnTo>
                  <a:pt x="14731" y="214884"/>
                </a:lnTo>
                <a:lnTo>
                  <a:pt x="10287" y="179705"/>
                </a:lnTo>
                <a:lnTo>
                  <a:pt x="5842" y="144653"/>
                </a:lnTo>
                <a:lnTo>
                  <a:pt x="2920" y="109601"/>
                </a:lnTo>
                <a:lnTo>
                  <a:pt x="1524" y="73152"/>
                </a:lnTo>
                <a:lnTo>
                  <a:pt x="0" y="38100"/>
                </a:lnTo>
                <a:lnTo>
                  <a:pt x="0" y="0"/>
                </a:lnTo>
                <a:lnTo>
                  <a:pt x="1414399" y="0"/>
                </a:lnTo>
                <a:close/>
              </a:path>
            </a:pathLst>
          </a:custGeom>
          <a:solidFill>
            <a:srgbClr val="7D9EC0">
              <a:alpha val="60000"/>
            </a:srgbClr>
          </a:solidFill>
          <a:ln w="63500" cap="flat" cmpd="sng" algn="ctr">
            <a:solidFill>
              <a:srgbClr val="00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 rot="16200000">
            <a:off x="6874380" y="4639182"/>
            <a:ext cx="1414400" cy="1414400"/>
          </a:xfrm>
          <a:custGeom>
            <a:avLst/>
            <a:gdLst/>
            <a:ahLst/>
            <a:cxnLst/>
            <a:rect l="0" t="0" r="0" b="0"/>
            <a:pathLst>
              <a:path w="1414400" h="1414400">
                <a:moveTo>
                  <a:pt x="1414399" y="1414399"/>
                </a:moveTo>
                <a:lnTo>
                  <a:pt x="1376426" y="1414399"/>
                </a:lnTo>
                <a:lnTo>
                  <a:pt x="1341374" y="1413002"/>
                </a:lnTo>
                <a:lnTo>
                  <a:pt x="1304925" y="1411478"/>
                </a:lnTo>
                <a:lnTo>
                  <a:pt x="1269747" y="1408557"/>
                </a:lnTo>
                <a:lnTo>
                  <a:pt x="1234695" y="1404239"/>
                </a:lnTo>
                <a:lnTo>
                  <a:pt x="1199643" y="1399794"/>
                </a:lnTo>
                <a:lnTo>
                  <a:pt x="1164591" y="1395476"/>
                </a:lnTo>
                <a:lnTo>
                  <a:pt x="1130936" y="1389634"/>
                </a:lnTo>
                <a:lnTo>
                  <a:pt x="1097408" y="1382268"/>
                </a:lnTo>
                <a:lnTo>
                  <a:pt x="1063753" y="1375029"/>
                </a:lnTo>
                <a:lnTo>
                  <a:pt x="1030098" y="1366266"/>
                </a:lnTo>
                <a:lnTo>
                  <a:pt x="997967" y="1357376"/>
                </a:lnTo>
                <a:lnTo>
                  <a:pt x="965836" y="1347216"/>
                </a:lnTo>
                <a:lnTo>
                  <a:pt x="933705" y="1335532"/>
                </a:lnTo>
                <a:lnTo>
                  <a:pt x="901574" y="1323848"/>
                </a:lnTo>
                <a:lnTo>
                  <a:pt x="870839" y="1312164"/>
                </a:lnTo>
                <a:lnTo>
                  <a:pt x="838709" y="1298956"/>
                </a:lnTo>
                <a:lnTo>
                  <a:pt x="809499" y="1284351"/>
                </a:lnTo>
                <a:lnTo>
                  <a:pt x="778764" y="1269746"/>
                </a:lnTo>
                <a:lnTo>
                  <a:pt x="748158" y="1253744"/>
                </a:lnTo>
                <a:lnTo>
                  <a:pt x="718948" y="1237615"/>
                </a:lnTo>
                <a:lnTo>
                  <a:pt x="689737" y="1220089"/>
                </a:lnTo>
                <a:lnTo>
                  <a:pt x="660400" y="1201039"/>
                </a:lnTo>
                <a:lnTo>
                  <a:pt x="631191" y="1182116"/>
                </a:lnTo>
                <a:lnTo>
                  <a:pt x="603505" y="1163193"/>
                </a:lnTo>
                <a:lnTo>
                  <a:pt x="574295" y="1141222"/>
                </a:lnTo>
                <a:lnTo>
                  <a:pt x="546482" y="1120775"/>
                </a:lnTo>
                <a:lnTo>
                  <a:pt x="520193" y="1097407"/>
                </a:lnTo>
                <a:lnTo>
                  <a:pt x="492507" y="1075436"/>
                </a:lnTo>
                <a:lnTo>
                  <a:pt x="466218" y="1050544"/>
                </a:lnTo>
                <a:lnTo>
                  <a:pt x="439801" y="1027176"/>
                </a:lnTo>
                <a:lnTo>
                  <a:pt x="413512" y="1000887"/>
                </a:lnTo>
                <a:lnTo>
                  <a:pt x="387224" y="974598"/>
                </a:lnTo>
                <a:lnTo>
                  <a:pt x="363856" y="948309"/>
                </a:lnTo>
                <a:lnTo>
                  <a:pt x="339091" y="922020"/>
                </a:lnTo>
                <a:lnTo>
                  <a:pt x="317120" y="894334"/>
                </a:lnTo>
                <a:lnTo>
                  <a:pt x="293751" y="867918"/>
                </a:lnTo>
                <a:lnTo>
                  <a:pt x="273305" y="840232"/>
                </a:lnTo>
                <a:lnTo>
                  <a:pt x="251334" y="812419"/>
                </a:lnTo>
                <a:lnTo>
                  <a:pt x="232411" y="783209"/>
                </a:lnTo>
                <a:lnTo>
                  <a:pt x="213361" y="753999"/>
                </a:lnTo>
                <a:lnTo>
                  <a:pt x="194437" y="726186"/>
                </a:lnTo>
                <a:lnTo>
                  <a:pt x="176785" y="696976"/>
                </a:lnTo>
                <a:lnTo>
                  <a:pt x="160783" y="666369"/>
                </a:lnTo>
                <a:lnTo>
                  <a:pt x="144654" y="637159"/>
                </a:lnTo>
                <a:lnTo>
                  <a:pt x="130049" y="606425"/>
                </a:lnTo>
                <a:lnTo>
                  <a:pt x="115444" y="575691"/>
                </a:lnTo>
                <a:lnTo>
                  <a:pt x="102362" y="543560"/>
                </a:lnTo>
                <a:lnTo>
                  <a:pt x="90679" y="512953"/>
                </a:lnTo>
                <a:lnTo>
                  <a:pt x="78995" y="480695"/>
                </a:lnTo>
                <a:lnTo>
                  <a:pt x="67311" y="448564"/>
                </a:lnTo>
                <a:lnTo>
                  <a:pt x="57024" y="416433"/>
                </a:lnTo>
                <a:lnTo>
                  <a:pt x="48261" y="384302"/>
                </a:lnTo>
                <a:lnTo>
                  <a:pt x="39498" y="350774"/>
                </a:lnTo>
                <a:lnTo>
                  <a:pt x="32132" y="317119"/>
                </a:lnTo>
                <a:lnTo>
                  <a:pt x="24893" y="283591"/>
                </a:lnTo>
                <a:lnTo>
                  <a:pt x="19050" y="249936"/>
                </a:lnTo>
                <a:lnTo>
                  <a:pt x="14733" y="214884"/>
                </a:lnTo>
                <a:lnTo>
                  <a:pt x="10287" y="179705"/>
                </a:lnTo>
                <a:lnTo>
                  <a:pt x="5843" y="144653"/>
                </a:lnTo>
                <a:lnTo>
                  <a:pt x="2922" y="109601"/>
                </a:lnTo>
                <a:lnTo>
                  <a:pt x="1524" y="73152"/>
                </a:lnTo>
                <a:lnTo>
                  <a:pt x="0" y="38100"/>
                </a:lnTo>
                <a:lnTo>
                  <a:pt x="0" y="0"/>
                </a:lnTo>
                <a:lnTo>
                  <a:pt x="1414399" y="0"/>
                </a:lnTo>
                <a:close/>
              </a:path>
            </a:pathLst>
          </a:custGeom>
          <a:solidFill>
            <a:srgbClr val="7D9EC0">
              <a:alpha val="60000"/>
            </a:srgbClr>
          </a:solidFill>
          <a:ln w="63500" cap="flat" cmpd="sng" algn="ctr">
            <a:solidFill>
              <a:srgbClr val="00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02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711200"/>
            <a:ext cx="96774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mtClean="0">
                <a:solidFill>
                  <a:srgbClr val="000000"/>
                </a:solidFill>
                <a:latin typeface="Trebuchet MS - 24"/>
              </a:rPr>
              <a:t>Deputy Crimes is in a compound and has managed to trap two groups of zombies in two sheds. The zombies can reach out 2 metres from each shed. Show the area Deputy Crimes </a:t>
            </a:r>
            <a:r>
              <a:rPr lang="en-GB" u="sng" smtClean="0">
                <a:solidFill>
                  <a:srgbClr val="000000"/>
                </a:solidFill>
                <a:latin typeface="Trebuchet MS - 24"/>
              </a:rPr>
              <a:t>can</a:t>
            </a:r>
            <a:r>
              <a:rPr lang="en-GB" smtClean="0">
                <a:solidFill>
                  <a:srgbClr val="000000"/>
                </a:solidFill>
                <a:latin typeface="Trebuchet MS - 24"/>
              </a:rPr>
              <a:t> walk without being reachable by zombies.</a:t>
            </a:r>
            <a:endParaRPr lang="en-GB">
              <a:solidFill>
                <a:srgbClr val="000000"/>
              </a:solidFill>
              <a:latin typeface="Trebuchet MS - 2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3800" y="177800"/>
            <a:ext cx="535948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 smtClean="0">
                <a:solidFill>
                  <a:srgbClr val="000000"/>
                </a:solidFill>
                <a:latin typeface="Trebuchet MS - 36"/>
              </a:rPr>
              <a:t>Situation 6 - Answer</a:t>
            </a:r>
            <a:endParaRPr lang="en-GB" sz="2700" b="1" u="sng">
              <a:solidFill>
                <a:srgbClr val="000000"/>
              </a:solidFill>
              <a:latin typeface="Trebuchet MS - 36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6642100"/>
            <a:ext cx="1537589" cy="614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9" name="Group 18"/>
          <p:cNvGrpSpPr/>
          <p:nvPr/>
        </p:nvGrpSpPr>
        <p:grpSpPr>
          <a:xfrm>
            <a:off x="954098" y="2273300"/>
            <a:ext cx="8305800" cy="4979432"/>
            <a:chOff x="939800" y="2273300"/>
            <a:chExt cx="8305800" cy="4979432"/>
          </a:xfrm>
        </p:grpSpPr>
        <p:grpSp>
          <p:nvGrpSpPr>
            <p:cNvPr id="14" name="Group 13"/>
            <p:cNvGrpSpPr/>
            <p:nvPr/>
          </p:nvGrpSpPr>
          <p:grpSpPr>
            <a:xfrm>
              <a:off x="939800" y="2273300"/>
              <a:ext cx="8305800" cy="4228339"/>
              <a:chOff x="939800" y="2273300"/>
              <a:chExt cx="8305800" cy="4228339"/>
            </a:xfrm>
          </p:grpSpPr>
          <p:pic>
            <p:nvPicPr>
              <p:cNvPr id="5" name="Picture 4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8000" y="4914900"/>
                <a:ext cx="274574" cy="80429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939800" y="5689600"/>
                <a:ext cx="1955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Deputy Nick Crimes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143000" y="2273300"/>
                <a:ext cx="8057770" cy="4228339"/>
              </a:xfrm>
              <a:custGeom>
                <a:avLst/>
                <a:gdLst/>
                <a:ahLst/>
                <a:cxnLst/>
                <a:rect l="0" t="0" r="0" b="0"/>
                <a:pathLst>
                  <a:path w="8057770" h="4228339">
                    <a:moveTo>
                      <a:pt x="0" y="0"/>
                    </a:moveTo>
                    <a:lnTo>
                      <a:pt x="8057769" y="0"/>
                    </a:lnTo>
                    <a:lnTo>
                      <a:pt x="8057769" y="4228338"/>
                    </a:lnTo>
                    <a:lnTo>
                      <a:pt x="0" y="4228338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225800" y="2273300"/>
                <a:ext cx="6019800" cy="1257301"/>
                <a:chOff x="3225800" y="2273300"/>
                <a:chExt cx="6019800" cy="1257301"/>
              </a:xfrm>
            </p:grpSpPr>
            <p:sp>
              <p:nvSpPr>
                <p:cNvPr id="8" name="Freeform 7"/>
                <p:cNvSpPr/>
                <p:nvPr/>
              </p:nvSpPr>
              <p:spPr>
                <a:xfrm>
                  <a:off x="3289300" y="2273300"/>
                  <a:ext cx="5892801" cy="12573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92801" h="1257301">
                      <a:moveTo>
                        <a:pt x="0" y="0"/>
                      </a:moveTo>
                      <a:lnTo>
                        <a:pt x="5892800" y="0"/>
                      </a:lnTo>
                      <a:lnTo>
                        <a:pt x="5892800" y="1257300"/>
                      </a:lnTo>
                      <a:lnTo>
                        <a:pt x="0" y="1257300"/>
                      </a:lnTo>
                      <a:close/>
                    </a:path>
                  </a:pathLst>
                </a:custGeom>
                <a:solidFill>
                  <a:srgbClr val="D2B48C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225800" y="2273300"/>
                  <a:ext cx="6019800" cy="692497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endParaRPr lang="en-GB" smtClean="0"/>
                </a:p>
                <a:p>
                  <a:pPr algn="ctr"/>
                  <a:r>
                    <a:rPr lang="en-GB" smtClean="0"/>
                    <a:t>S</a:t>
                  </a:r>
                  <a:r>
                    <a:rPr lang="en-GB" sz="2100" b="1" smtClean="0">
                      <a:solidFill>
                        <a:srgbClr val="000000"/>
                      </a:solidFill>
                      <a:latin typeface="Trebuchet MS - 28"/>
                    </a:rPr>
                    <a:t>hed A </a:t>
                  </a:r>
                  <a:endParaRPr lang="en-GB" sz="2100" b="1">
                    <a:solidFill>
                      <a:srgbClr val="000000"/>
                    </a:solidFill>
                    <a:latin typeface="Trebuchet MS - 28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7861300" y="3543300"/>
                <a:ext cx="1384300" cy="2933701"/>
                <a:chOff x="7861300" y="3543300"/>
                <a:chExt cx="1384300" cy="2933701"/>
              </a:xfrm>
            </p:grpSpPr>
            <p:sp>
              <p:nvSpPr>
                <p:cNvPr id="11" name="Freeform 10"/>
                <p:cNvSpPr/>
                <p:nvPr/>
              </p:nvSpPr>
              <p:spPr>
                <a:xfrm>
                  <a:off x="7924800" y="3543300"/>
                  <a:ext cx="1257301" cy="2933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57301" h="2933701">
                      <a:moveTo>
                        <a:pt x="0" y="0"/>
                      </a:moveTo>
                      <a:lnTo>
                        <a:pt x="1257300" y="0"/>
                      </a:lnTo>
                      <a:lnTo>
                        <a:pt x="1257300" y="2933700"/>
                      </a:lnTo>
                      <a:lnTo>
                        <a:pt x="0" y="2933700"/>
                      </a:lnTo>
                      <a:close/>
                    </a:path>
                  </a:pathLst>
                </a:custGeom>
                <a:solidFill>
                  <a:srgbClr val="D2B48C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861300" y="3543300"/>
                  <a:ext cx="1384300" cy="1246495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endParaRPr lang="en-GB" smtClean="0"/>
                </a:p>
                <a:p>
                  <a:pPr algn="ctr"/>
                  <a:endParaRPr lang="en-GB" smtClean="0"/>
                </a:p>
                <a:p>
                  <a:pPr algn="ctr"/>
                  <a:endParaRPr lang="en-GB" smtClean="0"/>
                </a:p>
                <a:p>
                  <a:pPr algn="ctr"/>
                  <a:r>
                    <a:rPr lang="en-GB" smtClean="0"/>
                    <a:t>She</a:t>
                  </a:r>
                  <a:r>
                    <a:rPr lang="en-GB" sz="2100" b="1" smtClean="0">
                      <a:solidFill>
                        <a:srgbClr val="000000"/>
                      </a:solidFill>
                      <a:latin typeface="Trebuchet MS - 28"/>
                    </a:rPr>
                    <a:t>d B</a:t>
                  </a:r>
                  <a:r>
                    <a:rPr lang="en-GB" sz="1200" smtClean="0">
                      <a:solidFill>
                        <a:srgbClr val="000000"/>
                      </a:solidFill>
                      <a:latin typeface="Times New Roman - 16"/>
                    </a:rPr>
                    <a:t> </a:t>
                  </a:r>
                  <a:endParaRPr lang="en-GB" sz="1200">
                    <a:solidFill>
                      <a:srgbClr val="000000"/>
                    </a:solidFill>
                    <a:latin typeface="Times New Roman - 16"/>
                  </a:endParaRPr>
                </a:p>
              </p:txBody>
            </p:sp>
          </p:grpSp>
        </p:grpSp>
        <p:cxnSp>
          <p:nvCxnSpPr>
            <p:cNvPr id="15" name="Straight Connector 14"/>
            <p:cNvCxnSpPr/>
            <p:nvPr/>
          </p:nvCxnSpPr>
          <p:spPr>
            <a:xfrm>
              <a:off x="4219194" y="6851777"/>
              <a:ext cx="1445006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02557" y="6768465"/>
              <a:ext cx="0" cy="14986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667883" y="6772402"/>
              <a:ext cx="0" cy="14986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610100" y="6883400"/>
              <a:ext cx="8636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000000"/>
                  </a:solidFill>
                  <a:latin typeface="Trebuchet MS - 24"/>
                </a:rPr>
                <a:t>2m</a:t>
              </a:r>
              <a:endParaRPr lang="en-GB" b="1">
                <a:solidFill>
                  <a:srgbClr val="000000"/>
                </a:solidFill>
                <a:latin typeface="Trebuchet MS - 24"/>
              </a:endParaRPr>
            </a:p>
          </p:txBody>
        </p:sp>
      </p:grpSp>
      <p:sp>
        <p:nvSpPr>
          <p:cNvPr id="20" name="Freeform 19"/>
          <p:cNvSpPr/>
          <p:nvPr/>
        </p:nvSpPr>
        <p:spPr>
          <a:xfrm>
            <a:off x="3270250" y="3549650"/>
            <a:ext cx="4631777" cy="1393278"/>
          </a:xfrm>
          <a:custGeom>
            <a:avLst/>
            <a:gdLst/>
            <a:ahLst/>
            <a:cxnLst/>
            <a:rect l="0" t="0" r="0" b="0"/>
            <a:pathLst>
              <a:path w="4631777" h="1393278">
                <a:moveTo>
                  <a:pt x="0" y="0"/>
                </a:moveTo>
                <a:lnTo>
                  <a:pt x="4631776" y="0"/>
                </a:lnTo>
                <a:lnTo>
                  <a:pt x="4631776" y="1393277"/>
                </a:lnTo>
                <a:lnTo>
                  <a:pt x="0" y="1393277"/>
                </a:lnTo>
                <a:close/>
              </a:path>
            </a:pathLst>
          </a:custGeom>
          <a:solidFill>
            <a:srgbClr val="7D9EC0">
              <a:alpha val="60000"/>
            </a:srgbClr>
          </a:solidFill>
          <a:ln w="12700" cap="flat" cmpd="sng" algn="ctr">
            <a:solidFill>
              <a:srgbClr val="7D9EC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6496050" y="4959350"/>
            <a:ext cx="1405977" cy="1520277"/>
          </a:xfrm>
          <a:custGeom>
            <a:avLst/>
            <a:gdLst/>
            <a:ahLst/>
            <a:cxnLst/>
            <a:rect l="0" t="0" r="0" b="0"/>
            <a:pathLst>
              <a:path w="1405977" h="1520277">
                <a:moveTo>
                  <a:pt x="0" y="0"/>
                </a:moveTo>
                <a:lnTo>
                  <a:pt x="1405976" y="0"/>
                </a:lnTo>
                <a:lnTo>
                  <a:pt x="1405976" y="1520276"/>
                </a:lnTo>
                <a:lnTo>
                  <a:pt x="0" y="1520276"/>
                </a:lnTo>
                <a:close/>
              </a:path>
            </a:pathLst>
          </a:custGeom>
          <a:solidFill>
            <a:srgbClr val="7D9EC0">
              <a:alpha val="60000"/>
            </a:srgbClr>
          </a:solidFill>
          <a:ln w="12700" cap="flat" cmpd="sng" algn="ctr">
            <a:solidFill>
              <a:srgbClr val="7D9EC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1847849" y="2279649"/>
            <a:ext cx="1418678" cy="1253578"/>
          </a:xfrm>
          <a:custGeom>
            <a:avLst/>
            <a:gdLst/>
            <a:ahLst/>
            <a:cxnLst/>
            <a:rect l="0" t="0" r="0" b="0"/>
            <a:pathLst>
              <a:path w="1418678" h="1253578">
                <a:moveTo>
                  <a:pt x="0" y="0"/>
                </a:moveTo>
                <a:lnTo>
                  <a:pt x="1418677" y="0"/>
                </a:lnTo>
                <a:lnTo>
                  <a:pt x="1418677" y="1253577"/>
                </a:lnTo>
                <a:lnTo>
                  <a:pt x="0" y="1253577"/>
                </a:lnTo>
                <a:close/>
              </a:path>
            </a:pathLst>
          </a:custGeom>
          <a:solidFill>
            <a:srgbClr val="7D9EC0">
              <a:alpha val="60000"/>
            </a:srgbClr>
          </a:solidFill>
          <a:ln w="12700" cap="flat" cmpd="sng" algn="ctr">
            <a:solidFill>
              <a:srgbClr val="7D9EC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1857926" y="3547026"/>
            <a:ext cx="1414395" cy="1414392"/>
          </a:xfrm>
          <a:custGeom>
            <a:avLst/>
            <a:gdLst/>
            <a:ahLst/>
            <a:cxnLst/>
            <a:rect l="0" t="0" r="0" b="0"/>
            <a:pathLst>
              <a:path w="1414395" h="1414392">
                <a:moveTo>
                  <a:pt x="1414394" y="1414391"/>
                </a:moveTo>
                <a:lnTo>
                  <a:pt x="1376397" y="1414391"/>
                </a:lnTo>
                <a:lnTo>
                  <a:pt x="1341327" y="1412955"/>
                </a:lnTo>
                <a:lnTo>
                  <a:pt x="1304821" y="1411464"/>
                </a:lnTo>
                <a:lnTo>
                  <a:pt x="1269751" y="1408537"/>
                </a:lnTo>
                <a:lnTo>
                  <a:pt x="1234681" y="1404174"/>
                </a:lnTo>
                <a:lnTo>
                  <a:pt x="1199611" y="1399811"/>
                </a:lnTo>
                <a:lnTo>
                  <a:pt x="1164541" y="1395393"/>
                </a:lnTo>
                <a:lnTo>
                  <a:pt x="1130907" y="1389539"/>
                </a:lnTo>
                <a:lnTo>
                  <a:pt x="1097328" y="1382248"/>
                </a:lnTo>
                <a:lnTo>
                  <a:pt x="1063695" y="1374958"/>
                </a:lnTo>
                <a:lnTo>
                  <a:pt x="1030116" y="1366177"/>
                </a:lnTo>
                <a:lnTo>
                  <a:pt x="997973" y="1357396"/>
                </a:lnTo>
                <a:lnTo>
                  <a:pt x="965830" y="1347179"/>
                </a:lnTo>
                <a:lnTo>
                  <a:pt x="933687" y="1335471"/>
                </a:lnTo>
                <a:lnTo>
                  <a:pt x="901545" y="1323817"/>
                </a:lnTo>
                <a:lnTo>
                  <a:pt x="870838" y="1312109"/>
                </a:lnTo>
                <a:lnTo>
                  <a:pt x="838695" y="1298965"/>
                </a:lnTo>
                <a:lnTo>
                  <a:pt x="809479" y="1284329"/>
                </a:lnTo>
                <a:lnTo>
                  <a:pt x="778772" y="1269749"/>
                </a:lnTo>
                <a:lnTo>
                  <a:pt x="748121" y="1253677"/>
                </a:lnTo>
                <a:lnTo>
                  <a:pt x="718905" y="1237606"/>
                </a:lnTo>
                <a:lnTo>
                  <a:pt x="689689" y="1220043"/>
                </a:lnTo>
                <a:lnTo>
                  <a:pt x="660418" y="1201045"/>
                </a:lnTo>
                <a:lnTo>
                  <a:pt x="631203" y="1182047"/>
                </a:lnTo>
                <a:lnTo>
                  <a:pt x="603478" y="1163104"/>
                </a:lnTo>
                <a:lnTo>
                  <a:pt x="574207" y="1141178"/>
                </a:lnTo>
                <a:lnTo>
                  <a:pt x="546483" y="1120688"/>
                </a:lnTo>
                <a:lnTo>
                  <a:pt x="520194" y="1097327"/>
                </a:lnTo>
                <a:lnTo>
                  <a:pt x="492414" y="1075401"/>
                </a:lnTo>
                <a:lnTo>
                  <a:pt x="466126" y="1050549"/>
                </a:lnTo>
                <a:lnTo>
                  <a:pt x="439782" y="1027187"/>
                </a:lnTo>
                <a:lnTo>
                  <a:pt x="413493" y="1000899"/>
                </a:lnTo>
                <a:lnTo>
                  <a:pt x="387205" y="974610"/>
                </a:lnTo>
                <a:lnTo>
                  <a:pt x="363843" y="948266"/>
                </a:lnTo>
                <a:lnTo>
                  <a:pt x="338990" y="921978"/>
                </a:lnTo>
                <a:lnTo>
                  <a:pt x="317065" y="894253"/>
                </a:lnTo>
                <a:lnTo>
                  <a:pt x="293703" y="867909"/>
                </a:lnTo>
                <a:lnTo>
                  <a:pt x="273214" y="840185"/>
                </a:lnTo>
                <a:lnTo>
                  <a:pt x="251343" y="812405"/>
                </a:lnTo>
                <a:lnTo>
                  <a:pt x="232345" y="783190"/>
                </a:lnTo>
                <a:lnTo>
                  <a:pt x="213346" y="753974"/>
                </a:lnTo>
                <a:lnTo>
                  <a:pt x="194348" y="726194"/>
                </a:lnTo>
                <a:lnTo>
                  <a:pt x="176785" y="696979"/>
                </a:lnTo>
                <a:lnTo>
                  <a:pt x="160714" y="666272"/>
                </a:lnTo>
                <a:lnTo>
                  <a:pt x="144642" y="637056"/>
                </a:lnTo>
                <a:lnTo>
                  <a:pt x="130062" y="606405"/>
                </a:lnTo>
                <a:lnTo>
                  <a:pt x="115427" y="575698"/>
                </a:lnTo>
                <a:lnTo>
                  <a:pt x="102282" y="543555"/>
                </a:lnTo>
                <a:lnTo>
                  <a:pt x="90574" y="512848"/>
                </a:lnTo>
                <a:lnTo>
                  <a:pt x="78921" y="480705"/>
                </a:lnTo>
                <a:lnTo>
                  <a:pt x="67212" y="448563"/>
                </a:lnTo>
                <a:lnTo>
                  <a:pt x="56995" y="416420"/>
                </a:lnTo>
                <a:lnTo>
                  <a:pt x="48214" y="384277"/>
                </a:lnTo>
                <a:lnTo>
                  <a:pt x="39433" y="350698"/>
                </a:lnTo>
                <a:lnTo>
                  <a:pt x="32143" y="317064"/>
                </a:lnTo>
                <a:lnTo>
                  <a:pt x="24852" y="283486"/>
                </a:lnTo>
                <a:lnTo>
                  <a:pt x="18998" y="249852"/>
                </a:lnTo>
                <a:lnTo>
                  <a:pt x="14635" y="214782"/>
                </a:lnTo>
                <a:lnTo>
                  <a:pt x="10217" y="179712"/>
                </a:lnTo>
                <a:lnTo>
                  <a:pt x="5854" y="144642"/>
                </a:lnTo>
                <a:lnTo>
                  <a:pt x="2927" y="109573"/>
                </a:lnTo>
                <a:lnTo>
                  <a:pt x="1436" y="73067"/>
                </a:lnTo>
                <a:lnTo>
                  <a:pt x="0" y="37997"/>
                </a:lnTo>
                <a:lnTo>
                  <a:pt x="0" y="0"/>
                </a:lnTo>
                <a:lnTo>
                  <a:pt x="1414394" y="0"/>
                </a:lnTo>
                <a:close/>
              </a:path>
            </a:pathLst>
          </a:custGeom>
          <a:solidFill>
            <a:srgbClr val="7D9EC0">
              <a:alpha val="60000"/>
            </a:srgbClr>
          </a:solidFill>
          <a:ln w="63500" cap="flat" cmpd="sng" algn="ctr">
            <a:solidFill>
              <a:srgbClr val="00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99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03200"/>
            <a:ext cx="5207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smtClean="0">
                <a:solidFill>
                  <a:srgbClr val="000000"/>
                </a:solidFill>
                <a:latin typeface="Trebuchet MS - 36"/>
              </a:rPr>
              <a:t>The Back Story</a:t>
            </a:r>
            <a:endParaRPr lang="en-GB" sz="2700" b="1">
              <a:solidFill>
                <a:srgbClr val="000000"/>
              </a:solidFill>
              <a:latin typeface="Trebuchet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800" y="850900"/>
            <a:ext cx="9398000" cy="31085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100" smtClean="0">
                <a:solidFill>
                  <a:srgbClr val="000000"/>
                </a:solidFill>
                <a:latin typeface="Trebuchet MS - 28"/>
              </a:rPr>
              <a:t>Aptly named Deputy Nick Crimes has just woken from a coma to discover that Earth is in the midst of a zombie apocalypse. The "shufflers" and "nibblers", as the zombies are known, are continually looking for "fresh meat" in the form of human flesh.</a:t>
            </a:r>
          </a:p>
          <a:p>
            <a:pPr algn="ctr"/>
            <a:endParaRPr lang="en-GB" sz="2100" smtClean="0">
              <a:solidFill>
                <a:srgbClr val="000000"/>
              </a:solidFill>
              <a:latin typeface="Trebuchet MS - 28"/>
            </a:endParaRPr>
          </a:p>
          <a:p>
            <a:pPr algn="ctr"/>
            <a:r>
              <a:rPr lang="en-GB" sz="2100" smtClean="0">
                <a:solidFill>
                  <a:srgbClr val="000000"/>
                </a:solidFill>
                <a:latin typeface="Trebuchet MS - 28"/>
              </a:rPr>
              <a:t>Deputy Crimes must avoid, along with fellow survivors, the shufflers and nibblers.</a:t>
            </a:r>
          </a:p>
          <a:p>
            <a:pPr algn="ctr"/>
            <a:endParaRPr lang="en-GB" sz="2100" smtClean="0">
              <a:solidFill>
                <a:srgbClr val="000000"/>
              </a:solidFill>
              <a:latin typeface="Trebuchet MS - 28"/>
            </a:endParaRPr>
          </a:p>
          <a:p>
            <a:pPr algn="ctr"/>
            <a:r>
              <a:rPr lang="en-GB" sz="2100" smtClean="0">
                <a:solidFill>
                  <a:srgbClr val="000000"/>
                </a:solidFill>
                <a:latin typeface="Trebuchet MS - 28"/>
              </a:rPr>
              <a:t>Can you help?</a:t>
            </a:r>
            <a:endParaRPr lang="en-GB" sz="2100">
              <a:solidFill>
                <a:srgbClr val="000000"/>
              </a:solidFill>
              <a:latin typeface="Trebuchet MS - 2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5575300"/>
            <a:ext cx="5059935" cy="14349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47457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711200"/>
            <a:ext cx="9470779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mtClean="0">
                <a:solidFill>
                  <a:srgbClr val="000000"/>
                </a:solidFill>
                <a:latin typeface="Trebuchet MS - 24"/>
              </a:rPr>
              <a:t>Deputy Crimes has to escape the shufflers and nibblers bay treading a very exact path past them. There are zombies at point A and point B and the path to walk down is equidistant from both those points. On the map below can you show the path Deputy Crimes must take?</a:t>
            </a:r>
            <a:endParaRPr lang="en-GB">
              <a:solidFill>
                <a:srgbClr val="000000"/>
              </a:solidFill>
              <a:latin typeface="Trebuchet MS - 2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3800" y="177800"/>
            <a:ext cx="52832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 smtClean="0">
                <a:solidFill>
                  <a:srgbClr val="000000"/>
                </a:solidFill>
                <a:latin typeface="Trebuchet MS - 36"/>
              </a:rPr>
              <a:t>Situation 1</a:t>
            </a:r>
            <a:endParaRPr lang="en-GB" sz="2700" b="1" u="sng">
              <a:solidFill>
                <a:srgbClr val="000000"/>
              </a:solidFill>
              <a:latin typeface="Trebuchet MS - 36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6642100"/>
            <a:ext cx="1537589" cy="614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4" name="Group 13"/>
          <p:cNvGrpSpPr/>
          <p:nvPr/>
        </p:nvGrpSpPr>
        <p:grpSpPr>
          <a:xfrm>
            <a:off x="0" y="2578100"/>
            <a:ext cx="8496300" cy="4336365"/>
            <a:chOff x="0" y="2578100"/>
            <a:chExt cx="8496300" cy="4336365"/>
          </a:xfrm>
        </p:grpSpPr>
        <p:sp>
          <p:nvSpPr>
            <p:cNvPr id="5" name="Oval 4"/>
            <p:cNvSpPr/>
            <p:nvPr/>
          </p:nvSpPr>
          <p:spPr>
            <a:xfrm>
              <a:off x="1460500" y="4483100"/>
              <a:ext cx="171958" cy="157480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5600700" y="5575300"/>
              <a:ext cx="171958" cy="157480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0" y="5791200"/>
              <a:ext cx="274574" cy="8042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grpSp>
          <p:nvGrpSpPr>
            <p:cNvPr id="10" name="Group 9"/>
            <p:cNvGrpSpPr/>
            <p:nvPr/>
          </p:nvGrpSpPr>
          <p:grpSpPr>
            <a:xfrm>
              <a:off x="6362700" y="2578100"/>
              <a:ext cx="1714500" cy="812801"/>
              <a:chOff x="6362700" y="2578100"/>
              <a:chExt cx="1714500" cy="812801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6426200" y="2578100"/>
                <a:ext cx="1587501" cy="812801"/>
              </a:xfrm>
              <a:custGeom>
                <a:avLst/>
                <a:gdLst/>
                <a:ahLst/>
                <a:cxnLst/>
                <a:rect l="0" t="0" r="0" b="0"/>
                <a:pathLst>
                  <a:path w="1587501" h="812801">
                    <a:moveTo>
                      <a:pt x="0" y="0"/>
                    </a:moveTo>
                    <a:lnTo>
                      <a:pt x="1587500" y="0"/>
                    </a:lnTo>
                    <a:lnTo>
                      <a:pt x="15875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362700" y="2578100"/>
                <a:ext cx="17145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b="1" smtClean="0">
                    <a:solidFill>
                      <a:srgbClr val="FFFFFF"/>
                    </a:solidFill>
                    <a:latin typeface="Trebuchet MS - 24"/>
                  </a:rPr>
                  <a:t>Safe Haven</a:t>
                </a:r>
                <a:r>
                  <a:rPr lang="en-GB" sz="1200" smtClean="0">
                    <a:solidFill>
                      <a:srgbClr val="000000"/>
                    </a:solidFill>
                    <a:latin typeface="Times New Roman - 16"/>
                  </a:rPr>
                  <a:t> </a:t>
                </a:r>
                <a:endParaRPr lang="en-GB" sz="1200">
                  <a:solidFill>
                    <a:srgbClr val="000000"/>
                  </a:solidFill>
                  <a:latin typeface="Times New Roman - 16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0" y="4368800"/>
              <a:ext cx="5207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b="1" smtClean="0">
                  <a:solidFill>
                    <a:srgbClr val="000000"/>
                  </a:solidFill>
                  <a:latin typeface="Trebuchet MS - 24"/>
                </a:rPr>
                <a:t>A</a:t>
              </a:r>
              <a:endParaRPr lang="en-GB" b="1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63900" y="5664200"/>
              <a:ext cx="52324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b="1" smtClean="0">
                  <a:solidFill>
                    <a:srgbClr val="000000"/>
                  </a:solidFill>
                  <a:latin typeface="Trebuchet MS - 24"/>
                </a:rPr>
                <a:t>B</a:t>
              </a:r>
              <a:endParaRPr lang="en-GB" b="1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6591300"/>
              <a:ext cx="19558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500" smtClean="0">
                  <a:solidFill>
                    <a:srgbClr val="000000"/>
                  </a:solidFill>
                  <a:latin typeface="Trebuchet MS - 20"/>
                </a:rPr>
                <a:t>Deputy Nick Crimes</a:t>
              </a:r>
              <a:endParaRPr lang="en-GB" sz="1500">
                <a:solidFill>
                  <a:srgbClr val="000000"/>
                </a:solidFill>
                <a:latin typeface="Trebuchet MS - 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87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711200"/>
            <a:ext cx="9495875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mtClean="0">
                <a:solidFill>
                  <a:srgbClr val="000000"/>
                </a:solidFill>
                <a:latin typeface="Trebuchet MS - 24"/>
              </a:rPr>
              <a:t>Deputy Crimes has to escape the shufflers and nibblers bay treading a very exact path past them. There are zombies behind fence A and fence B and the path to walk down is equidistant from both fences. On the map below can you show the path Deputy Crimes must take?</a:t>
            </a:r>
            <a:endParaRPr lang="en-GB">
              <a:solidFill>
                <a:srgbClr val="000000"/>
              </a:solidFill>
              <a:latin typeface="Trebuchet MS - 2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3800" y="177800"/>
            <a:ext cx="5308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 smtClean="0">
                <a:solidFill>
                  <a:srgbClr val="000000"/>
                </a:solidFill>
                <a:latin typeface="Trebuchet MS - 36"/>
              </a:rPr>
              <a:t>Situation 2</a:t>
            </a:r>
            <a:endParaRPr lang="en-GB" sz="2700" b="1" u="sng">
              <a:solidFill>
                <a:srgbClr val="000000"/>
              </a:solidFill>
              <a:latin typeface="Trebuchet MS - 36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6642100"/>
            <a:ext cx="1537589" cy="614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8" name="Group 17"/>
          <p:cNvGrpSpPr/>
          <p:nvPr/>
        </p:nvGrpSpPr>
        <p:grpSpPr>
          <a:xfrm>
            <a:off x="0" y="2364232"/>
            <a:ext cx="9436100" cy="4243959"/>
            <a:chOff x="0" y="2364232"/>
            <a:chExt cx="9436100" cy="4243959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600" y="5803900"/>
              <a:ext cx="274574" cy="8042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grpSp>
          <p:nvGrpSpPr>
            <p:cNvPr id="8" name="Group 7"/>
            <p:cNvGrpSpPr/>
            <p:nvPr/>
          </p:nvGrpSpPr>
          <p:grpSpPr>
            <a:xfrm>
              <a:off x="7721600" y="2654300"/>
              <a:ext cx="1714500" cy="812801"/>
              <a:chOff x="7721600" y="2654300"/>
              <a:chExt cx="1714500" cy="812801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7785100" y="2654300"/>
                <a:ext cx="1587501" cy="812801"/>
              </a:xfrm>
              <a:custGeom>
                <a:avLst/>
                <a:gdLst/>
                <a:ahLst/>
                <a:cxnLst/>
                <a:rect l="0" t="0" r="0" b="0"/>
                <a:pathLst>
                  <a:path w="1587501" h="812801">
                    <a:moveTo>
                      <a:pt x="0" y="0"/>
                    </a:moveTo>
                    <a:lnTo>
                      <a:pt x="1587500" y="0"/>
                    </a:lnTo>
                    <a:lnTo>
                      <a:pt x="15875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721600" y="2654300"/>
                <a:ext cx="17145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b="1" smtClean="0">
                    <a:solidFill>
                      <a:srgbClr val="FFFFFF"/>
                    </a:solidFill>
                    <a:latin typeface="Trebuchet MS - 24"/>
                  </a:rPr>
                  <a:t>Safe Haven</a:t>
                </a:r>
                <a:r>
                  <a:rPr lang="en-GB" sz="1200" smtClean="0">
                    <a:solidFill>
                      <a:srgbClr val="000000"/>
                    </a:solidFill>
                    <a:latin typeface="Times New Roman - 16"/>
                  </a:rPr>
                  <a:t> </a:t>
                </a:r>
                <a:endParaRPr lang="en-GB" sz="1200">
                  <a:solidFill>
                    <a:srgbClr val="000000"/>
                  </a:solidFill>
                  <a:latin typeface="Times New Roman - 16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0" y="3860800"/>
              <a:ext cx="5207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b="1" smtClean="0">
                  <a:solidFill>
                    <a:srgbClr val="000000"/>
                  </a:solidFill>
                  <a:latin typeface="Trebuchet MS - 24"/>
                </a:rPr>
                <a:t>Fence A</a:t>
              </a:r>
              <a:endParaRPr lang="en-GB" b="1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600" y="5638800"/>
              <a:ext cx="5257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b="1" smtClean="0">
                  <a:solidFill>
                    <a:srgbClr val="000000"/>
                  </a:solidFill>
                  <a:latin typeface="Trebuchet MS - 24"/>
                </a:rPr>
                <a:t>Fence B</a:t>
              </a:r>
              <a:endParaRPr lang="en-GB" b="1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500" y="5892800"/>
              <a:ext cx="19558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500" smtClean="0">
                  <a:solidFill>
                    <a:srgbClr val="000000"/>
                  </a:solidFill>
                  <a:latin typeface="Trebuchet MS - 20"/>
                </a:rPr>
                <a:t>Deputy Nick Crimes</a:t>
              </a:r>
              <a:endParaRPr lang="en-GB" sz="1500">
                <a:solidFill>
                  <a:srgbClr val="000000"/>
                </a:solidFill>
                <a:latin typeface="Trebuchet MS - 2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2195576" y="2714625"/>
              <a:ext cx="1375791" cy="3090037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188210" y="5252847"/>
              <a:ext cx="3590290" cy="559181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2811653" y="2364232"/>
              <a:ext cx="750316" cy="338455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1397000" y="5499100"/>
              <a:ext cx="769239" cy="310261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783834" y="5250180"/>
              <a:ext cx="110363" cy="809244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80971" y="5816727"/>
              <a:ext cx="58801" cy="728345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559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711200"/>
            <a:ext cx="952097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mtClean="0">
                <a:solidFill>
                  <a:srgbClr val="000000"/>
                </a:solidFill>
                <a:latin typeface="Trebuchet MS - 24"/>
              </a:rPr>
              <a:t>Deputy Crimes has to escape the shufflers and nibblers bay treading a very exact path past them. There are zombies at points A, B and C and the path to walk down is equidistant from A and B to retrieve the medical supplies and then from B and C back to the safe haven. On the map below can you show the path Deputy Crimes must take?</a:t>
            </a:r>
            <a:endParaRPr lang="en-GB">
              <a:solidFill>
                <a:srgbClr val="000000"/>
              </a:solidFill>
              <a:latin typeface="Trebuchet MS - 2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3800" y="177800"/>
            <a:ext cx="5308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 smtClean="0">
                <a:solidFill>
                  <a:srgbClr val="000000"/>
                </a:solidFill>
                <a:latin typeface="Trebuchet MS - 36"/>
              </a:rPr>
              <a:t>Situation 3</a:t>
            </a:r>
            <a:endParaRPr lang="en-GB" sz="2700" b="1" u="sng">
              <a:solidFill>
                <a:srgbClr val="000000"/>
              </a:solidFill>
              <a:latin typeface="Trebuchet MS - 36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6642100"/>
            <a:ext cx="1537589" cy="614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0" name="Group 19"/>
          <p:cNvGrpSpPr/>
          <p:nvPr/>
        </p:nvGrpSpPr>
        <p:grpSpPr>
          <a:xfrm>
            <a:off x="203200" y="2590800"/>
            <a:ext cx="9245600" cy="4653865"/>
            <a:chOff x="203200" y="2590800"/>
            <a:chExt cx="9245600" cy="4653865"/>
          </a:xfrm>
        </p:grpSpPr>
        <p:grpSp>
          <p:nvGrpSpPr>
            <p:cNvPr id="16" name="Group 15"/>
            <p:cNvGrpSpPr/>
            <p:nvPr/>
          </p:nvGrpSpPr>
          <p:grpSpPr>
            <a:xfrm>
              <a:off x="203200" y="2590800"/>
              <a:ext cx="6273800" cy="4653865"/>
              <a:chOff x="203200" y="2590800"/>
              <a:chExt cx="6273800" cy="4653865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473200" y="6235700"/>
                <a:ext cx="171958" cy="157480"/>
              </a:xfrm>
              <a:prstGeom prst="ellipse">
                <a:avLst/>
              </a:pr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759200" y="4851400"/>
                <a:ext cx="171958" cy="157480"/>
              </a:xfrm>
              <a:prstGeom prst="ellipse">
                <a:avLst/>
              </a:pr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" name="Picture 6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1300" y="6121400"/>
                <a:ext cx="274574" cy="80429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104900" y="6248400"/>
                <a:ext cx="5588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b="1" smtClean="0">
                    <a:solidFill>
                      <a:srgbClr val="000000"/>
                    </a:solidFill>
                    <a:latin typeface="Trebuchet MS - 24"/>
                  </a:rPr>
                  <a:t>A</a:t>
                </a:r>
                <a:endParaRPr lang="en-GB" b="1">
                  <a:solidFill>
                    <a:srgbClr val="000000"/>
                  </a:solidFill>
                  <a:latin typeface="Trebuchet MS - 24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581400" y="4991100"/>
                <a:ext cx="5842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b="1" smtClean="0">
                    <a:solidFill>
                      <a:srgbClr val="000000"/>
                    </a:solidFill>
                    <a:latin typeface="Trebuchet MS - 24"/>
                  </a:rPr>
                  <a:t>B</a:t>
                </a:r>
                <a:endParaRPr lang="en-GB" b="1">
                  <a:solidFill>
                    <a:srgbClr val="000000"/>
                  </a:solidFill>
                  <a:latin typeface="Trebuchet MS - 24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521200" y="6921500"/>
                <a:ext cx="1955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Deputy Nick Crimes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127500" y="2921000"/>
                <a:ext cx="171958" cy="157480"/>
              </a:xfrm>
              <a:prstGeom prst="ellipse">
                <a:avLst/>
              </a:pr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89400" y="3009900"/>
                <a:ext cx="5842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b="1" smtClean="0">
                    <a:solidFill>
                      <a:srgbClr val="000000"/>
                    </a:solidFill>
                    <a:latin typeface="Trebuchet MS - 24"/>
                  </a:rPr>
                  <a:t>C</a:t>
                </a:r>
                <a:endParaRPr lang="en-GB" b="1">
                  <a:solidFill>
                    <a:srgbClr val="000000"/>
                  </a:solidFill>
                  <a:latin typeface="Trebuchet MS - 24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203200" y="2590800"/>
                <a:ext cx="1714500" cy="812801"/>
                <a:chOff x="203200" y="2590800"/>
                <a:chExt cx="1714500" cy="812801"/>
              </a:xfrm>
            </p:grpSpPr>
            <p:sp>
              <p:nvSpPr>
                <p:cNvPr id="13" name="Freeform 12"/>
                <p:cNvSpPr/>
                <p:nvPr/>
              </p:nvSpPr>
              <p:spPr>
                <a:xfrm>
                  <a:off x="266700" y="2590800"/>
                  <a:ext cx="1587501" cy="8128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87501" h="812801">
                      <a:moveTo>
                        <a:pt x="0" y="0"/>
                      </a:moveTo>
                      <a:lnTo>
                        <a:pt x="1587500" y="0"/>
                      </a:lnTo>
                      <a:lnTo>
                        <a:pt x="1587500" y="812800"/>
                      </a:lnTo>
                      <a:lnTo>
                        <a:pt x="0" y="8128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03200" y="2590800"/>
                  <a:ext cx="1714500" cy="64633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b="1" smtClean="0">
                      <a:solidFill>
                        <a:srgbClr val="FFFFFF"/>
                      </a:solidFill>
                      <a:latin typeface="Trebuchet MS - 24"/>
                    </a:rPr>
                    <a:t>Medical Supplies</a:t>
                  </a:r>
                  <a:endParaRPr lang="en-GB" b="1">
                    <a:solidFill>
                      <a:srgbClr val="FFFFFF"/>
                    </a:solidFill>
                    <a:latin typeface="Trebuchet MS - 24"/>
                  </a:endParaRPr>
                </a:p>
              </p:txBody>
            </p:sp>
          </p:grpSp>
        </p:grpSp>
        <p:grpSp>
          <p:nvGrpSpPr>
            <p:cNvPr id="19" name="Group 18"/>
            <p:cNvGrpSpPr/>
            <p:nvPr/>
          </p:nvGrpSpPr>
          <p:grpSpPr>
            <a:xfrm>
              <a:off x="7734300" y="3898900"/>
              <a:ext cx="1714500" cy="812801"/>
              <a:chOff x="7734300" y="3898900"/>
              <a:chExt cx="1714500" cy="812801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7797800" y="3898900"/>
                <a:ext cx="1587501" cy="812801"/>
              </a:xfrm>
              <a:custGeom>
                <a:avLst/>
                <a:gdLst/>
                <a:ahLst/>
                <a:cxnLst/>
                <a:rect l="0" t="0" r="0" b="0"/>
                <a:pathLst>
                  <a:path w="1587501" h="812801">
                    <a:moveTo>
                      <a:pt x="0" y="0"/>
                    </a:moveTo>
                    <a:lnTo>
                      <a:pt x="1587500" y="0"/>
                    </a:lnTo>
                    <a:lnTo>
                      <a:pt x="15875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734300" y="3898900"/>
                <a:ext cx="17145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b="1" smtClean="0">
                    <a:solidFill>
                      <a:srgbClr val="FFFFFF"/>
                    </a:solidFill>
                    <a:latin typeface="Trebuchet MS - 24"/>
                  </a:rPr>
                  <a:t>Safe Haven</a:t>
                </a:r>
                <a:r>
                  <a:rPr lang="en-GB" sz="1200" smtClean="0">
                    <a:solidFill>
                      <a:srgbClr val="000000"/>
                    </a:solidFill>
                    <a:latin typeface="Times New Roman - 16"/>
                  </a:rPr>
                  <a:t> </a:t>
                </a:r>
                <a:endParaRPr lang="en-GB" sz="1200">
                  <a:solidFill>
                    <a:srgbClr val="000000"/>
                  </a:solidFill>
                  <a:latin typeface="Times New Roman - 16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517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711200"/>
            <a:ext cx="9830477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mtClean="0">
                <a:solidFill>
                  <a:srgbClr val="000000"/>
                </a:solidFill>
                <a:latin typeface="Trebuchet MS - 24"/>
              </a:rPr>
              <a:t>Deputy Crimes has managed to chain a group of zombies to a fence. The zombies can reach out 2 metres from the fence. Show the area Deputy Crimes </a:t>
            </a:r>
            <a:r>
              <a:rPr lang="en-GB" u="sng" smtClean="0">
                <a:solidFill>
                  <a:srgbClr val="000000"/>
                </a:solidFill>
                <a:latin typeface="Trebuchet MS - 24"/>
              </a:rPr>
              <a:t>cannot</a:t>
            </a:r>
            <a:r>
              <a:rPr lang="en-GB" smtClean="0">
                <a:solidFill>
                  <a:srgbClr val="000000"/>
                </a:solidFill>
                <a:latin typeface="Trebuchet MS - 24"/>
              </a:rPr>
              <a:t> walk without being caught by zombies. </a:t>
            </a:r>
            <a:endParaRPr lang="en-GB">
              <a:solidFill>
                <a:srgbClr val="000000"/>
              </a:solidFill>
              <a:latin typeface="Trebuchet MS - 2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3800" y="177800"/>
            <a:ext cx="535948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 smtClean="0">
                <a:solidFill>
                  <a:srgbClr val="000000"/>
                </a:solidFill>
                <a:latin typeface="Trebuchet MS - 36"/>
              </a:rPr>
              <a:t>Situation 4</a:t>
            </a:r>
            <a:endParaRPr lang="en-GB" sz="2700" b="1" u="sng">
              <a:solidFill>
                <a:srgbClr val="000000"/>
              </a:solidFill>
              <a:latin typeface="Trebuchet MS - 36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6642100"/>
            <a:ext cx="1537589" cy="614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4" name="Group 13"/>
          <p:cNvGrpSpPr/>
          <p:nvPr/>
        </p:nvGrpSpPr>
        <p:grpSpPr>
          <a:xfrm>
            <a:off x="317500" y="3238500"/>
            <a:ext cx="6591300" cy="3785632"/>
            <a:chOff x="317500" y="3238500"/>
            <a:chExt cx="6591300" cy="3785632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5778500"/>
              <a:ext cx="274574" cy="8042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grpSp>
          <p:nvGrpSpPr>
            <p:cNvPr id="8" name="Group 7"/>
            <p:cNvGrpSpPr/>
            <p:nvPr/>
          </p:nvGrpSpPr>
          <p:grpSpPr>
            <a:xfrm>
              <a:off x="3124200" y="3238500"/>
              <a:ext cx="3784600" cy="1435101"/>
              <a:chOff x="3124200" y="3238500"/>
              <a:chExt cx="3784600" cy="1435101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3187700" y="3238500"/>
                <a:ext cx="3657601" cy="1435101"/>
              </a:xfrm>
              <a:custGeom>
                <a:avLst/>
                <a:gdLst/>
                <a:ahLst/>
                <a:cxnLst/>
                <a:rect l="0" t="0" r="0" b="0"/>
                <a:pathLst>
                  <a:path w="3657601" h="1435101">
                    <a:moveTo>
                      <a:pt x="0" y="0"/>
                    </a:moveTo>
                    <a:lnTo>
                      <a:pt x="3657600" y="0"/>
                    </a:lnTo>
                    <a:lnTo>
                      <a:pt x="3657600" y="1435100"/>
                    </a:lnTo>
                    <a:lnTo>
                      <a:pt x="0" y="1435100"/>
                    </a:lnTo>
                    <a:close/>
                  </a:path>
                </a:pathLst>
              </a:custGeom>
              <a:solidFill>
                <a:srgbClr val="FFAD5B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124200" y="3238500"/>
                <a:ext cx="3784600" cy="6463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endParaRPr lang="en-GB" smtClean="0"/>
              </a:p>
              <a:p>
                <a:pPr algn="ctr"/>
                <a:r>
                  <a:rPr lang="en-GB" smtClean="0"/>
                  <a:t>C</a:t>
                </a:r>
                <a:r>
                  <a:rPr lang="en-GB" b="1" smtClean="0">
                    <a:solidFill>
                      <a:srgbClr val="000000"/>
                    </a:solidFill>
                    <a:latin typeface="Trebuchet MS - 24"/>
                  </a:rPr>
                  <a:t>ompound </a:t>
                </a:r>
                <a:endParaRPr lang="en-GB" b="1">
                  <a:solidFill>
                    <a:srgbClr val="000000"/>
                  </a:solidFill>
                  <a:latin typeface="Trebuchet MS - 24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17500" y="6578600"/>
              <a:ext cx="19558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500" smtClean="0">
                  <a:solidFill>
                    <a:srgbClr val="000000"/>
                  </a:solidFill>
                  <a:latin typeface="Trebuchet MS - 20"/>
                </a:rPr>
                <a:t>Deputy Nick Crimes</a:t>
              </a:r>
              <a:endParaRPr lang="en-GB" sz="1500">
                <a:solidFill>
                  <a:srgbClr val="000000"/>
                </a:solidFill>
                <a:latin typeface="Trebuchet MS - 2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193808" y="6648517"/>
              <a:ext cx="1394192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177166" y="6565307"/>
              <a:ext cx="0" cy="149779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604434" y="6569249"/>
              <a:ext cx="0" cy="149779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610100" y="6654800"/>
              <a:ext cx="871101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000000"/>
                  </a:solidFill>
                  <a:latin typeface="Trebuchet MS - 24"/>
                </a:rPr>
                <a:t>2m</a:t>
              </a:r>
              <a:endParaRPr lang="en-GB" b="1">
                <a:solidFill>
                  <a:srgbClr val="000000"/>
                </a:solidFill>
                <a:latin typeface="Trebuchet MS - 2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07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711200"/>
            <a:ext cx="9780287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mtClean="0">
                <a:solidFill>
                  <a:srgbClr val="000000"/>
                </a:solidFill>
                <a:latin typeface="Trebuchet MS - 24"/>
              </a:rPr>
              <a:t>Deputy Crimes has managed to chain a group of zombies to a fence. The zombies can reach out 3 metres from the fence. Show the area Deputy Crimes </a:t>
            </a:r>
            <a:r>
              <a:rPr lang="en-GB" u="sng" smtClean="0">
                <a:solidFill>
                  <a:srgbClr val="000000"/>
                </a:solidFill>
                <a:latin typeface="Trebuchet MS - 24"/>
              </a:rPr>
              <a:t>cannot</a:t>
            </a:r>
            <a:r>
              <a:rPr lang="en-GB" smtClean="0">
                <a:solidFill>
                  <a:srgbClr val="000000"/>
                </a:solidFill>
                <a:latin typeface="Trebuchet MS - 24"/>
              </a:rPr>
              <a:t> walk without being caught by zombies. </a:t>
            </a:r>
            <a:endParaRPr lang="en-GB">
              <a:solidFill>
                <a:srgbClr val="000000"/>
              </a:solidFill>
              <a:latin typeface="Trebuchet MS - 2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3800" y="177800"/>
            <a:ext cx="5334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 smtClean="0">
                <a:solidFill>
                  <a:srgbClr val="000000"/>
                </a:solidFill>
                <a:latin typeface="Trebuchet MS - 36"/>
              </a:rPr>
              <a:t>Situation 5</a:t>
            </a:r>
            <a:endParaRPr lang="en-GB" sz="2700" b="1" u="sng">
              <a:solidFill>
                <a:srgbClr val="000000"/>
              </a:solidFill>
              <a:latin typeface="Trebuchet MS - 36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6642100"/>
            <a:ext cx="1537589" cy="614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2" name="Group 11"/>
          <p:cNvGrpSpPr/>
          <p:nvPr/>
        </p:nvGrpSpPr>
        <p:grpSpPr>
          <a:xfrm>
            <a:off x="317500" y="3810000"/>
            <a:ext cx="6974968" cy="3226832"/>
            <a:chOff x="317500" y="3810000"/>
            <a:chExt cx="6974968" cy="3226832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5778500"/>
              <a:ext cx="274574" cy="8042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Freeform 5"/>
            <p:cNvSpPr/>
            <p:nvPr/>
          </p:nvSpPr>
          <p:spPr>
            <a:xfrm>
              <a:off x="2819400" y="3810000"/>
              <a:ext cx="4473068" cy="129668"/>
            </a:xfrm>
            <a:custGeom>
              <a:avLst/>
              <a:gdLst/>
              <a:ahLst/>
              <a:cxnLst/>
              <a:rect l="0" t="0" r="0" b="0"/>
              <a:pathLst>
                <a:path w="4473068" h="129668">
                  <a:moveTo>
                    <a:pt x="0" y="0"/>
                  </a:moveTo>
                  <a:lnTo>
                    <a:pt x="4473067" y="0"/>
                  </a:lnTo>
                  <a:lnTo>
                    <a:pt x="4473067" y="129667"/>
                  </a:lnTo>
                  <a:lnTo>
                    <a:pt x="0" y="129667"/>
                  </a:lnTo>
                  <a:close/>
                </a:path>
              </a:pathLst>
            </a:custGeom>
            <a:solidFill>
              <a:srgbClr val="A52A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500" y="6578600"/>
              <a:ext cx="19558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500" smtClean="0">
                  <a:solidFill>
                    <a:srgbClr val="000000"/>
                  </a:solidFill>
                  <a:latin typeface="Trebuchet MS - 20"/>
                </a:rPr>
                <a:t>Deputy Nick Crimes</a:t>
              </a:r>
              <a:endParaRPr lang="en-GB" sz="1500">
                <a:solidFill>
                  <a:srgbClr val="000000"/>
                </a:solidFill>
                <a:latin typeface="Trebuchet MS - 2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193794" y="6648577"/>
              <a:ext cx="1838706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177157" y="6565265"/>
              <a:ext cx="0" cy="14986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36183" y="6569202"/>
              <a:ext cx="0" cy="14986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00600" y="6667500"/>
              <a:ext cx="8636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000000"/>
                  </a:solidFill>
                  <a:latin typeface="Trebuchet MS - 24"/>
                </a:rPr>
                <a:t>3m</a:t>
              </a:r>
              <a:endParaRPr lang="en-GB" b="1">
                <a:solidFill>
                  <a:srgbClr val="000000"/>
                </a:solidFill>
                <a:latin typeface="Trebuchet MS - 2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504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711200"/>
            <a:ext cx="9689575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mtClean="0">
                <a:solidFill>
                  <a:srgbClr val="000000"/>
                </a:solidFill>
                <a:latin typeface="Trebuchet MS - 24"/>
              </a:rPr>
              <a:t>Deputy Crimes is in a compound and has managed to trap two groups of zombies in two sheds. The zombies can reach out 2 metres from each shed. Show the area Deputy Crimes </a:t>
            </a:r>
            <a:r>
              <a:rPr lang="en-GB" u="sng" smtClean="0">
                <a:solidFill>
                  <a:srgbClr val="000000"/>
                </a:solidFill>
                <a:latin typeface="Trebuchet MS - 24"/>
              </a:rPr>
              <a:t>can</a:t>
            </a:r>
            <a:r>
              <a:rPr lang="en-GB" smtClean="0">
                <a:solidFill>
                  <a:srgbClr val="000000"/>
                </a:solidFill>
                <a:latin typeface="Trebuchet MS - 24"/>
              </a:rPr>
              <a:t> walk without being reachable by zombies.</a:t>
            </a:r>
            <a:endParaRPr lang="en-GB">
              <a:solidFill>
                <a:srgbClr val="000000"/>
              </a:solidFill>
              <a:latin typeface="Trebuchet MS - 2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3800" y="177800"/>
            <a:ext cx="533436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 smtClean="0">
                <a:solidFill>
                  <a:srgbClr val="000000"/>
                </a:solidFill>
                <a:latin typeface="Trebuchet MS - 36"/>
              </a:rPr>
              <a:t>Situation 6</a:t>
            </a:r>
            <a:endParaRPr lang="en-GB" sz="2700" b="1" u="sng">
              <a:solidFill>
                <a:srgbClr val="000000"/>
              </a:solidFill>
              <a:latin typeface="Trebuchet MS - 36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6642100"/>
            <a:ext cx="1537589" cy="614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9" name="Group 18"/>
          <p:cNvGrpSpPr/>
          <p:nvPr/>
        </p:nvGrpSpPr>
        <p:grpSpPr>
          <a:xfrm>
            <a:off x="939800" y="2260600"/>
            <a:ext cx="8305800" cy="4992132"/>
            <a:chOff x="939800" y="2260600"/>
            <a:chExt cx="8305800" cy="4992132"/>
          </a:xfrm>
        </p:grpSpPr>
        <p:grpSp>
          <p:nvGrpSpPr>
            <p:cNvPr id="14" name="Group 13"/>
            <p:cNvGrpSpPr/>
            <p:nvPr/>
          </p:nvGrpSpPr>
          <p:grpSpPr>
            <a:xfrm>
              <a:off x="939800" y="2260600"/>
              <a:ext cx="8305800" cy="4228339"/>
              <a:chOff x="939800" y="2260600"/>
              <a:chExt cx="8305800" cy="4228339"/>
            </a:xfrm>
          </p:grpSpPr>
          <p:pic>
            <p:nvPicPr>
              <p:cNvPr id="5" name="Picture 4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8000" y="4914900"/>
                <a:ext cx="274574" cy="80429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939800" y="5689600"/>
                <a:ext cx="1955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Deputy Nick Crimes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143000" y="2260600"/>
                <a:ext cx="8057815" cy="4228339"/>
              </a:xfrm>
              <a:custGeom>
                <a:avLst/>
                <a:gdLst/>
                <a:ahLst/>
                <a:cxnLst/>
                <a:rect l="0" t="0" r="0" b="0"/>
                <a:pathLst>
                  <a:path w="8057815" h="4228339">
                    <a:moveTo>
                      <a:pt x="0" y="0"/>
                    </a:moveTo>
                    <a:lnTo>
                      <a:pt x="8057814" y="0"/>
                    </a:lnTo>
                    <a:lnTo>
                      <a:pt x="8057814" y="4228338"/>
                    </a:lnTo>
                    <a:lnTo>
                      <a:pt x="0" y="4228338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225800" y="2273300"/>
                <a:ext cx="6019800" cy="1257301"/>
                <a:chOff x="3225800" y="2273300"/>
                <a:chExt cx="6019800" cy="1257301"/>
              </a:xfrm>
            </p:grpSpPr>
            <p:sp>
              <p:nvSpPr>
                <p:cNvPr id="8" name="Freeform 7"/>
                <p:cNvSpPr/>
                <p:nvPr/>
              </p:nvSpPr>
              <p:spPr>
                <a:xfrm>
                  <a:off x="3289300" y="2273300"/>
                  <a:ext cx="5892801" cy="12573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92801" h="1257301">
                      <a:moveTo>
                        <a:pt x="0" y="0"/>
                      </a:moveTo>
                      <a:lnTo>
                        <a:pt x="5892800" y="0"/>
                      </a:lnTo>
                      <a:lnTo>
                        <a:pt x="5892800" y="1257300"/>
                      </a:lnTo>
                      <a:lnTo>
                        <a:pt x="0" y="1257300"/>
                      </a:lnTo>
                      <a:close/>
                    </a:path>
                  </a:pathLst>
                </a:custGeom>
                <a:solidFill>
                  <a:srgbClr val="D2B48C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225800" y="2273300"/>
                  <a:ext cx="6019800" cy="692497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endParaRPr lang="en-GB" smtClean="0"/>
                </a:p>
                <a:p>
                  <a:pPr algn="ctr"/>
                  <a:r>
                    <a:rPr lang="en-GB" smtClean="0"/>
                    <a:t>S</a:t>
                  </a:r>
                  <a:r>
                    <a:rPr lang="en-GB" sz="2100" b="1" smtClean="0">
                      <a:solidFill>
                        <a:srgbClr val="000000"/>
                      </a:solidFill>
                      <a:latin typeface="Trebuchet MS - 28"/>
                    </a:rPr>
                    <a:t>hed A </a:t>
                  </a:r>
                  <a:endParaRPr lang="en-GB" sz="2100" b="1">
                    <a:solidFill>
                      <a:srgbClr val="000000"/>
                    </a:solidFill>
                    <a:latin typeface="Trebuchet MS - 28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7861300" y="3543300"/>
                <a:ext cx="1384300" cy="2933701"/>
                <a:chOff x="7861300" y="3543300"/>
                <a:chExt cx="1384300" cy="2933701"/>
              </a:xfrm>
            </p:grpSpPr>
            <p:sp>
              <p:nvSpPr>
                <p:cNvPr id="11" name="Freeform 10"/>
                <p:cNvSpPr/>
                <p:nvPr/>
              </p:nvSpPr>
              <p:spPr>
                <a:xfrm>
                  <a:off x="7924800" y="3543300"/>
                  <a:ext cx="1257301" cy="2933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57301" h="2933701">
                      <a:moveTo>
                        <a:pt x="0" y="0"/>
                      </a:moveTo>
                      <a:lnTo>
                        <a:pt x="1257300" y="0"/>
                      </a:lnTo>
                      <a:lnTo>
                        <a:pt x="1257300" y="2933700"/>
                      </a:lnTo>
                      <a:lnTo>
                        <a:pt x="0" y="2933700"/>
                      </a:lnTo>
                      <a:close/>
                    </a:path>
                  </a:pathLst>
                </a:custGeom>
                <a:solidFill>
                  <a:srgbClr val="D2B48C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861300" y="3543300"/>
                  <a:ext cx="1384300" cy="1246495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endParaRPr lang="en-GB" smtClean="0"/>
                </a:p>
                <a:p>
                  <a:pPr algn="ctr"/>
                  <a:endParaRPr lang="en-GB" smtClean="0"/>
                </a:p>
                <a:p>
                  <a:pPr algn="ctr"/>
                  <a:endParaRPr lang="en-GB" smtClean="0"/>
                </a:p>
                <a:p>
                  <a:pPr algn="ctr"/>
                  <a:r>
                    <a:rPr lang="en-GB" smtClean="0"/>
                    <a:t>She</a:t>
                  </a:r>
                  <a:r>
                    <a:rPr lang="en-GB" sz="2100" b="1" smtClean="0">
                      <a:solidFill>
                        <a:srgbClr val="000000"/>
                      </a:solidFill>
                      <a:latin typeface="Trebuchet MS - 28"/>
                    </a:rPr>
                    <a:t>d B</a:t>
                  </a:r>
                  <a:r>
                    <a:rPr lang="en-GB" sz="1200" smtClean="0">
                      <a:solidFill>
                        <a:srgbClr val="000000"/>
                      </a:solidFill>
                      <a:latin typeface="Times New Roman - 16"/>
                    </a:rPr>
                    <a:t> </a:t>
                  </a:r>
                  <a:endParaRPr lang="en-GB" sz="1200">
                    <a:solidFill>
                      <a:srgbClr val="000000"/>
                    </a:solidFill>
                    <a:latin typeface="Times New Roman - 16"/>
                  </a:endParaRPr>
                </a:p>
              </p:txBody>
            </p:sp>
          </p:grpSp>
        </p:grpSp>
        <p:cxnSp>
          <p:nvCxnSpPr>
            <p:cNvPr id="15" name="Straight Connector 14"/>
            <p:cNvCxnSpPr/>
            <p:nvPr/>
          </p:nvCxnSpPr>
          <p:spPr>
            <a:xfrm>
              <a:off x="4219194" y="6851777"/>
              <a:ext cx="1445006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02557" y="6768465"/>
              <a:ext cx="0" cy="14986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667883" y="6772402"/>
              <a:ext cx="0" cy="14986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610100" y="6883400"/>
              <a:ext cx="8636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000000"/>
                  </a:solidFill>
                  <a:latin typeface="Trebuchet MS - 24"/>
                </a:rPr>
                <a:t>2m</a:t>
              </a:r>
              <a:endParaRPr lang="en-GB" b="1">
                <a:solidFill>
                  <a:srgbClr val="000000"/>
                </a:solidFill>
                <a:latin typeface="Trebuchet MS - 2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671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100" y="571500"/>
            <a:ext cx="658179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b="1" smtClean="0">
                <a:solidFill>
                  <a:srgbClr val="000000"/>
                </a:solidFill>
                <a:latin typeface="Trebuchet MS - 48"/>
              </a:rPr>
              <a:t>Answers coming next</a:t>
            </a:r>
            <a:endParaRPr lang="en-GB" sz="3600" b="1">
              <a:solidFill>
                <a:srgbClr val="000000"/>
              </a:solidFill>
              <a:latin typeface="Trebuchet MS - 48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574800"/>
            <a:ext cx="9044240" cy="45627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547296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797</Words>
  <Application>Microsoft Office PowerPoint</Application>
  <PresentationFormat>Custom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Trebuchet MS - 28</vt:lpstr>
      <vt:lpstr>Calibri</vt:lpstr>
      <vt:lpstr>Trebuchet MS - 48</vt:lpstr>
      <vt:lpstr>Trebuchet MS - 24</vt:lpstr>
      <vt:lpstr>Times New Roman - 16</vt:lpstr>
      <vt:lpstr>Trebuchet MS - 20</vt:lpstr>
      <vt:lpstr>Trebuchet MS - 36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Worthing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Lutwyche</dc:creator>
  <cp:lastModifiedBy>A Lutwyche</cp:lastModifiedBy>
  <cp:revision>3</cp:revision>
  <dcterms:created xsi:type="dcterms:W3CDTF">2015-01-06T16:29:07Z</dcterms:created>
  <dcterms:modified xsi:type="dcterms:W3CDTF">2015-01-06T16:39:18Z</dcterms:modified>
</cp:coreProperties>
</file>