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620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26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1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6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9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1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4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9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2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6C11-1CCB-49FF-9D37-C7C59C93C07C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5612-085F-46B0-BF33-2C0F46BEC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6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84200"/>
            <a:ext cx="9217152" cy="51772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244600" y="5816600"/>
            <a:ext cx="7899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b="1" i="1" smtClean="0">
                <a:solidFill>
                  <a:srgbClr val="000000"/>
                </a:solidFill>
                <a:latin typeface="Trebuchet MS - 48"/>
              </a:rPr>
              <a:t>Bearings</a:t>
            </a:r>
            <a:endParaRPr lang="en-GB" sz="3600" b="1" i="1">
              <a:solidFill>
                <a:srgbClr val="000000"/>
              </a:solidFill>
              <a:latin typeface="Trebuchet MS - 48"/>
            </a:endParaRPr>
          </a:p>
        </p:txBody>
      </p:sp>
    </p:spTree>
    <p:extLst>
      <p:ext uri="{BB962C8B-B14F-4D97-AF65-F5344CB8AC3E}">
        <p14:creationId xmlns:p14="http://schemas.microsoft.com/office/powerpoint/2010/main" val="40575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3200"/>
            <a:ext cx="520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smtClean="0">
                <a:solidFill>
                  <a:srgbClr val="000000"/>
                </a:solidFill>
                <a:latin typeface="Trebuchet MS - 36"/>
              </a:rPr>
              <a:t>The Back Story</a:t>
            </a:r>
            <a:endParaRPr lang="en-GB" sz="2700" b="1">
              <a:solidFill>
                <a:srgbClr val="000000"/>
              </a:solidFill>
              <a:latin typeface="Trebuchet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" y="850900"/>
            <a:ext cx="93980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Aptly named Deputy Nick Crimes has just woken from a coma to discover that Earth is in the midst of a zombie apocalypse. The "shufflers" and "nibblers", as the zombies are known, are continually looking for "fresh meat" in the form of human flesh.</a:t>
            </a: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Deputy Crimes, along with fellow survivors, must avoid  shufflers and nibblers.</a:t>
            </a: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Can you help?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5575300"/>
            <a:ext cx="5059935" cy="1434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3841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55600" y="2273300"/>
            <a:ext cx="9245600" cy="4446270"/>
            <a:chOff x="355600" y="2273300"/>
            <a:chExt cx="9245600" cy="4446270"/>
          </a:xfrm>
        </p:grpSpPr>
        <p:cxnSp>
          <p:nvCxnSpPr>
            <p:cNvPr id="2" name="Straight Connector 1"/>
            <p:cNvCxnSpPr/>
            <p:nvPr/>
          </p:nvCxnSpPr>
          <p:spPr>
            <a:xfrm flipH="1">
              <a:off x="4695698" y="5828538"/>
              <a:ext cx="2779522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4685157" y="3912362"/>
              <a:ext cx="0" cy="1895094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3253359" y="2543556"/>
              <a:ext cx="1431798" cy="1368806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68629" y="2543556"/>
              <a:ext cx="2284730" cy="261112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0" y="5359400"/>
              <a:ext cx="445770" cy="136017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Oval 6"/>
            <p:cNvSpPr/>
            <p:nvPr/>
          </p:nvSpPr>
          <p:spPr>
            <a:xfrm>
              <a:off x="863600" y="50546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136900" y="24384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559300" y="38100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572000" y="57150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378700" y="57277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712200" y="2705100"/>
              <a:ext cx="889000" cy="1794256"/>
              <a:chOff x="8712200" y="2705100"/>
              <a:chExt cx="889000" cy="179425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8930259" y="3309620"/>
                <a:ext cx="0" cy="1189736"/>
              </a:xfrm>
              <a:prstGeom prst="line">
                <a:avLst/>
              </a:prstGeom>
              <a:ln w="76200" cap="flat" cmpd="sng" algn="ctr">
                <a:solidFill>
                  <a:srgbClr val="000000"/>
                </a:solidFill>
                <a:prstDash val="solid"/>
                <a:round/>
                <a:headEnd type="oval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712200" y="2705100"/>
                <a:ext cx="8890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700" b="1" smtClean="0">
                    <a:solidFill>
                      <a:srgbClr val="000000"/>
                    </a:solidFill>
                    <a:latin typeface="Trebuchet MS - 36"/>
                  </a:rPr>
                  <a:t>N</a:t>
                </a:r>
                <a:endParaRPr lang="en-GB" sz="2700" b="1">
                  <a:solidFill>
                    <a:srgbClr val="000000"/>
                  </a:solidFill>
                  <a:latin typeface="Trebuchet MS - 36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83400" y="52832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Start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600" y="53213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Finish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390767" y="2719070"/>
              <a:ext cx="1102233" cy="558562"/>
              <a:chOff x="6390767" y="2719070"/>
              <a:chExt cx="1102233" cy="55856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422390" y="2834894"/>
                <a:ext cx="842264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275195" y="2719070"/>
                <a:ext cx="0" cy="210566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390767" y="2740152"/>
                <a:ext cx="0" cy="193548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477000" y="2908300"/>
                <a:ext cx="1016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1km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064000" y="59817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House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6100" y="34036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Farm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5500" y="22733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Store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8300" y="711200"/>
            <a:ext cx="93726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It is safer to travel at night so Deputy Crimes needs very precise instructions and bearings in order to travel safely.</a:t>
            </a: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Describe each bearing and distance Crimes must travel.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3800" y="177800"/>
            <a:ext cx="533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Journey 1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28" name="Picture 2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6659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200" y="2171700"/>
            <a:ext cx="9817100" cy="4763532"/>
            <a:chOff x="203200" y="2171700"/>
            <a:chExt cx="9817100" cy="4763532"/>
          </a:xfrm>
        </p:grpSpPr>
        <p:grpSp>
          <p:nvGrpSpPr>
            <p:cNvPr id="28" name="Group 27"/>
            <p:cNvGrpSpPr/>
            <p:nvPr/>
          </p:nvGrpSpPr>
          <p:grpSpPr>
            <a:xfrm>
              <a:off x="203200" y="2171700"/>
              <a:ext cx="9817100" cy="4763532"/>
              <a:chOff x="203200" y="2171700"/>
              <a:chExt cx="9817100" cy="476353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3200" y="2171700"/>
                <a:ext cx="8470900" cy="4763532"/>
                <a:chOff x="203200" y="2171700"/>
                <a:chExt cx="8470900" cy="4763532"/>
              </a:xfrm>
            </p:grpSpPr>
            <p:cxnSp>
              <p:nvCxnSpPr>
                <p:cNvPr id="2" name="Straight Connector 1"/>
                <p:cNvCxnSpPr/>
                <p:nvPr/>
              </p:nvCxnSpPr>
              <p:spPr>
                <a:xfrm>
                  <a:off x="1423543" y="5567553"/>
                  <a:ext cx="2063623" cy="873887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6993128" y="3497580"/>
                  <a:ext cx="1052830" cy="2642743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3"/>
                <p:cNvCxnSpPr/>
                <p:nvPr/>
              </p:nvCxnSpPr>
              <p:spPr>
                <a:xfrm flipH="1" flipV="1">
                  <a:off x="3487166" y="4487291"/>
                  <a:ext cx="3505962" cy="1653032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 flipH="1" flipV="1">
                  <a:off x="2718562" y="2644775"/>
                  <a:ext cx="768604" cy="1842516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1434084" y="2655316"/>
                  <a:ext cx="1284478" cy="2905887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Oval 6"/>
                <p:cNvSpPr/>
                <p:nvPr/>
              </p:nvSpPr>
              <p:spPr>
                <a:xfrm>
                  <a:off x="1314450" y="54483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371850" y="43815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609850" y="25400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931150" y="33782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6877050" y="60325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371850" y="63373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404100" y="2959100"/>
                  <a:ext cx="12700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Start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70200" y="6565900"/>
                  <a:ext cx="12700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Finish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5260467" y="3112770"/>
                  <a:ext cx="1102233" cy="558562"/>
                  <a:chOff x="5260467" y="3112770"/>
                  <a:chExt cx="1102233" cy="558562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5292090" y="3228594"/>
                    <a:ext cx="842264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6144895" y="3112770"/>
                    <a:ext cx="0" cy="210566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260467" y="3133852"/>
                    <a:ext cx="0" cy="193548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346700" y="3302000"/>
                    <a:ext cx="1016000" cy="369332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mtClean="0">
                        <a:solidFill>
                          <a:srgbClr val="000000"/>
                        </a:solidFill>
                        <a:latin typeface="Trebuchet MS - 24"/>
                      </a:rPr>
                      <a:t>1km</a:t>
                    </a:r>
                    <a:endParaRPr lang="en-GB">
                      <a:solidFill>
                        <a:srgbClr val="000000"/>
                      </a:solidFill>
                      <a:latin typeface="Trebuchet MS - 24"/>
                    </a:endParaRPr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6362700" y="6223000"/>
                  <a:ext cx="1270000" cy="6463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Gas Station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441700" y="3759200"/>
                  <a:ext cx="1270000" cy="6463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Medical Centre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03200" y="5372100"/>
                  <a:ext cx="1270000" cy="6463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Sports Stadium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082800" y="2171700"/>
                  <a:ext cx="12700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School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131300" y="2400300"/>
                <a:ext cx="889000" cy="1794256"/>
                <a:chOff x="9131300" y="2400300"/>
                <a:chExt cx="889000" cy="179425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9349359" y="3004820"/>
                  <a:ext cx="0" cy="1189736"/>
                </a:xfrm>
                <a:prstGeom prst="line">
                  <a:avLst/>
                </a:prstGeom>
                <a:ln w="76200" cap="flat" cmpd="sng" algn="ctr">
                  <a:solidFill>
                    <a:srgbClr val="000000"/>
                  </a:solidFill>
                  <a:prstDash val="solid"/>
                  <a:round/>
                  <a:headEnd type="oval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9131300" y="2400300"/>
                  <a:ext cx="889000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2700" b="1" smtClean="0">
                      <a:solidFill>
                        <a:srgbClr val="000000"/>
                      </a:solidFill>
                      <a:latin typeface="Trebuchet MS - 36"/>
                    </a:rPr>
                    <a:t>N</a:t>
                  </a:r>
                  <a:endParaRPr lang="en-GB" sz="2700" b="1">
                    <a:solidFill>
                      <a:srgbClr val="000000"/>
                    </a:solidFill>
                    <a:latin typeface="Trebuchet MS - 36"/>
                  </a:endParaRPr>
                </a:p>
              </p:txBody>
            </p:sp>
          </p:grpSp>
        </p:grpSp>
        <p:pic>
          <p:nvPicPr>
            <p:cNvPr id="29" name="Picture 28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9800" y="5365750"/>
              <a:ext cx="445770" cy="136017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31" name="TextBox 30"/>
          <p:cNvSpPr txBox="1"/>
          <p:nvPr/>
        </p:nvSpPr>
        <p:spPr>
          <a:xfrm>
            <a:off x="368300" y="711200"/>
            <a:ext cx="93726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It is safer to travel at night so Deputy Crimes needs very precise instructions and bearings in order to travel safely.</a:t>
            </a: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Describe each bearing and distance Crimes must travel.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63800" y="177800"/>
            <a:ext cx="533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Journey 2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33" name="Picture 3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1831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400" y="558800"/>
            <a:ext cx="6578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b="1" smtClean="0">
                <a:solidFill>
                  <a:srgbClr val="000000"/>
                </a:solidFill>
                <a:latin typeface="Trebuchet MS - 48"/>
              </a:rPr>
              <a:t>Answers coming next</a:t>
            </a:r>
            <a:endParaRPr lang="en-GB" sz="3600" b="1">
              <a:solidFill>
                <a:srgbClr val="000000"/>
              </a:solidFill>
              <a:latin typeface="Trebuchet MS - 4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62100"/>
            <a:ext cx="9044178" cy="4562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2005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55600" y="2273300"/>
            <a:ext cx="9245600" cy="4446270"/>
            <a:chOff x="355600" y="2273300"/>
            <a:chExt cx="9245600" cy="4446270"/>
          </a:xfrm>
        </p:grpSpPr>
        <p:cxnSp>
          <p:nvCxnSpPr>
            <p:cNvPr id="2" name="Straight Connector 1"/>
            <p:cNvCxnSpPr/>
            <p:nvPr/>
          </p:nvCxnSpPr>
          <p:spPr>
            <a:xfrm flipH="1">
              <a:off x="4695698" y="5828538"/>
              <a:ext cx="2779522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V="1">
              <a:off x="4685157" y="3912362"/>
              <a:ext cx="0" cy="1895094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3253359" y="2543556"/>
              <a:ext cx="1431798" cy="1368806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68629" y="2543556"/>
              <a:ext cx="2284730" cy="261112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0" y="5359400"/>
              <a:ext cx="445770" cy="136017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Oval 6"/>
            <p:cNvSpPr/>
            <p:nvPr/>
          </p:nvSpPr>
          <p:spPr>
            <a:xfrm>
              <a:off x="863600" y="50546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136900" y="24384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559300" y="38100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572000" y="57150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378700" y="5727700"/>
              <a:ext cx="226568" cy="207772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712200" y="2705100"/>
              <a:ext cx="889000" cy="1794256"/>
              <a:chOff x="8712200" y="2705100"/>
              <a:chExt cx="889000" cy="179425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8930259" y="3309620"/>
                <a:ext cx="0" cy="1189736"/>
              </a:xfrm>
              <a:prstGeom prst="line">
                <a:avLst/>
              </a:prstGeom>
              <a:ln w="76200" cap="flat" cmpd="sng" algn="ctr">
                <a:solidFill>
                  <a:srgbClr val="000000"/>
                </a:solidFill>
                <a:prstDash val="solid"/>
                <a:round/>
                <a:headEnd type="oval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712200" y="2705100"/>
                <a:ext cx="8890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700" b="1" smtClean="0">
                    <a:solidFill>
                      <a:srgbClr val="000000"/>
                    </a:solidFill>
                    <a:latin typeface="Trebuchet MS - 36"/>
                  </a:rPr>
                  <a:t>N</a:t>
                </a:r>
                <a:endParaRPr lang="en-GB" sz="2700" b="1">
                  <a:solidFill>
                    <a:srgbClr val="000000"/>
                  </a:solidFill>
                  <a:latin typeface="Trebuchet MS - 36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83400" y="52832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Start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600" y="53213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Finish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390767" y="2719070"/>
              <a:ext cx="1102233" cy="558562"/>
              <a:chOff x="6390767" y="2719070"/>
              <a:chExt cx="1102233" cy="55856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422390" y="2834894"/>
                <a:ext cx="842264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275195" y="2719070"/>
                <a:ext cx="0" cy="210566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390767" y="2740152"/>
                <a:ext cx="0" cy="193548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477000" y="2908300"/>
                <a:ext cx="1016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1km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064000" y="59817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House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6100" y="34036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Farm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5500" y="2273300"/>
              <a:ext cx="1270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Store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8300" y="711200"/>
            <a:ext cx="93726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It is safer to travel at night so Deputy Crimes needs very precise instructions and bearings in order to travel safely.</a:t>
            </a: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Describe each bearing and distance Crimes must travel.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3800" y="177800"/>
            <a:ext cx="533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Journey 1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28" name="Picture 2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2484" y="3377310"/>
            <a:ext cx="3297428" cy="3375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774700"/>
            <a:ext cx="5203988" cy="1158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8345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55600" y="1993900"/>
            <a:ext cx="9245600" cy="4725670"/>
            <a:chOff x="355600" y="1993900"/>
            <a:chExt cx="9245600" cy="4725670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695700"/>
              <a:ext cx="1016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4km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55600" y="2273300"/>
              <a:ext cx="9245600" cy="4446270"/>
              <a:chOff x="355600" y="2273300"/>
              <a:chExt cx="9245600" cy="444627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4695698" y="5828538"/>
                <a:ext cx="2779522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V="1">
                <a:off x="4685157" y="3912362"/>
                <a:ext cx="0" cy="1895094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253359" y="2543556"/>
                <a:ext cx="1431798" cy="1368806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968629" y="2543556"/>
                <a:ext cx="2284730" cy="261112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2500" y="5359400"/>
                <a:ext cx="445770" cy="136017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8" name="Oval 7"/>
              <p:cNvSpPr/>
              <p:nvPr/>
            </p:nvSpPr>
            <p:spPr>
              <a:xfrm>
                <a:off x="863600" y="5054600"/>
                <a:ext cx="226568" cy="207772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36900" y="2438400"/>
                <a:ext cx="226568" cy="207772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59300" y="3810000"/>
                <a:ext cx="226568" cy="207772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572000" y="5715000"/>
                <a:ext cx="226568" cy="207772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378700" y="5727700"/>
                <a:ext cx="226568" cy="207772"/>
              </a:xfrm>
              <a:prstGeom prst="ellipse">
                <a:avLst/>
              </a:pr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8712200" y="2705100"/>
                <a:ext cx="889000" cy="1794256"/>
                <a:chOff x="8712200" y="2705100"/>
                <a:chExt cx="889000" cy="1794256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8930259" y="3309620"/>
                  <a:ext cx="0" cy="1189736"/>
                </a:xfrm>
                <a:prstGeom prst="line">
                  <a:avLst/>
                </a:prstGeom>
                <a:ln w="76200" cap="flat" cmpd="sng" algn="ctr">
                  <a:solidFill>
                    <a:srgbClr val="000000"/>
                  </a:solidFill>
                  <a:prstDash val="solid"/>
                  <a:round/>
                  <a:headEnd type="oval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8712200" y="2705100"/>
                  <a:ext cx="889000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2700" b="1" smtClean="0">
                      <a:solidFill>
                        <a:srgbClr val="000000"/>
                      </a:solidFill>
                      <a:latin typeface="Trebuchet MS - 36"/>
                    </a:rPr>
                    <a:t>N</a:t>
                  </a:r>
                  <a:endParaRPr lang="en-GB" sz="2700" b="1">
                    <a:solidFill>
                      <a:srgbClr val="000000"/>
                    </a:solidFill>
                    <a:latin typeface="Trebuchet MS - 36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883400" y="5283200"/>
                <a:ext cx="1270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Start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5600" y="5321300"/>
                <a:ext cx="1270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Finish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390767" y="2719070"/>
                <a:ext cx="1102233" cy="558562"/>
                <a:chOff x="6390767" y="2719070"/>
                <a:chExt cx="1102233" cy="558562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422390" y="2834894"/>
                  <a:ext cx="842264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7275195" y="2719070"/>
                  <a:ext cx="0" cy="210566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390767" y="2740152"/>
                  <a:ext cx="0" cy="193548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6477000" y="2908300"/>
                  <a:ext cx="10160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1km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4064000" y="5981700"/>
                <a:ext cx="1270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House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356100" y="3403600"/>
                <a:ext cx="1270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Farm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095500" y="2273300"/>
                <a:ext cx="1270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Store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150100" y="50038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270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53100" y="5854700"/>
              <a:ext cx="1016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3km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05300" y="62738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000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10100" y="31242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315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25700" y="19939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220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0900" y="4673600"/>
              <a:ext cx="1016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98900" y="2844800"/>
              <a:ext cx="1016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68300" y="711200"/>
            <a:ext cx="93726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It is safer to travel at night so Deputy Crimes needs very precise instructions and bearings in order to travel safely.</a:t>
            </a: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Describe each bearing and distance Crimes must travel.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63800" y="177800"/>
            <a:ext cx="533787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Journey 1 - Answers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37" name="Picture 3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2420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200" y="2171700"/>
            <a:ext cx="9817100" cy="4763532"/>
            <a:chOff x="203200" y="2171700"/>
            <a:chExt cx="9817100" cy="4763532"/>
          </a:xfrm>
        </p:grpSpPr>
        <p:grpSp>
          <p:nvGrpSpPr>
            <p:cNvPr id="28" name="Group 27"/>
            <p:cNvGrpSpPr/>
            <p:nvPr/>
          </p:nvGrpSpPr>
          <p:grpSpPr>
            <a:xfrm>
              <a:off x="203200" y="2171700"/>
              <a:ext cx="9817100" cy="4763532"/>
              <a:chOff x="203200" y="2171700"/>
              <a:chExt cx="9817100" cy="476353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3200" y="2171700"/>
                <a:ext cx="8470900" cy="4763532"/>
                <a:chOff x="203200" y="2171700"/>
                <a:chExt cx="8470900" cy="4763532"/>
              </a:xfrm>
            </p:grpSpPr>
            <p:cxnSp>
              <p:nvCxnSpPr>
                <p:cNvPr id="2" name="Straight Connector 1"/>
                <p:cNvCxnSpPr/>
                <p:nvPr/>
              </p:nvCxnSpPr>
              <p:spPr>
                <a:xfrm>
                  <a:off x="1423543" y="5567553"/>
                  <a:ext cx="2063623" cy="873887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6993128" y="3497580"/>
                  <a:ext cx="1052830" cy="2642743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Straight Connector 3"/>
                <p:cNvCxnSpPr/>
                <p:nvPr/>
              </p:nvCxnSpPr>
              <p:spPr>
                <a:xfrm flipH="1" flipV="1">
                  <a:off x="3487166" y="4487291"/>
                  <a:ext cx="3505962" cy="1653032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 flipH="1" flipV="1">
                  <a:off x="2718562" y="2644775"/>
                  <a:ext cx="768604" cy="1842516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1434084" y="2655316"/>
                  <a:ext cx="1284478" cy="2905887"/>
                </a:xfrm>
                <a:prstGeom prst="line">
                  <a:avLst/>
                </a:prstGeom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Oval 6"/>
                <p:cNvSpPr/>
                <p:nvPr/>
              </p:nvSpPr>
              <p:spPr>
                <a:xfrm>
                  <a:off x="1314450" y="54483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371850" y="43815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609850" y="25400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931150" y="33782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6877050" y="60325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371850" y="6337300"/>
                  <a:ext cx="226568" cy="207772"/>
                </a:xfrm>
                <a:prstGeom prst="ellips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404100" y="2959100"/>
                  <a:ext cx="12700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Start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70200" y="6565900"/>
                  <a:ext cx="12700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Finish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5260467" y="3112770"/>
                  <a:ext cx="1102233" cy="558562"/>
                  <a:chOff x="5260467" y="3112770"/>
                  <a:chExt cx="1102233" cy="558562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5292090" y="3228594"/>
                    <a:ext cx="842264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6144895" y="3112770"/>
                    <a:ext cx="0" cy="210566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260467" y="3133852"/>
                    <a:ext cx="0" cy="193548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346700" y="3302000"/>
                    <a:ext cx="1016000" cy="369332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mtClean="0">
                        <a:solidFill>
                          <a:srgbClr val="000000"/>
                        </a:solidFill>
                        <a:latin typeface="Trebuchet MS - 24"/>
                      </a:rPr>
                      <a:t>1km</a:t>
                    </a:r>
                    <a:endParaRPr lang="en-GB">
                      <a:solidFill>
                        <a:srgbClr val="000000"/>
                      </a:solidFill>
                      <a:latin typeface="Trebuchet MS - 24"/>
                    </a:endParaRPr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6362700" y="6223000"/>
                  <a:ext cx="1270000" cy="6463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Gas Station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441700" y="3759200"/>
                  <a:ext cx="1270000" cy="6463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Medical Centre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03200" y="5372100"/>
                  <a:ext cx="1270000" cy="6463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Sports Stadium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082800" y="2171700"/>
                  <a:ext cx="12700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School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131300" y="2400300"/>
                <a:ext cx="889000" cy="1794256"/>
                <a:chOff x="9131300" y="2400300"/>
                <a:chExt cx="889000" cy="179425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9349359" y="3004820"/>
                  <a:ext cx="0" cy="1189736"/>
                </a:xfrm>
                <a:prstGeom prst="line">
                  <a:avLst/>
                </a:prstGeom>
                <a:ln w="76200" cap="flat" cmpd="sng" algn="ctr">
                  <a:solidFill>
                    <a:srgbClr val="000000"/>
                  </a:solidFill>
                  <a:prstDash val="solid"/>
                  <a:round/>
                  <a:headEnd type="oval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9131300" y="2400300"/>
                  <a:ext cx="889000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2700" b="1" smtClean="0">
                      <a:solidFill>
                        <a:srgbClr val="000000"/>
                      </a:solidFill>
                      <a:latin typeface="Trebuchet MS - 36"/>
                    </a:rPr>
                    <a:t>N</a:t>
                  </a:r>
                  <a:endParaRPr lang="en-GB" sz="2700" b="1">
                    <a:solidFill>
                      <a:srgbClr val="000000"/>
                    </a:solidFill>
                    <a:latin typeface="Trebuchet MS - 36"/>
                  </a:endParaRPr>
                </a:p>
              </p:txBody>
            </p:sp>
          </p:grpSp>
        </p:grpSp>
        <p:pic>
          <p:nvPicPr>
            <p:cNvPr id="29" name="Picture 28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9800" y="5365750"/>
              <a:ext cx="445770" cy="136017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31" name="TextBox 30"/>
          <p:cNvSpPr txBox="1"/>
          <p:nvPr/>
        </p:nvSpPr>
        <p:spPr>
          <a:xfrm>
            <a:off x="368300" y="711200"/>
            <a:ext cx="93726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It is safer to travel at night so Deputy Crimes needs very precise instructions and bearings in order to travel safely.</a:t>
            </a: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Describe each bearing and distance Crimes must travel.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63800" y="177800"/>
            <a:ext cx="533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Journey 2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33" name="Picture 3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28217" y="1967610"/>
            <a:ext cx="3297428" cy="3375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25500"/>
            <a:ext cx="5203952" cy="1157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8021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03200" y="1930400"/>
            <a:ext cx="9817100" cy="5347732"/>
            <a:chOff x="203200" y="1930400"/>
            <a:chExt cx="9817100" cy="5347732"/>
          </a:xfrm>
        </p:grpSpPr>
        <p:grpSp>
          <p:nvGrpSpPr>
            <p:cNvPr id="30" name="Group 29"/>
            <p:cNvGrpSpPr/>
            <p:nvPr/>
          </p:nvGrpSpPr>
          <p:grpSpPr>
            <a:xfrm>
              <a:off x="203200" y="2171700"/>
              <a:ext cx="9817100" cy="4763532"/>
              <a:chOff x="203200" y="2171700"/>
              <a:chExt cx="9817100" cy="476353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03200" y="2171700"/>
                <a:ext cx="9817100" cy="4763532"/>
                <a:chOff x="203200" y="2171700"/>
                <a:chExt cx="9817100" cy="476353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03200" y="2171700"/>
                  <a:ext cx="8470900" cy="4763532"/>
                  <a:chOff x="203200" y="2171700"/>
                  <a:chExt cx="8470900" cy="4763532"/>
                </a:xfrm>
              </p:grpSpPr>
              <p:cxnSp>
                <p:nvCxnSpPr>
                  <p:cNvPr id="2" name="Straight Connector 1"/>
                  <p:cNvCxnSpPr/>
                  <p:nvPr/>
                </p:nvCxnSpPr>
                <p:spPr>
                  <a:xfrm>
                    <a:off x="1423543" y="5567553"/>
                    <a:ext cx="2063623" cy="873887"/>
                  </a:xfrm>
                  <a:prstGeom prst="line">
                    <a:avLst/>
                  </a:prstGeom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" name="Straight Connector 2"/>
                  <p:cNvCxnSpPr/>
                  <p:nvPr/>
                </p:nvCxnSpPr>
                <p:spPr>
                  <a:xfrm flipH="1">
                    <a:off x="6993128" y="3497580"/>
                    <a:ext cx="1052830" cy="2642743"/>
                  </a:xfrm>
                  <a:prstGeom prst="line">
                    <a:avLst/>
                  </a:prstGeom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" name="Straight Connector 3"/>
                  <p:cNvCxnSpPr/>
                  <p:nvPr/>
                </p:nvCxnSpPr>
                <p:spPr>
                  <a:xfrm flipH="1" flipV="1">
                    <a:off x="3487166" y="4487291"/>
                    <a:ext cx="3505962" cy="1653032"/>
                  </a:xfrm>
                  <a:prstGeom prst="line">
                    <a:avLst/>
                  </a:prstGeom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/>
                  <p:nvPr/>
                </p:nvCxnSpPr>
                <p:spPr>
                  <a:xfrm flipH="1" flipV="1">
                    <a:off x="2718562" y="2644775"/>
                    <a:ext cx="768604" cy="1842516"/>
                  </a:xfrm>
                  <a:prstGeom prst="line">
                    <a:avLst/>
                  </a:prstGeom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 flipH="1">
                    <a:off x="1434084" y="2655316"/>
                    <a:ext cx="1284478" cy="2905887"/>
                  </a:xfrm>
                  <a:prstGeom prst="line">
                    <a:avLst/>
                  </a:prstGeom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sm"/>
                    <a:tailEnd type="non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Oval 6"/>
                  <p:cNvSpPr/>
                  <p:nvPr/>
                </p:nvSpPr>
                <p:spPr>
                  <a:xfrm>
                    <a:off x="1314450" y="5448300"/>
                    <a:ext cx="226568" cy="2077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3371850" y="4381500"/>
                    <a:ext cx="226568" cy="2077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2609850" y="2540000"/>
                    <a:ext cx="226568" cy="2077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7931150" y="3378200"/>
                    <a:ext cx="226568" cy="2077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6877050" y="6032500"/>
                    <a:ext cx="226568" cy="2077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3371850" y="6337300"/>
                    <a:ext cx="226568" cy="2077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404100" y="2959100"/>
                    <a:ext cx="1270000" cy="369332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pPr algn="ctr"/>
                    <a:r>
                      <a:rPr lang="en-GB" smtClean="0">
                        <a:solidFill>
                          <a:srgbClr val="000000"/>
                        </a:solidFill>
                        <a:latin typeface="Trebuchet MS - 24"/>
                      </a:rPr>
                      <a:t>Start</a:t>
                    </a:r>
                    <a:endParaRPr lang="en-GB">
                      <a:solidFill>
                        <a:srgbClr val="000000"/>
                      </a:solidFill>
                      <a:latin typeface="Trebuchet MS - 24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870200" y="6565900"/>
                    <a:ext cx="1270000" cy="369332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pPr algn="ctr"/>
                    <a:r>
                      <a:rPr lang="en-GB" smtClean="0">
                        <a:solidFill>
                          <a:srgbClr val="000000"/>
                        </a:solidFill>
                        <a:latin typeface="Trebuchet MS - 24"/>
                      </a:rPr>
                      <a:t>Finish</a:t>
                    </a:r>
                    <a:endParaRPr lang="en-GB">
                      <a:solidFill>
                        <a:srgbClr val="000000"/>
                      </a:solidFill>
                      <a:latin typeface="Trebuchet MS - 24"/>
                    </a:endParaRPr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260467" y="3112770"/>
                    <a:ext cx="1102233" cy="558562"/>
                    <a:chOff x="5260467" y="3112770"/>
                    <a:chExt cx="1102233" cy="558562"/>
                  </a:xfrm>
                </p:grpSpPr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>
                      <a:off x="5292090" y="3228594"/>
                      <a:ext cx="842264" cy="0"/>
                    </a:xfrm>
                    <a:prstGeom prst="line">
                      <a:avLst/>
                    </a:prstGeom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sm"/>
                      <a:tailEnd type="none" w="med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6144895" y="3112770"/>
                      <a:ext cx="0" cy="210566"/>
                    </a:xfrm>
                    <a:prstGeom prst="line">
                      <a:avLst/>
                    </a:prstGeom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sm"/>
                      <a:tailEnd type="none" w="med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>
                      <a:off x="5260467" y="3133852"/>
                      <a:ext cx="0" cy="193548"/>
                    </a:xfrm>
                    <a:prstGeom prst="line">
                      <a:avLst/>
                    </a:prstGeom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sm"/>
                      <a:tailEnd type="none" w="med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5346700" y="3302000"/>
                      <a:ext cx="1016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mtClean="0">
                          <a:solidFill>
                            <a:srgbClr val="000000"/>
                          </a:solidFill>
                          <a:latin typeface="Trebuchet MS - 24"/>
                        </a:rPr>
                        <a:t>1km</a:t>
                      </a:r>
                      <a:endParaRPr lang="en-GB">
                        <a:solidFill>
                          <a:srgbClr val="000000"/>
                        </a:solidFill>
                        <a:latin typeface="Trebuchet MS - 24"/>
                      </a:endParaRPr>
                    </a:p>
                  </p:txBody>
                </p:sp>
              </p:grp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362700" y="6223000"/>
                    <a:ext cx="1270000" cy="646331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pPr algn="ctr"/>
                    <a:r>
                      <a:rPr lang="en-GB" smtClean="0">
                        <a:solidFill>
                          <a:srgbClr val="000000"/>
                        </a:solidFill>
                        <a:latin typeface="Trebuchet MS - 24"/>
                      </a:rPr>
                      <a:t>Gas Station</a:t>
                    </a:r>
                    <a:endParaRPr lang="en-GB">
                      <a:solidFill>
                        <a:srgbClr val="000000"/>
                      </a:solidFill>
                      <a:latin typeface="Trebuchet MS - 24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441700" y="3759200"/>
                    <a:ext cx="1270000" cy="646331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pPr algn="ctr"/>
                    <a:r>
                      <a:rPr lang="en-GB" smtClean="0">
                        <a:solidFill>
                          <a:srgbClr val="000000"/>
                        </a:solidFill>
                        <a:latin typeface="Trebuchet MS - 24"/>
                      </a:rPr>
                      <a:t>Medical Centre</a:t>
                    </a:r>
                    <a:endParaRPr lang="en-GB">
                      <a:solidFill>
                        <a:srgbClr val="000000"/>
                      </a:solidFill>
                      <a:latin typeface="Trebuchet MS - 24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03200" y="5372100"/>
                    <a:ext cx="1270000" cy="646331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pPr algn="ctr"/>
                    <a:r>
                      <a:rPr lang="en-GB" smtClean="0">
                        <a:solidFill>
                          <a:srgbClr val="000000"/>
                        </a:solidFill>
                        <a:latin typeface="Trebuchet MS - 24"/>
                      </a:rPr>
                      <a:t>Sports Stadium</a:t>
                    </a:r>
                    <a:endParaRPr lang="en-GB">
                      <a:solidFill>
                        <a:srgbClr val="000000"/>
                      </a:solidFill>
                      <a:latin typeface="Trebuchet MS - 24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082800" y="2171700"/>
                    <a:ext cx="1270000" cy="369332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pPr algn="ctr"/>
                    <a:r>
                      <a:rPr lang="en-GB" smtClean="0">
                        <a:solidFill>
                          <a:srgbClr val="000000"/>
                        </a:solidFill>
                        <a:latin typeface="Trebuchet MS - 24"/>
                      </a:rPr>
                      <a:t>School</a:t>
                    </a:r>
                    <a:endParaRPr lang="en-GB">
                      <a:solidFill>
                        <a:srgbClr val="000000"/>
                      </a:solidFill>
                      <a:latin typeface="Trebuchet MS - 24"/>
                    </a:endParaRP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9131300" y="2400300"/>
                  <a:ext cx="889000" cy="1794256"/>
                  <a:chOff x="9131300" y="2400300"/>
                  <a:chExt cx="889000" cy="1794256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9349359" y="3004820"/>
                    <a:ext cx="0" cy="1189736"/>
                  </a:xfrm>
                  <a:prstGeom prst="line">
                    <a:avLst/>
                  </a:prstGeom>
                  <a:ln w="76200" cap="flat" cmpd="sng" algn="ctr">
                    <a:solidFill>
                      <a:srgbClr val="000000"/>
                    </a:solidFill>
                    <a:prstDash val="solid"/>
                    <a:round/>
                    <a:headEnd type="oval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9131300" y="2400300"/>
                    <a:ext cx="889000" cy="507831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2700" b="1" smtClean="0">
                        <a:solidFill>
                          <a:srgbClr val="000000"/>
                        </a:solidFill>
                        <a:latin typeface="Trebuchet MS - 36"/>
                      </a:rPr>
                      <a:t>N</a:t>
                    </a:r>
                    <a:endParaRPr lang="en-GB" sz="2700" b="1">
                      <a:solidFill>
                        <a:srgbClr val="000000"/>
                      </a:solidFill>
                      <a:latin typeface="Trebuchet MS - 36"/>
                    </a:endParaRPr>
                  </a:p>
                </p:txBody>
              </p:sp>
            </p:grpSp>
          </p:grpSp>
          <p:pic>
            <p:nvPicPr>
              <p:cNvPr id="29" name="Picture 28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9800" y="5365750"/>
                <a:ext cx="445770" cy="136017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7708900" y="26416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200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9400" y="69088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295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6500" y="34671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340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4900" y="19304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205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9100" y="60706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115</a:t>
              </a:r>
              <a:r>
                <a:rPr lang="en-GB" sz="1200" b="1" baseline="70000" smtClean="0">
                  <a:solidFill>
                    <a:srgbClr val="FF0000"/>
                  </a:solidFill>
                  <a:latin typeface="Trebuchet MS - 24"/>
                </a:rPr>
                <a:t>o</a:t>
              </a:r>
              <a:endParaRPr lang="en-GB" sz="1200" b="1" baseline="70000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69200" y="4787900"/>
              <a:ext cx="1016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3km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14900" y="4826000"/>
              <a:ext cx="1016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4km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35300" y="3124200"/>
              <a:ext cx="1016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93900" y="4203700"/>
              <a:ext cx="12954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3.5km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46300" y="5562600"/>
              <a:ext cx="12954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Trebuchet MS - 24"/>
                </a:rPr>
                <a:t>2.5km</a:t>
              </a:r>
              <a:endParaRPr lang="en-GB" b="1">
                <a:solidFill>
                  <a:srgbClr val="FF0000"/>
                </a:solidFill>
                <a:latin typeface="Trebuchet MS - 24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68300" y="711200"/>
            <a:ext cx="93726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It is safer to travel at night so Deputy Crimes needs very precise instructions and bearings in order to travel safely.</a:t>
            </a: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Describe each bearing and distance Crimes must travel.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63800" y="177800"/>
            <a:ext cx="535773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Trebuchet MS - 36"/>
              </a:rPr>
              <a:t>Journey 2 - Answers</a:t>
            </a:r>
            <a:endParaRPr lang="en-GB" sz="2700" b="1" u="sng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44" name="Picture 4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6642100"/>
            <a:ext cx="1537589" cy="6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2225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Custom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Trebuchet MS - 24</vt:lpstr>
      <vt:lpstr>Trebuchet MS - 48</vt:lpstr>
      <vt:lpstr>Calibri</vt:lpstr>
      <vt:lpstr>Trebuchet MS - 28</vt:lpstr>
      <vt:lpstr>Trebuchet MS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2015-01-07T11:45:29Z</dcterms:created>
  <dcterms:modified xsi:type="dcterms:W3CDTF">2015-01-07T11:45:33Z</dcterms:modified>
</cp:coreProperties>
</file>