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160000" cy="81153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558" y="-102"/>
      </p:cViewPr>
      <p:guideLst>
        <p:guide orient="horz" pos="2556"/>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21004"/>
            <a:ext cx="8636000" cy="1739530"/>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598670"/>
            <a:ext cx="7112000" cy="207391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81B1B6-93A2-4185-ACC6-85D3A72121DA}" type="datetimeFigureOut">
              <a:rPr lang="en-GB" smtClean="0"/>
              <a:t>16/12/2014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79738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81B1B6-93A2-4185-ACC6-85D3A72121DA}" type="datetimeFigureOut">
              <a:rPr lang="en-GB" smtClean="0"/>
              <a:t>16/12/2014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200191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24990"/>
            <a:ext cx="2286000" cy="69243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24990"/>
            <a:ext cx="6688667" cy="69243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81B1B6-93A2-4185-ACC6-85D3A72121DA}" type="datetimeFigureOut">
              <a:rPr lang="en-GB" smtClean="0"/>
              <a:t>16/12/2014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173389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81B1B6-93A2-4185-ACC6-85D3A72121DA}" type="datetimeFigureOut">
              <a:rPr lang="en-GB" smtClean="0"/>
              <a:t>16/12/2014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407261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214833"/>
            <a:ext cx="8636000" cy="161178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439611"/>
            <a:ext cx="8636000" cy="177522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1B1B6-93A2-4185-ACC6-85D3A72121DA}" type="datetimeFigureOut">
              <a:rPr lang="en-GB" smtClean="0"/>
              <a:t>16/12/2014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296859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893572"/>
            <a:ext cx="4487333" cy="5355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893572"/>
            <a:ext cx="4487333" cy="5355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81B1B6-93A2-4185-ACC6-85D3A72121DA}" type="datetimeFigureOut">
              <a:rPr lang="en-GB" smtClean="0"/>
              <a:t>16/12/2014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176370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816550"/>
            <a:ext cx="4489098" cy="757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573602"/>
            <a:ext cx="4489098" cy="4675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816550"/>
            <a:ext cx="4490861" cy="757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573602"/>
            <a:ext cx="4490861" cy="46756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81B1B6-93A2-4185-ACC6-85D3A72121DA}" type="datetimeFigureOut">
              <a:rPr lang="en-GB" smtClean="0"/>
              <a:t>16/12/2014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284091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81B1B6-93A2-4185-ACC6-85D3A72121DA}" type="datetimeFigureOut">
              <a:rPr lang="en-GB" smtClean="0"/>
              <a:t>16/12/2014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77421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1B1B6-93A2-4185-ACC6-85D3A72121DA}" type="datetimeFigureOut">
              <a:rPr lang="en-GB" smtClean="0"/>
              <a:t>16/12/2014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181370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23109"/>
            <a:ext cx="3342570" cy="137509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23111"/>
            <a:ext cx="5679722" cy="69261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698204"/>
            <a:ext cx="3342570" cy="5551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1B1B6-93A2-4185-ACC6-85D3A72121DA}" type="datetimeFigureOut">
              <a:rPr lang="en-GB" smtClean="0"/>
              <a:t>16/12/2014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383065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680710"/>
            <a:ext cx="6096000" cy="67064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725117"/>
            <a:ext cx="6096000" cy="4869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6351350"/>
            <a:ext cx="6096000" cy="9524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1B1B6-93A2-4185-ACC6-85D3A72121DA}" type="datetimeFigureOut">
              <a:rPr lang="en-GB" smtClean="0"/>
              <a:t>16/12/2014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AF371-634C-4D60-8D4D-0D674298BC2E}" type="slidenum">
              <a:rPr lang="en-GB" smtClean="0"/>
              <a:t>‹#›</a:t>
            </a:fld>
            <a:endParaRPr lang="en-GB"/>
          </a:p>
        </p:txBody>
      </p:sp>
    </p:spTree>
    <p:extLst>
      <p:ext uri="{BB962C8B-B14F-4D97-AF65-F5344CB8AC3E}">
        <p14:creationId xmlns:p14="http://schemas.microsoft.com/office/powerpoint/2010/main" val="20708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24988"/>
            <a:ext cx="9144000" cy="13525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893572"/>
            <a:ext cx="9144000" cy="53557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521682"/>
            <a:ext cx="2370667" cy="432065"/>
          </a:xfrm>
          <a:prstGeom prst="rect">
            <a:avLst/>
          </a:prstGeom>
        </p:spPr>
        <p:txBody>
          <a:bodyPr vert="horz" lIns="91440" tIns="45720" rIns="91440" bIns="45720" rtlCol="0" anchor="ctr"/>
          <a:lstStyle>
            <a:lvl1pPr algn="l">
              <a:defRPr sz="1200">
                <a:solidFill>
                  <a:schemeClr val="tx1">
                    <a:tint val="75000"/>
                  </a:schemeClr>
                </a:solidFill>
              </a:defRPr>
            </a:lvl1pPr>
          </a:lstStyle>
          <a:p>
            <a:fld id="{5981B1B6-93A2-4185-ACC6-85D3A72121DA}" type="datetimeFigureOut">
              <a:rPr lang="en-GB" smtClean="0"/>
              <a:t>16/12/2014</a:t>
            </a:fld>
            <a:endParaRPr lang="en-GB"/>
          </a:p>
        </p:txBody>
      </p:sp>
      <p:sp>
        <p:nvSpPr>
          <p:cNvPr id="5" name="Footer Placeholder 4"/>
          <p:cNvSpPr>
            <a:spLocks noGrp="1"/>
          </p:cNvSpPr>
          <p:nvPr>
            <p:ph type="ftr" sz="quarter" idx="3"/>
          </p:nvPr>
        </p:nvSpPr>
        <p:spPr>
          <a:xfrm>
            <a:off x="3471335" y="7521682"/>
            <a:ext cx="3217333" cy="43206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521682"/>
            <a:ext cx="2370667" cy="432065"/>
          </a:xfrm>
          <a:prstGeom prst="rect">
            <a:avLst/>
          </a:prstGeom>
        </p:spPr>
        <p:txBody>
          <a:bodyPr vert="horz" lIns="91440" tIns="45720" rIns="91440" bIns="45720" rtlCol="0" anchor="ctr"/>
          <a:lstStyle>
            <a:lvl1pPr algn="r">
              <a:defRPr sz="1200">
                <a:solidFill>
                  <a:schemeClr val="tx1">
                    <a:tint val="75000"/>
                  </a:schemeClr>
                </a:solidFill>
              </a:defRPr>
            </a:lvl1pPr>
          </a:lstStyle>
          <a:p>
            <a:fld id="{B3BAF371-634C-4D60-8D4D-0D674298BC2E}" type="slidenum">
              <a:rPr lang="en-GB" smtClean="0"/>
              <a:t>‹#›</a:t>
            </a:fld>
            <a:endParaRPr lang="en-GB"/>
          </a:p>
        </p:txBody>
      </p:sp>
    </p:spTree>
    <p:extLst>
      <p:ext uri="{BB962C8B-B14F-4D97-AF65-F5344CB8AC3E}">
        <p14:creationId xmlns:p14="http://schemas.microsoft.com/office/powerpoint/2010/main" val="29126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gif"/><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67.png"/><Relationship Id="rId5" Type="http://schemas.openxmlformats.org/officeDocument/2006/relationships/image" Target="../media/image45.png"/><Relationship Id="rId10" Type="http://schemas.openxmlformats.org/officeDocument/2006/relationships/image" Target="../media/image66.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70.png"/><Relationship Id="rId2" Type="http://schemas.openxmlformats.org/officeDocument/2006/relationships/image" Target="../media/image50.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8.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gif"/><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97100" y="431800"/>
            <a:ext cx="5207000" cy="646331"/>
          </a:xfrm>
          <a:prstGeom prst="rect">
            <a:avLst/>
          </a:prstGeom>
          <a:noFill/>
        </p:spPr>
        <p:txBody>
          <a:bodyPr vert="horz" rtlCol="0">
            <a:spAutoFit/>
          </a:bodyPr>
          <a:lstStyle/>
          <a:p>
            <a:pPr algn="ctr"/>
            <a:r>
              <a:rPr lang="en-GB" sz="3600" b="1" smtClean="0">
                <a:solidFill>
                  <a:srgbClr val="000000"/>
                </a:solidFill>
                <a:latin typeface="Trebuchet MS - 48"/>
              </a:rPr>
              <a:t>Thor and Loki</a:t>
            </a:r>
            <a:endParaRPr lang="en-GB" sz="3600" b="1">
              <a:solidFill>
                <a:srgbClr val="000000"/>
              </a:solidFill>
              <a:latin typeface="Trebuchet MS - 48"/>
            </a:endParaRPr>
          </a:p>
        </p:txBody>
      </p:sp>
      <p:sp>
        <p:nvSpPr>
          <p:cNvPr id="3" name="TextBox 2"/>
          <p:cNvSpPr txBox="1"/>
          <p:nvPr/>
        </p:nvSpPr>
        <p:spPr>
          <a:xfrm>
            <a:off x="647700" y="4762500"/>
            <a:ext cx="8774698" cy="1384995"/>
          </a:xfrm>
          <a:prstGeom prst="rect">
            <a:avLst/>
          </a:prstGeom>
          <a:noFill/>
        </p:spPr>
        <p:txBody>
          <a:bodyPr vert="horz" rtlCol="0">
            <a:spAutoFit/>
          </a:bodyPr>
          <a:lstStyle/>
          <a:p>
            <a:pPr algn="ctr"/>
            <a:r>
              <a:rPr lang="en-GB" sz="2100" smtClean="0">
                <a:solidFill>
                  <a:srgbClr val="000000"/>
                </a:solidFill>
                <a:latin typeface="Trebuchet MS - 28"/>
              </a:rPr>
              <a:t>Thor and Loki are brothers, but Loki is continually battling to win the throne of Asgard from Thor. Loki has recruited numerous villains to fight for him, but they have to deal with Thor's trusted and extremely powerful hammer.</a:t>
            </a:r>
            <a:endParaRPr lang="en-GB" sz="2100">
              <a:solidFill>
                <a:srgbClr val="000000"/>
              </a:solidFill>
              <a:latin typeface="Trebuchet MS - 28"/>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870200" y="1473200"/>
            <a:ext cx="1563116" cy="3030855"/>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flipH="1">
            <a:off x="5295900" y="1193800"/>
            <a:ext cx="1610106" cy="3314065"/>
          </a:xfrm>
          <a:prstGeom prst="rect">
            <a:avLst/>
          </a:prstGeom>
          <a:solidFill>
            <a:scrgbClr r="0" g="0" b="0">
              <a:alpha val="0"/>
            </a:scrgbClr>
          </a:solidFill>
        </p:spPr>
      </p:pic>
    </p:spTree>
    <p:extLst>
      <p:ext uri="{BB962C8B-B14F-4D97-AF65-F5344CB8AC3E}">
        <p14:creationId xmlns:p14="http://schemas.microsoft.com/office/powerpoint/2010/main" val="2887668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900" y="76200"/>
            <a:ext cx="9909576" cy="1261884"/>
          </a:xfrm>
          <a:prstGeom prst="rect">
            <a:avLst/>
          </a:prstGeom>
          <a:noFill/>
        </p:spPr>
        <p:txBody>
          <a:bodyPr vert="horz" rtlCol="0">
            <a:spAutoFit/>
          </a:bodyPr>
          <a:lstStyle/>
          <a:p>
            <a:pPr algn="ctr"/>
            <a:r>
              <a:rPr lang="en-GB" sz="1900" b="1" u="sng" smtClean="0">
                <a:solidFill>
                  <a:srgbClr val="000000"/>
                </a:solidFill>
                <a:latin typeface="Trebuchet MS - 26"/>
              </a:rPr>
              <a:t>Battle 2 - Answer</a:t>
            </a:r>
          </a:p>
          <a:p>
            <a:pPr algn="ctr"/>
            <a:r>
              <a:rPr lang="en-GB" sz="1900" b="1" u="sng" smtClean="0">
                <a:solidFill>
                  <a:srgbClr val="000000"/>
                </a:solidFill>
                <a:latin typeface="Trebuchet MS - 26"/>
              </a:rPr>
              <a:t>F</a:t>
            </a:r>
            <a:r>
              <a:rPr lang="en-GB" sz="1900" smtClean="0">
                <a:solidFill>
                  <a:srgbClr val="000000"/>
                </a:solidFill>
                <a:latin typeface="Trebuchet MS - 26"/>
              </a:rPr>
              <a:t>ifteen more of Loki's recruits have surrounded Thor in a royal outbuilding. His hammer will defeat anyone within 4 metres of the outbuilding. Who will escape?</a:t>
            </a: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grpSp>
        <p:nvGrpSpPr>
          <p:cNvPr id="51" name="Group 50"/>
          <p:cNvGrpSpPr/>
          <p:nvPr/>
        </p:nvGrpSpPr>
        <p:grpSpPr>
          <a:xfrm>
            <a:off x="342900" y="2108200"/>
            <a:ext cx="9258300" cy="5268099"/>
            <a:chOff x="342900" y="2108200"/>
            <a:chExt cx="9258300" cy="5268099"/>
          </a:xfrm>
        </p:grpSpPr>
        <p:sp>
          <p:nvSpPr>
            <p:cNvPr id="3" name="Oval 2"/>
            <p:cNvSpPr/>
            <p:nvPr/>
          </p:nvSpPr>
          <p:spPr>
            <a:xfrm>
              <a:off x="4445000" y="2463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3606800" y="3644900"/>
              <a:ext cx="2847468" cy="1628268"/>
            </a:xfrm>
            <a:custGeom>
              <a:avLst/>
              <a:gdLst/>
              <a:ahLst/>
              <a:cxnLst/>
              <a:rect l="0" t="0" r="0" b="0"/>
              <a:pathLst>
                <a:path w="2847468" h="1628268">
                  <a:moveTo>
                    <a:pt x="0" y="0"/>
                  </a:moveTo>
                  <a:lnTo>
                    <a:pt x="2847467" y="0"/>
                  </a:lnTo>
                  <a:lnTo>
                    <a:pt x="2847467" y="1628267"/>
                  </a:lnTo>
                  <a:lnTo>
                    <a:pt x="0" y="1628267"/>
                  </a:lnTo>
                  <a:close/>
                </a:path>
              </a:pathLst>
            </a:custGeom>
            <a:solidFill>
              <a:srgbClr val="FF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457700" y="3949700"/>
              <a:ext cx="994283" cy="1017524"/>
            </a:xfrm>
            <a:prstGeom prst="rect">
              <a:avLst/>
            </a:prstGeom>
            <a:solidFill>
              <a:scrgbClr r="0" g="0" b="0">
                <a:alpha val="0"/>
              </a:scrgbClr>
            </a:solidFill>
          </p:spPr>
        </p:pic>
        <p:sp>
          <p:nvSpPr>
            <p:cNvPr id="6" name="Oval 5"/>
            <p:cNvSpPr/>
            <p:nvPr/>
          </p:nvSpPr>
          <p:spPr>
            <a:xfrm>
              <a:off x="2997200" y="3098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14400" y="4368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14600" y="44196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54900" y="53340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899400" y="29210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870700" y="3606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7400" y="30353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193800" y="5765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584700" y="57150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143000" y="29591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458200" y="63881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009900" y="69342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108700" y="62611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801100" y="41529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87900" y="4889500"/>
              <a:ext cx="736600" cy="276999"/>
            </a:xfrm>
            <a:prstGeom prst="rect">
              <a:avLst/>
            </a:prstGeom>
            <a:noFill/>
          </p:spPr>
          <p:txBody>
            <a:bodyPr vert="horz" rtlCol="0">
              <a:spAutoFit/>
            </a:bodyPr>
            <a:lstStyle/>
            <a:p>
              <a:r>
                <a:rPr lang="en-GB" sz="1200" smtClean="0">
                  <a:solidFill>
                    <a:srgbClr val="000000"/>
                  </a:solidFill>
                  <a:latin typeface="Trebuchet MS - 16"/>
                </a:rPr>
                <a:t>Thor</a:t>
              </a:r>
              <a:endParaRPr lang="en-GB" sz="1200">
                <a:solidFill>
                  <a:srgbClr val="000000"/>
                </a:solidFill>
                <a:latin typeface="Trebuchet MS - 16"/>
              </a:endParaRPr>
            </a:p>
          </p:txBody>
        </p:sp>
        <p:sp>
          <p:nvSpPr>
            <p:cNvPr id="21" name="TextBox 20"/>
            <p:cNvSpPr txBox="1"/>
            <p:nvPr/>
          </p:nvSpPr>
          <p:spPr>
            <a:xfrm>
              <a:off x="4013200" y="5422900"/>
              <a:ext cx="1371600" cy="276999"/>
            </a:xfrm>
            <a:prstGeom prst="rect">
              <a:avLst/>
            </a:prstGeom>
            <a:noFill/>
          </p:spPr>
          <p:txBody>
            <a:bodyPr vert="horz" rtlCol="0">
              <a:spAutoFit/>
            </a:bodyPr>
            <a:lstStyle/>
            <a:p>
              <a:pPr algn="ctr"/>
              <a:r>
                <a:rPr lang="en-GB" sz="1200" smtClean="0">
                  <a:solidFill>
                    <a:srgbClr val="000000"/>
                  </a:solidFill>
                  <a:latin typeface="Trebuchet MS - 16"/>
                </a:rPr>
                <a:t>Megatak</a:t>
              </a:r>
              <a:endParaRPr lang="en-GB" sz="1200">
                <a:solidFill>
                  <a:srgbClr val="000000"/>
                </a:solidFill>
                <a:latin typeface="Trebuchet MS - 16"/>
              </a:endParaRPr>
            </a:p>
          </p:txBody>
        </p:sp>
        <p:sp>
          <p:nvSpPr>
            <p:cNvPr id="22" name="TextBox 21"/>
            <p:cNvSpPr txBox="1"/>
            <p:nvPr/>
          </p:nvSpPr>
          <p:spPr>
            <a:xfrm>
              <a:off x="2425700" y="7099300"/>
              <a:ext cx="1371600" cy="276999"/>
            </a:xfrm>
            <a:prstGeom prst="rect">
              <a:avLst/>
            </a:prstGeom>
            <a:noFill/>
          </p:spPr>
          <p:txBody>
            <a:bodyPr vert="horz" rtlCol="0">
              <a:spAutoFit/>
            </a:bodyPr>
            <a:lstStyle/>
            <a:p>
              <a:pPr algn="ctr"/>
              <a:r>
                <a:rPr lang="en-GB" sz="1200" smtClean="0">
                  <a:solidFill>
                    <a:srgbClr val="000000"/>
                  </a:solidFill>
                  <a:latin typeface="Trebuchet MS - 16"/>
                </a:rPr>
                <a:t>Ulik</a:t>
              </a:r>
              <a:endParaRPr lang="en-GB" sz="1200">
                <a:solidFill>
                  <a:srgbClr val="000000"/>
                </a:solidFill>
                <a:latin typeface="Trebuchet MS - 16"/>
              </a:endParaRPr>
            </a:p>
          </p:txBody>
        </p:sp>
        <p:sp>
          <p:nvSpPr>
            <p:cNvPr id="23" name="TextBox 22"/>
            <p:cNvSpPr txBox="1"/>
            <p:nvPr/>
          </p:nvSpPr>
          <p:spPr>
            <a:xfrm>
              <a:off x="5511800" y="6400800"/>
              <a:ext cx="1371600" cy="276999"/>
            </a:xfrm>
            <a:prstGeom prst="rect">
              <a:avLst/>
            </a:prstGeom>
            <a:noFill/>
          </p:spPr>
          <p:txBody>
            <a:bodyPr vert="horz" rtlCol="0">
              <a:spAutoFit/>
            </a:bodyPr>
            <a:lstStyle/>
            <a:p>
              <a:pPr algn="ctr"/>
              <a:r>
                <a:rPr lang="en-GB" sz="1200" smtClean="0">
                  <a:solidFill>
                    <a:srgbClr val="000000"/>
                  </a:solidFill>
                  <a:latin typeface="Trebuchet MS - 16"/>
                </a:rPr>
                <a:t>Surtur</a:t>
              </a:r>
              <a:endParaRPr lang="en-GB" sz="1200">
                <a:solidFill>
                  <a:srgbClr val="000000"/>
                </a:solidFill>
                <a:latin typeface="Trebuchet MS - 16"/>
              </a:endParaRPr>
            </a:p>
          </p:txBody>
        </p:sp>
        <p:sp>
          <p:nvSpPr>
            <p:cNvPr id="24" name="TextBox 23"/>
            <p:cNvSpPr txBox="1"/>
            <p:nvPr/>
          </p:nvSpPr>
          <p:spPr>
            <a:xfrm>
              <a:off x="7886700" y="6540500"/>
              <a:ext cx="1371600" cy="276999"/>
            </a:xfrm>
            <a:prstGeom prst="rect">
              <a:avLst/>
            </a:prstGeom>
            <a:noFill/>
          </p:spPr>
          <p:txBody>
            <a:bodyPr vert="horz" rtlCol="0">
              <a:spAutoFit/>
            </a:bodyPr>
            <a:lstStyle/>
            <a:p>
              <a:pPr algn="ctr"/>
              <a:r>
                <a:rPr lang="en-GB" sz="1200" smtClean="0">
                  <a:solidFill>
                    <a:srgbClr val="000000"/>
                  </a:solidFill>
                  <a:latin typeface="Trebuchet MS - 16"/>
                </a:rPr>
                <a:t>Malekith</a:t>
              </a:r>
              <a:endParaRPr lang="en-GB" sz="1200">
                <a:solidFill>
                  <a:srgbClr val="000000"/>
                </a:solidFill>
                <a:latin typeface="Trebuchet MS - 16"/>
              </a:endParaRPr>
            </a:p>
          </p:txBody>
        </p:sp>
        <p:sp>
          <p:nvSpPr>
            <p:cNvPr id="25" name="TextBox 24"/>
            <p:cNvSpPr txBox="1"/>
            <p:nvPr/>
          </p:nvSpPr>
          <p:spPr>
            <a:xfrm>
              <a:off x="6883400" y="5511800"/>
              <a:ext cx="1371600" cy="276999"/>
            </a:xfrm>
            <a:prstGeom prst="rect">
              <a:avLst/>
            </a:prstGeom>
            <a:noFill/>
          </p:spPr>
          <p:txBody>
            <a:bodyPr vert="horz" rtlCol="0">
              <a:spAutoFit/>
            </a:bodyPr>
            <a:lstStyle/>
            <a:p>
              <a:pPr algn="ctr"/>
              <a:r>
                <a:rPr lang="en-GB" sz="1200" smtClean="0">
                  <a:solidFill>
                    <a:srgbClr val="000000"/>
                  </a:solidFill>
                  <a:latin typeface="Trebuchet MS - 16"/>
                </a:rPr>
                <a:t>Pentigaar</a:t>
              </a:r>
              <a:endParaRPr lang="en-GB" sz="1200">
                <a:solidFill>
                  <a:srgbClr val="000000"/>
                </a:solidFill>
                <a:latin typeface="Trebuchet MS - 16"/>
              </a:endParaRPr>
            </a:p>
          </p:txBody>
        </p:sp>
        <p:sp>
          <p:nvSpPr>
            <p:cNvPr id="26" name="TextBox 25"/>
            <p:cNvSpPr txBox="1"/>
            <p:nvPr/>
          </p:nvSpPr>
          <p:spPr>
            <a:xfrm>
              <a:off x="8229600" y="4318000"/>
              <a:ext cx="1371600" cy="276999"/>
            </a:xfrm>
            <a:prstGeom prst="rect">
              <a:avLst/>
            </a:prstGeom>
            <a:noFill/>
          </p:spPr>
          <p:txBody>
            <a:bodyPr vert="horz" rtlCol="0">
              <a:spAutoFit/>
            </a:bodyPr>
            <a:lstStyle/>
            <a:p>
              <a:pPr algn="ctr"/>
              <a:r>
                <a:rPr lang="en-GB" sz="1200" smtClean="0">
                  <a:solidFill>
                    <a:srgbClr val="000000"/>
                  </a:solidFill>
                  <a:latin typeface="Trebuchet MS - 16"/>
                </a:rPr>
                <a:t>Xorr</a:t>
              </a:r>
              <a:endParaRPr lang="en-GB" sz="1200">
                <a:solidFill>
                  <a:srgbClr val="000000"/>
                </a:solidFill>
                <a:latin typeface="Trebuchet MS - 16"/>
              </a:endParaRPr>
            </a:p>
          </p:txBody>
        </p:sp>
        <p:sp>
          <p:nvSpPr>
            <p:cNvPr id="27" name="TextBox 26"/>
            <p:cNvSpPr txBox="1"/>
            <p:nvPr/>
          </p:nvSpPr>
          <p:spPr>
            <a:xfrm>
              <a:off x="6324600" y="3771900"/>
              <a:ext cx="1371600" cy="276999"/>
            </a:xfrm>
            <a:prstGeom prst="rect">
              <a:avLst/>
            </a:prstGeom>
            <a:noFill/>
          </p:spPr>
          <p:txBody>
            <a:bodyPr vert="horz" rtlCol="0">
              <a:spAutoFit/>
            </a:bodyPr>
            <a:lstStyle/>
            <a:p>
              <a:pPr algn="ctr"/>
              <a:r>
                <a:rPr lang="en-GB" sz="1200" smtClean="0">
                  <a:solidFill>
                    <a:srgbClr val="000000"/>
                  </a:solidFill>
                  <a:latin typeface="Trebuchet MS - 16"/>
                </a:rPr>
                <a:t>Man Beast</a:t>
              </a:r>
              <a:endParaRPr lang="en-GB" sz="1200">
                <a:solidFill>
                  <a:srgbClr val="000000"/>
                </a:solidFill>
                <a:latin typeface="Trebuchet MS - 16"/>
              </a:endParaRPr>
            </a:p>
          </p:txBody>
        </p:sp>
        <p:sp>
          <p:nvSpPr>
            <p:cNvPr id="28" name="TextBox 27"/>
            <p:cNvSpPr txBox="1"/>
            <p:nvPr/>
          </p:nvSpPr>
          <p:spPr>
            <a:xfrm>
              <a:off x="7315200" y="3086100"/>
              <a:ext cx="1371600" cy="276999"/>
            </a:xfrm>
            <a:prstGeom prst="rect">
              <a:avLst/>
            </a:prstGeom>
            <a:noFill/>
          </p:spPr>
          <p:txBody>
            <a:bodyPr vert="horz" rtlCol="0">
              <a:spAutoFit/>
            </a:bodyPr>
            <a:lstStyle/>
            <a:p>
              <a:pPr algn="ctr"/>
              <a:r>
                <a:rPr lang="en-GB" sz="1200" smtClean="0">
                  <a:solidFill>
                    <a:srgbClr val="000000"/>
                  </a:solidFill>
                  <a:latin typeface="Trebuchet MS - 16"/>
                </a:rPr>
                <a:t>Titania</a:t>
              </a:r>
              <a:endParaRPr lang="en-GB" sz="1200">
                <a:solidFill>
                  <a:srgbClr val="000000"/>
                </a:solidFill>
                <a:latin typeface="Trebuchet MS - 16"/>
              </a:endParaRPr>
            </a:p>
          </p:txBody>
        </p:sp>
        <p:sp>
          <p:nvSpPr>
            <p:cNvPr id="29" name="TextBox 28"/>
            <p:cNvSpPr txBox="1"/>
            <p:nvPr/>
          </p:nvSpPr>
          <p:spPr>
            <a:xfrm>
              <a:off x="5283200" y="3200400"/>
              <a:ext cx="1371600" cy="276999"/>
            </a:xfrm>
            <a:prstGeom prst="rect">
              <a:avLst/>
            </a:prstGeom>
            <a:noFill/>
          </p:spPr>
          <p:txBody>
            <a:bodyPr vert="horz" rtlCol="0">
              <a:spAutoFit/>
            </a:bodyPr>
            <a:lstStyle/>
            <a:p>
              <a:pPr algn="ctr"/>
              <a:r>
                <a:rPr lang="en-GB" sz="1200" smtClean="0">
                  <a:solidFill>
                    <a:srgbClr val="000000"/>
                  </a:solidFill>
                  <a:latin typeface="Trebuchet MS - 16"/>
                </a:rPr>
                <a:t>Mongoose</a:t>
              </a:r>
              <a:endParaRPr lang="en-GB" sz="1200">
                <a:solidFill>
                  <a:srgbClr val="000000"/>
                </a:solidFill>
                <a:latin typeface="Trebuchet MS - 16"/>
              </a:endParaRPr>
            </a:p>
          </p:txBody>
        </p:sp>
        <p:sp>
          <p:nvSpPr>
            <p:cNvPr id="30" name="TextBox 29"/>
            <p:cNvSpPr txBox="1"/>
            <p:nvPr/>
          </p:nvSpPr>
          <p:spPr>
            <a:xfrm>
              <a:off x="3873500" y="2197100"/>
              <a:ext cx="1371600" cy="276999"/>
            </a:xfrm>
            <a:prstGeom prst="rect">
              <a:avLst/>
            </a:prstGeom>
            <a:noFill/>
          </p:spPr>
          <p:txBody>
            <a:bodyPr vert="horz" rtlCol="0">
              <a:spAutoFit/>
            </a:bodyPr>
            <a:lstStyle/>
            <a:p>
              <a:pPr algn="ctr"/>
              <a:r>
                <a:rPr lang="en-GB" sz="1200" smtClean="0">
                  <a:solidFill>
                    <a:srgbClr val="000000"/>
                  </a:solidFill>
                  <a:latin typeface="Trebuchet MS - 16"/>
                </a:rPr>
                <a:t>Pluto</a:t>
              </a:r>
              <a:endParaRPr lang="en-GB" sz="1200">
                <a:solidFill>
                  <a:srgbClr val="000000"/>
                </a:solidFill>
                <a:latin typeface="Trebuchet MS - 16"/>
              </a:endParaRPr>
            </a:p>
          </p:txBody>
        </p:sp>
        <p:sp>
          <p:nvSpPr>
            <p:cNvPr id="31" name="TextBox 30"/>
            <p:cNvSpPr txBox="1"/>
            <p:nvPr/>
          </p:nvSpPr>
          <p:spPr>
            <a:xfrm>
              <a:off x="2400300" y="3251200"/>
              <a:ext cx="1371600" cy="276999"/>
            </a:xfrm>
            <a:prstGeom prst="rect">
              <a:avLst/>
            </a:prstGeom>
            <a:noFill/>
          </p:spPr>
          <p:txBody>
            <a:bodyPr vert="horz" rtlCol="0">
              <a:spAutoFit/>
            </a:bodyPr>
            <a:lstStyle/>
            <a:p>
              <a:pPr algn="ctr"/>
              <a:r>
                <a:rPr lang="en-GB" sz="1200" smtClean="0">
                  <a:solidFill>
                    <a:srgbClr val="000000"/>
                  </a:solidFill>
                  <a:latin typeface="Trebuchet MS - 16"/>
                </a:rPr>
                <a:t>Mangog</a:t>
              </a:r>
              <a:endParaRPr lang="en-GB" sz="1200">
                <a:solidFill>
                  <a:srgbClr val="000000"/>
                </a:solidFill>
                <a:latin typeface="Trebuchet MS - 16"/>
              </a:endParaRPr>
            </a:p>
          </p:txBody>
        </p:sp>
        <p:sp>
          <p:nvSpPr>
            <p:cNvPr id="32" name="TextBox 31"/>
            <p:cNvSpPr txBox="1"/>
            <p:nvPr/>
          </p:nvSpPr>
          <p:spPr>
            <a:xfrm>
              <a:off x="571500" y="3098800"/>
              <a:ext cx="1371600" cy="276999"/>
            </a:xfrm>
            <a:prstGeom prst="rect">
              <a:avLst/>
            </a:prstGeom>
            <a:noFill/>
          </p:spPr>
          <p:txBody>
            <a:bodyPr vert="horz" rtlCol="0">
              <a:spAutoFit/>
            </a:bodyPr>
            <a:lstStyle/>
            <a:p>
              <a:pPr algn="ctr"/>
              <a:r>
                <a:rPr lang="en-GB" sz="1200" smtClean="0">
                  <a:solidFill>
                    <a:srgbClr val="000000"/>
                  </a:solidFill>
                  <a:latin typeface="Trebuchet MS - 16"/>
                </a:rPr>
                <a:t>Memphisto</a:t>
              </a:r>
              <a:endParaRPr lang="en-GB" sz="1200">
                <a:solidFill>
                  <a:srgbClr val="000000"/>
                </a:solidFill>
                <a:latin typeface="Trebuchet MS - 16"/>
              </a:endParaRPr>
            </a:p>
          </p:txBody>
        </p:sp>
        <p:sp>
          <p:nvSpPr>
            <p:cNvPr id="33" name="TextBox 32"/>
            <p:cNvSpPr txBox="1"/>
            <p:nvPr/>
          </p:nvSpPr>
          <p:spPr>
            <a:xfrm>
              <a:off x="1917700" y="4559300"/>
              <a:ext cx="1371600" cy="276999"/>
            </a:xfrm>
            <a:prstGeom prst="rect">
              <a:avLst/>
            </a:prstGeom>
            <a:noFill/>
          </p:spPr>
          <p:txBody>
            <a:bodyPr vert="horz" rtlCol="0">
              <a:spAutoFit/>
            </a:bodyPr>
            <a:lstStyle/>
            <a:p>
              <a:pPr algn="ctr"/>
              <a:r>
                <a:rPr lang="en-GB" sz="1200" smtClean="0">
                  <a:solidFill>
                    <a:srgbClr val="000000"/>
                  </a:solidFill>
                  <a:latin typeface="Trebuchet MS - 16"/>
                </a:rPr>
                <a:t>Lorelei</a:t>
              </a:r>
              <a:endParaRPr lang="en-GB" sz="1200">
                <a:solidFill>
                  <a:srgbClr val="000000"/>
                </a:solidFill>
                <a:latin typeface="Trebuchet MS - 16"/>
              </a:endParaRPr>
            </a:p>
          </p:txBody>
        </p:sp>
        <p:sp>
          <p:nvSpPr>
            <p:cNvPr id="34" name="TextBox 33"/>
            <p:cNvSpPr txBox="1"/>
            <p:nvPr/>
          </p:nvSpPr>
          <p:spPr>
            <a:xfrm>
              <a:off x="342900" y="4533900"/>
              <a:ext cx="1371600" cy="276999"/>
            </a:xfrm>
            <a:prstGeom prst="rect">
              <a:avLst/>
            </a:prstGeom>
            <a:noFill/>
          </p:spPr>
          <p:txBody>
            <a:bodyPr vert="horz" rtlCol="0">
              <a:spAutoFit/>
            </a:bodyPr>
            <a:lstStyle/>
            <a:p>
              <a:pPr algn="ctr"/>
              <a:r>
                <a:rPr lang="en-GB" sz="1200" smtClean="0">
                  <a:solidFill>
                    <a:srgbClr val="000000"/>
                  </a:solidFill>
                  <a:latin typeface="Trebuchet MS - 16"/>
                </a:rPr>
                <a:t>Zarko</a:t>
              </a:r>
              <a:endParaRPr lang="en-GB" sz="1200">
                <a:solidFill>
                  <a:srgbClr val="000000"/>
                </a:solidFill>
                <a:latin typeface="Trebuchet MS - 16"/>
              </a:endParaRPr>
            </a:p>
          </p:txBody>
        </p:sp>
        <p:sp>
          <p:nvSpPr>
            <p:cNvPr id="35" name="TextBox 34"/>
            <p:cNvSpPr txBox="1"/>
            <p:nvPr/>
          </p:nvSpPr>
          <p:spPr>
            <a:xfrm>
              <a:off x="609600" y="5905500"/>
              <a:ext cx="1371600" cy="276999"/>
            </a:xfrm>
            <a:prstGeom prst="rect">
              <a:avLst/>
            </a:prstGeom>
            <a:noFill/>
          </p:spPr>
          <p:txBody>
            <a:bodyPr vert="horz" rtlCol="0">
              <a:spAutoFit/>
            </a:bodyPr>
            <a:lstStyle/>
            <a:p>
              <a:pPr algn="ctr"/>
              <a:r>
                <a:rPr lang="en-GB" sz="1200" smtClean="0">
                  <a:solidFill>
                    <a:srgbClr val="000000"/>
                  </a:solidFill>
                  <a:latin typeface="Trebuchet MS - 16"/>
                </a:rPr>
                <a:t>Tutinax</a:t>
              </a:r>
              <a:endParaRPr lang="en-GB" sz="1200">
                <a:solidFill>
                  <a:srgbClr val="000000"/>
                </a:solidFill>
                <a:latin typeface="Trebuchet MS - 16"/>
              </a:endParaRPr>
            </a:p>
          </p:txBody>
        </p:sp>
        <p:pic>
          <p:nvPicPr>
            <p:cNvPr id="36" name="Picture 3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387600" y="3429000"/>
              <a:ext cx="425704" cy="1040003"/>
            </a:xfrm>
            <a:prstGeom prst="rect">
              <a:avLst/>
            </a:prstGeom>
            <a:solidFill>
              <a:scrgbClr r="0" g="0" b="0">
                <a:alpha val="0"/>
              </a:scrgbClr>
            </a:solidFill>
          </p:spPr>
        </p:pic>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80400" y="5384800"/>
              <a:ext cx="413766" cy="1153668"/>
            </a:xfrm>
            <a:prstGeom prst="rect">
              <a:avLst/>
            </a:prstGeom>
            <a:solidFill>
              <a:scrgbClr r="0" g="0" b="0">
                <a:alpha val="0"/>
              </a:scrgbClr>
            </a:solidFill>
          </p:spPr>
        </p:pic>
        <p:pic>
          <p:nvPicPr>
            <p:cNvPr id="38" name="Picture 3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756400" y="2641600"/>
              <a:ext cx="407797" cy="994537"/>
            </a:xfrm>
            <a:prstGeom prst="rect">
              <a:avLst/>
            </a:prstGeom>
            <a:solidFill>
              <a:scrgbClr r="0" g="0" b="0">
                <a:alpha val="0"/>
              </a:scrgbClr>
            </a:solidFill>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540000" y="2209800"/>
              <a:ext cx="1110869" cy="1053465"/>
            </a:xfrm>
            <a:prstGeom prst="rect">
              <a:avLst/>
            </a:prstGeom>
            <a:solidFill>
              <a:scrgbClr r="0" g="0" b="0">
                <a:alpha val="0"/>
              </a:scrgbClr>
            </a:solidFill>
          </p:spPr>
        </p:pic>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330700" y="5880100"/>
              <a:ext cx="679958" cy="963549"/>
            </a:xfrm>
            <a:prstGeom prst="rect">
              <a:avLst/>
            </a:prstGeom>
            <a:solidFill>
              <a:scrgbClr r="0" g="0" b="0">
                <a:alpha val="0"/>
              </a:scrgbClr>
            </a:solidFill>
          </p:spPr>
        </p:pic>
        <p:pic>
          <p:nvPicPr>
            <p:cNvPr id="41" name="Picture 4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27100" y="2159000"/>
              <a:ext cx="1054481" cy="970153"/>
            </a:xfrm>
            <a:prstGeom prst="rect">
              <a:avLst/>
            </a:prstGeom>
            <a:solidFill>
              <a:scrgbClr r="0" g="0" b="0">
                <a:alpha val="0"/>
              </a:scrgbClr>
            </a:solidFill>
          </p:spPr>
        </p:pic>
        <p:pic>
          <p:nvPicPr>
            <p:cNvPr id="42" name="Picture 4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765800" y="2108200"/>
              <a:ext cx="732917" cy="885317"/>
            </a:xfrm>
            <a:prstGeom prst="rect">
              <a:avLst/>
            </a:prstGeom>
            <a:solidFill>
              <a:scrgbClr r="0" g="0" b="0">
                <a:alpha val="0"/>
              </a:scrgbClr>
            </a:solidFill>
          </p:spPr>
        </p:pic>
        <p:pic>
          <p:nvPicPr>
            <p:cNvPr id="43" name="Picture 4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75500" y="4483100"/>
              <a:ext cx="846963" cy="1012571"/>
            </a:xfrm>
            <a:prstGeom prst="rect">
              <a:avLst/>
            </a:prstGeom>
            <a:solidFill>
              <a:scrgbClr r="0" g="0" b="0">
                <a:alpha val="0"/>
              </a:scrgbClr>
            </a:solidFill>
          </p:spPr>
        </p:pic>
        <p:pic>
          <p:nvPicPr>
            <p:cNvPr id="44" name="Picture 4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292600" y="2654300"/>
              <a:ext cx="537972" cy="889635"/>
            </a:xfrm>
            <a:prstGeom prst="rect">
              <a:avLst/>
            </a:prstGeom>
            <a:solidFill>
              <a:scrgbClr r="0" g="0" b="0">
                <a:alpha val="0"/>
              </a:scrgbClr>
            </a:solidFill>
          </p:spPr>
        </p:pic>
        <p:pic>
          <p:nvPicPr>
            <p:cNvPr id="45" name="Picture 4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96900" y="3454400"/>
              <a:ext cx="603885" cy="950849"/>
            </a:xfrm>
            <a:prstGeom prst="rect">
              <a:avLst/>
            </a:prstGeom>
            <a:solidFill>
              <a:scrgbClr r="0" g="0" b="0">
                <a:alpha val="0"/>
              </a:scrgbClr>
            </a:solidFill>
          </p:spPr>
        </p:pic>
        <p:pic>
          <p:nvPicPr>
            <p:cNvPr id="46" name="Picture 45"/>
            <p:cNvPicPr>
              <a:picLocks/>
            </p:cNvPicPr>
            <p:nvPr/>
          </p:nvPicPr>
          <p:blipFill>
            <a:blip r:embed="rId13" cstate="print">
              <a:extLst>
                <a:ext uri="{28A0092B-C50C-407E-A947-70E740481C1C}">
                  <a14:useLocalDpi xmlns:a14="http://schemas.microsoft.com/office/drawing/2010/main" val="0"/>
                </a:ext>
              </a:extLst>
            </a:blip>
            <a:stretch>
              <a:fillRect/>
            </a:stretch>
          </p:blipFill>
          <p:spPr>
            <a:xfrm flipH="1">
              <a:off x="8610600" y="3136900"/>
              <a:ext cx="682117" cy="961517"/>
            </a:xfrm>
            <a:prstGeom prst="rect">
              <a:avLst/>
            </a:prstGeom>
            <a:solidFill>
              <a:scrgbClr r="0" g="0" b="0">
                <a:alpha val="0"/>
              </a:scrgbClr>
            </a:solidFill>
          </p:spPr>
        </p:pic>
        <p:pic>
          <p:nvPicPr>
            <p:cNvPr id="47" name="Picture 4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2794000" y="5969000"/>
              <a:ext cx="667258" cy="950976"/>
            </a:xfrm>
            <a:prstGeom prst="rect">
              <a:avLst/>
            </a:prstGeom>
            <a:solidFill>
              <a:scrgbClr r="0" g="0" b="0">
                <a:alpha val="0"/>
              </a:scrgbClr>
            </a:solidFill>
          </p:spPr>
        </p:pic>
        <p:pic>
          <p:nvPicPr>
            <p:cNvPr id="48" name="Picture 47"/>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25500" y="4864100"/>
              <a:ext cx="712089" cy="969518"/>
            </a:xfrm>
            <a:prstGeom prst="rect">
              <a:avLst/>
            </a:prstGeom>
            <a:solidFill>
              <a:scrgbClr r="0" g="0" b="0">
                <a:alpha val="0"/>
              </a:scrgbClr>
            </a:solidFill>
          </p:spPr>
        </p:pic>
        <p:pic>
          <p:nvPicPr>
            <p:cNvPr id="49" name="Picture 48"/>
            <p:cNvPicPr>
              <a:picLocks/>
            </p:cNvPicPr>
            <p:nvPr/>
          </p:nvPicPr>
          <p:blipFill>
            <a:blip r:embed="rId16" cstate="print">
              <a:extLst>
                <a:ext uri="{28A0092B-C50C-407E-A947-70E740481C1C}">
                  <a14:useLocalDpi xmlns:a14="http://schemas.microsoft.com/office/drawing/2010/main" val="0"/>
                </a:ext>
              </a:extLst>
            </a:blip>
            <a:stretch>
              <a:fillRect/>
            </a:stretch>
          </p:blipFill>
          <p:spPr>
            <a:xfrm flipH="1">
              <a:off x="7569200" y="2159000"/>
              <a:ext cx="781304" cy="925703"/>
            </a:xfrm>
            <a:prstGeom prst="rect">
              <a:avLst/>
            </a:prstGeom>
            <a:solidFill>
              <a:scrgbClr r="0" g="0" b="0">
                <a:alpha val="0"/>
              </a:scrgbClr>
            </a:solidFill>
          </p:spPr>
        </p:pic>
        <p:pic>
          <p:nvPicPr>
            <p:cNvPr id="50" name="Picture 49"/>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816600" y="5257800"/>
              <a:ext cx="710184" cy="1200150"/>
            </a:xfrm>
            <a:prstGeom prst="rect">
              <a:avLst/>
            </a:prstGeom>
            <a:solidFill>
              <a:scrgbClr r="0" g="0" b="0">
                <a:alpha val="0"/>
              </a:scrgbClr>
            </a:solidFill>
          </p:spPr>
        </p:pic>
      </p:grpSp>
      <p:grpSp>
        <p:nvGrpSpPr>
          <p:cNvPr id="60" name="Group 59"/>
          <p:cNvGrpSpPr/>
          <p:nvPr/>
        </p:nvGrpSpPr>
        <p:grpSpPr>
          <a:xfrm>
            <a:off x="2159000" y="2159000"/>
            <a:ext cx="5698595" cy="4587368"/>
            <a:chOff x="2159000" y="2159000"/>
            <a:chExt cx="5698595" cy="4587368"/>
          </a:xfrm>
        </p:grpSpPr>
        <p:sp>
          <p:nvSpPr>
            <p:cNvPr id="52" name="Oval 51"/>
            <p:cNvSpPr/>
            <p:nvPr/>
          </p:nvSpPr>
          <p:spPr>
            <a:xfrm>
              <a:off x="2159000" y="2171700"/>
              <a:ext cx="2820222" cy="2696830"/>
            </a:xfrm>
            <a:prstGeom prst="ellipse">
              <a:avLst/>
            </a:prstGeom>
            <a:solidFill>
              <a:srgbClr val="0000FF">
                <a:alpha val="20000"/>
              </a:srgbClr>
            </a:solidFill>
            <a:ln w="381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5016500" y="2159000"/>
              <a:ext cx="2820162" cy="2696718"/>
            </a:xfrm>
            <a:prstGeom prst="ellipse">
              <a:avLst/>
            </a:prstGeom>
            <a:solidFill>
              <a:srgbClr val="0000FF">
                <a:alpha val="20000"/>
              </a:srgbClr>
            </a:solidFill>
            <a:ln w="381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5029200" y="4025900"/>
              <a:ext cx="2820163" cy="2696718"/>
            </a:xfrm>
            <a:prstGeom prst="ellipse">
              <a:avLst/>
            </a:prstGeom>
            <a:solidFill>
              <a:srgbClr val="0000FF">
                <a:alpha val="20000"/>
              </a:srgbClr>
            </a:solidFill>
            <a:ln w="381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2159000" y="4025900"/>
              <a:ext cx="2820163" cy="2696718"/>
            </a:xfrm>
            <a:prstGeom prst="ellipse">
              <a:avLst/>
            </a:prstGeom>
            <a:solidFill>
              <a:srgbClr val="0000FF">
                <a:alpha val="20000"/>
              </a:srgbClr>
            </a:solidFill>
            <a:ln w="381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3467100" y="2171700"/>
              <a:ext cx="3126827" cy="1513927"/>
            </a:xfrm>
            <a:custGeom>
              <a:avLst/>
              <a:gdLst/>
              <a:ahLst/>
              <a:cxnLst/>
              <a:rect l="0" t="0" r="0" b="0"/>
              <a:pathLst>
                <a:path w="3126827" h="1513927">
                  <a:moveTo>
                    <a:pt x="0" y="0"/>
                  </a:moveTo>
                  <a:lnTo>
                    <a:pt x="3126826" y="0"/>
                  </a:lnTo>
                  <a:lnTo>
                    <a:pt x="3126826" y="1513926"/>
                  </a:lnTo>
                  <a:lnTo>
                    <a:pt x="0" y="1513926"/>
                  </a:lnTo>
                  <a:close/>
                </a:path>
              </a:pathLst>
            </a:custGeom>
            <a:solidFill>
              <a:srgbClr val="0000FF">
                <a:alpha val="20000"/>
              </a:srgbClr>
            </a:solidFill>
            <a:ln w="127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a:off x="3441700" y="5232400"/>
              <a:ext cx="3126868" cy="1513968"/>
            </a:xfrm>
            <a:custGeom>
              <a:avLst/>
              <a:gdLst/>
              <a:ahLst/>
              <a:cxnLst/>
              <a:rect l="0" t="0" r="0" b="0"/>
              <a:pathLst>
                <a:path w="3126868" h="1513968">
                  <a:moveTo>
                    <a:pt x="0" y="0"/>
                  </a:moveTo>
                  <a:lnTo>
                    <a:pt x="3126867" y="0"/>
                  </a:lnTo>
                  <a:lnTo>
                    <a:pt x="3126867" y="1513967"/>
                  </a:lnTo>
                  <a:lnTo>
                    <a:pt x="0" y="1513967"/>
                  </a:lnTo>
                  <a:close/>
                </a:path>
              </a:pathLst>
            </a:custGeom>
            <a:solidFill>
              <a:srgbClr val="0000FF">
                <a:alpha val="20000"/>
              </a:srgbClr>
            </a:solidFill>
            <a:ln w="127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rot="5400000">
              <a:off x="6215349" y="3719781"/>
              <a:ext cx="1863171" cy="1421320"/>
            </a:xfrm>
            <a:custGeom>
              <a:avLst/>
              <a:gdLst/>
              <a:ahLst/>
              <a:cxnLst/>
              <a:rect l="0" t="0" r="0" b="0"/>
              <a:pathLst>
                <a:path w="1863171" h="1421320">
                  <a:moveTo>
                    <a:pt x="0" y="0"/>
                  </a:moveTo>
                  <a:lnTo>
                    <a:pt x="1863170" y="0"/>
                  </a:lnTo>
                  <a:lnTo>
                    <a:pt x="1863170" y="1421319"/>
                  </a:lnTo>
                  <a:lnTo>
                    <a:pt x="0" y="1421319"/>
                  </a:lnTo>
                  <a:close/>
                </a:path>
              </a:pathLst>
            </a:custGeom>
            <a:solidFill>
              <a:srgbClr val="0000FF">
                <a:alpha val="20000"/>
              </a:srgbClr>
            </a:solidFill>
            <a:ln w="127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rot="5400000">
              <a:off x="1948180" y="3745230"/>
              <a:ext cx="1863091" cy="1421258"/>
            </a:xfrm>
            <a:custGeom>
              <a:avLst/>
              <a:gdLst/>
              <a:ahLst/>
              <a:cxnLst/>
              <a:rect l="0" t="0" r="0" b="0"/>
              <a:pathLst>
                <a:path w="1863091" h="1421258">
                  <a:moveTo>
                    <a:pt x="0" y="0"/>
                  </a:moveTo>
                  <a:lnTo>
                    <a:pt x="1863090" y="0"/>
                  </a:lnTo>
                  <a:lnTo>
                    <a:pt x="1863090" y="1421257"/>
                  </a:lnTo>
                  <a:lnTo>
                    <a:pt x="0" y="1421257"/>
                  </a:lnTo>
                  <a:close/>
                </a:path>
              </a:pathLst>
            </a:custGeom>
            <a:solidFill>
              <a:srgbClr val="0000FF">
                <a:alpha val="20000"/>
              </a:srgbClr>
            </a:solidFill>
            <a:ln w="127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830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25400"/>
            <a:ext cx="9934617" cy="1554272"/>
          </a:xfrm>
          <a:prstGeom prst="rect">
            <a:avLst/>
          </a:prstGeom>
          <a:noFill/>
        </p:spPr>
        <p:txBody>
          <a:bodyPr vert="horz" rtlCol="0">
            <a:spAutoFit/>
          </a:bodyPr>
          <a:lstStyle/>
          <a:p>
            <a:pPr algn="ctr"/>
            <a:r>
              <a:rPr lang="en-GB" sz="1900" b="1" u="sng" smtClean="0">
                <a:solidFill>
                  <a:srgbClr val="000000"/>
                </a:solidFill>
                <a:latin typeface="Trebuchet MS - 26"/>
              </a:rPr>
              <a:t>Battle 3 - Answer</a:t>
            </a:r>
          </a:p>
          <a:p>
            <a:pPr algn="ctr"/>
            <a:r>
              <a:rPr lang="en-GB" sz="1900" b="1" u="sng" smtClean="0">
                <a:solidFill>
                  <a:srgbClr val="000000"/>
                </a:solidFill>
                <a:latin typeface="Trebuchet MS - 26"/>
              </a:rPr>
              <a:t>T</a:t>
            </a:r>
            <a:r>
              <a:rPr lang="en-GB" sz="1900" smtClean="0">
                <a:solidFill>
                  <a:srgbClr val="000000"/>
                </a:solidFill>
                <a:latin typeface="Trebuchet MS - 26"/>
              </a:rPr>
              <a:t>wo groups of Loki's recruits are preparing to attack. In order to defeat them before they reach him Thor must throw his trusty hammer exactly down the middle of the two groups. Accurately draw the exact line on which Thor must throw his hammer.</a:t>
            </a: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grpSp>
        <p:nvGrpSpPr>
          <p:cNvPr id="15" name="Group 14"/>
          <p:cNvGrpSpPr/>
          <p:nvPr/>
        </p:nvGrpSpPr>
        <p:grpSpPr>
          <a:xfrm>
            <a:off x="1117600" y="2578100"/>
            <a:ext cx="7461758" cy="4688840"/>
            <a:chOff x="1117600" y="2578100"/>
            <a:chExt cx="7461758" cy="4688840"/>
          </a:xfrm>
        </p:grpSpPr>
        <p:sp>
          <p:nvSpPr>
            <p:cNvPr id="3" name="Oval 2"/>
            <p:cNvSpPr/>
            <p:nvPr/>
          </p:nvSpPr>
          <p:spPr>
            <a:xfrm>
              <a:off x="2311400" y="3771900"/>
              <a:ext cx="234188" cy="21564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7213600" y="5791200"/>
              <a:ext cx="234187" cy="21564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70000" y="2730500"/>
              <a:ext cx="1207262" cy="741045"/>
            </a:xfrm>
            <a:prstGeom prst="rect">
              <a:avLst/>
            </a:prstGeom>
            <a:solidFill>
              <a:scrgbClr r="0" g="0" b="0">
                <a:alpha val="0"/>
              </a:scrgbClr>
            </a:solidFill>
          </p:spPr>
        </p:pic>
        <p:sp>
          <p:nvSpPr>
            <p:cNvPr id="6" name="TextBox 5"/>
            <p:cNvSpPr txBox="1"/>
            <p:nvPr/>
          </p:nvSpPr>
          <p:spPr>
            <a:xfrm>
              <a:off x="1638300" y="4000500"/>
              <a:ext cx="1701800" cy="276999"/>
            </a:xfrm>
            <a:prstGeom prst="rect">
              <a:avLst/>
            </a:prstGeom>
            <a:noFill/>
          </p:spPr>
          <p:txBody>
            <a:bodyPr vert="horz" rtlCol="0">
              <a:spAutoFit/>
            </a:bodyPr>
            <a:lstStyle/>
            <a:p>
              <a:r>
                <a:rPr lang="en-GB" sz="1200" smtClean="0">
                  <a:solidFill>
                    <a:srgbClr val="000000"/>
                  </a:solidFill>
                  <a:latin typeface="Trebuchet MS - 16"/>
                </a:rPr>
                <a:t>The Enchanters</a:t>
              </a:r>
              <a:endParaRPr lang="en-GB" sz="1200">
                <a:solidFill>
                  <a:srgbClr val="000000"/>
                </a:solidFill>
                <a:latin typeface="Trebuchet MS - 16"/>
              </a:endParaRPr>
            </a:p>
          </p:txBody>
        </p:sp>
        <p:sp>
          <p:nvSpPr>
            <p:cNvPr id="7" name="TextBox 6"/>
            <p:cNvSpPr txBox="1"/>
            <p:nvPr/>
          </p:nvSpPr>
          <p:spPr>
            <a:xfrm>
              <a:off x="6642100" y="6070600"/>
              <a:ext cx="1625600" cy="276999"/>
            </a:xfrm>
            <a:prstGeom prst="rect">
              <a:avLst/>
            </a:prstGeom>
            <a:noFill/>
          </p:spPr>
          <p:txBody>
            <a:bodyPr vert="horz" rtlCol="0">
              <a:spAutoFit/>
            </a:bodyPr>
            <a:lstStyle/>
            <a:p>
              <a:r>
                <a:rPr lang="en-GB" sz="1200" smtClean="0">
                  <a:solidFill>
                    <a:srgbClr val="000000"/>
                  </a:solidFill>
                  <a:latin typeface="Trebuchet MS - 16"/>
                </a:rPr>
                <a:t>The Dark Gods</a:t>
              </a:r>
              <a:endParaRPr lang="en-GB" sz="1200">
                <a:solidFill>
                  <a:srgbClr val="000000"/>
                </a:solidFill>
                <a:latin typeface="Trebuchet MS - 16"/>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9700" y="2578100"/>
              <a:ext cx="733806" cy="1087501"/>
            </a:xfrm>
            <a:prstGeom prst="rect">
              <a:avLst/>
            </a:prstGeom>
            <a:solidFill>
              <a:scrgbClr r="0" g="0" b="0">
                <a:alpha val="0"/>
              </a:scrgbClr>
            </a:solidFill>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17600" y="3352800"/>
              <a:ext cx="479679" cy="1163955"/>
            </a:xfrm>
            <a:prstGeom prst="rect">
              <a:avLst/>
            </a:prstGeom>
            <a:solidFill>
              <a:scrgbClr r="0" g="0" b="0">
                <a:alpha val="0"/>
              </a:scrgbClr>
            </a:solidFill>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79600" y="4445000"/>
              <a:ext cx="429387" cy="1087120"/>
            </a:xfrm>
            <a:prstGeom prst="rect">
              <a:avLst/>
            </a:prstGeom>
            <a:solidFill>
              <a:scrgbClr r="0" g="0" b="0">
                <a:alpha val="0"/>
              </a:scrgbClr>
            </a:solidFill>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404100" y="4673600"/>
              <a:ext cx="580517" cy="1025017"/>
            </a:xfrm>
            <a:prstGeom prst="rect">
              <a:avLst/>
            </a:prstGeom>
            <a:solidFill>
              <a:scrgbClr r="0" g="0" b="0">
                <a:alpha val="0"/>
              </a:scrgbClr>
            </a:solidFill>
          </p:spPr>
        </p:pic>
        <p:pic>
          <p:nvPicPr>
            <p:cNvPr id="12" name="Picture 1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077200" y="5219700"/>
              <a:ext cx="478917" cy="923417"/>
            </a:xfrm>
            <a:prstGeom prst="rect">
              <a:avLst/>
            </a:prstGeom>
            <a:solidFill>
              <a:scrgbClr r="0" g="0" b="0">
                <a:alpha val="0"/>
              </a:scrgbClr>
            </a:solidFill>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tretch>
              <a:fillRect/>
            </a:stretch>
          </p:blipFill>
          <p:spPr>
            <a:xfrm flipH="1">
              <a:off x="7810500" y="6184900"/>
              <a:ext cx="768858" cy="938149"/>
            </a:xfrm>
            <a:prstGeom prst="rect">
              <a:avLst/>
            </a:prstGeom>
            <a:solidFill>
              <a:scrgbClr r="0" g="0" b="0">
                <a:alpha val="0"/>
              </a:scrgbClr>
            </a:solidFill>
          </p:spPr>
        </p:pic>
        <p:pic>
          <p:nvPicPr>
            <p:cNvPr id="14" name="Picture 13"/>
            <p:cNvPicPr>
              <a:picLocks/>
            </p:cNvPicPr>
            <p:nvPr/>
          </p:nvPicPr>
          <p:blipFill>
            <a:blip r:embed="rId9" cstate="print">
              <a:extLst>
                <a:ext uri="{28A0092B-C50C-407E-A947-70E740481C1C}">
                  <a14:useLocalDpi xmlns:a14="http://schemas.microsoft.com/office/drawing/2010/main" val="0"/>
                </a:ext>
              </a:extLst>
            </a:blip>
            <a:stretch>
              <a:fillRect/>
            </a:stretch>
          </p:blipFill>
          <p:spPr>
            <a:xfrm flipH="1">
              <a:off x="6350000" y="6375400"/>
              <a:ext cx="1005967" cy="891540"/>
            </a:xfrm>
            <a:prstGeom prst="rect">
              <a:avLst/>
            </a:prstGeom>
            <a:solidFill>
              <a:scrgbClr r="0" g="0" b="0">
                <a:alpha val="0"/>
              </a:scrgbClr>
            </a:solidFill>
          </p:spPr>
        </p:pic>
      </p:grpSp>
      <p:pic>
        <p:nvPicPr>
          <p:cNvPr id="16" name="Picture 15"/>
          <p:cNvPicPr>
            <a:picLocks/>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3900" y="1866900"/>
            <a:ext cx="5257800" cy="5892800"/>
          </a:xfrm>
          <a:prstGeom prst="rect">
            <a:avLst/>
          </a:prstGeom>
          <a:solidFill>
            <a:scrgbClr r="0" g="0" b="0">
              <a:alpha val="0"/>
            </a:scrgbClr>
          </a:solidFill>
        </p:spPr>
      </p:pic>
      <p:pic>
        <p:nvPicPr>
          <p:cNvPr id="17" name="Picture 16"/>
          <p:cNvPicPr>
            <a:picLocks/>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6800" y="2108200"/>
            <a:ext cx="4711700" cy="5702300"/>
          </a:xfrm>
          <a:prstGeom prst="rect">
            <a:avLst/>
          </a:prstGeom>
          <a:solidFill>
            <a:scrgbClr r="0" g="0" b="0">
              <a:alpha val="0"/>
            </a:scrgbClr>
          </a:solidFill>
        </p:spPr>
      </p:pic>
      <p:cxnSp>
        <p:nvCxnSpPr>
          <p:cNvPr id="18" name="Straight Connector 17"/>
          <p:cNvCxnSpPr/>
          <p:nvPr/>
        </p:nvCxnSpPr>
        <p:spPr>
          <a:xfrm flipV="1">
            <a:off x="3123014" y="2540000"/>
            <a:ext cx="2845986" cy="475843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05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88900"/>
            <a:ext cx="9959658" cy="1554272"/>
          </a:xfrm>
          <a:prstGeom prst="rect">
            <a:avLst/>
          </a:prstGeom>
          <a:noFill/>
        </p:spPr>
        <p:txBody>
          <a:bodyPr vert="horz" rtlCol="0">
            <a:spAutoFit/>
          </a:bodyPr>
          <a:lstStyle/>
          <a:p>
            <a:pPr algn="ctr"/>
            <a:r>
              <a:rPr lang="en-GB" sz="1900" b="1" u="sng" smtClean="0">
                <a:solidFill>
                  <a:srgbClr val="000000"/>
                </a:solidFill>
                <a:latin typeface="Trebuchet MS - 26"/>
              </a:rPr>
              <a:t>Battle 4 - Answer</a:t>
            </a:r>
          </a:p>
          <a:p>
            <a:pPr algn="ctr"/>
            <a:r>
              <a:rPr lang="en-GB" sz="1900" b="1" u="sng" smtClean="0">
                <a:solidFill>
                  <a:srgbClr val="000000"/>
                </a:solidFill>
                <a:latin typeface="Trebuchet MS - 26"/>
              </a:rPr>
              <a:t>T</a:t>
            </a:r>
            <a:r>
              <a:rPr lang="en-GB" sz="1900" smtClean="0">
                <a:solidFill>
                  <a:srgbClr val="000000"/>
                </a:solidFill>
                <a:latin typeface="Trebuchet MS - 26"/>
              </a:rPr>
              <a:t>wo groups of Loki's recruits are preparing to attack. They are lining up to fight Thor on two fronts. Thor must throw his hammer down the middle to defeat them all at the same time.</a:t>
            </a:r>
          </a:p>
          <a:p>
            <a:pPr algn="ctr"/>
            <a:r>
              <a:rPr lang="en-GB" sz="1900" smtClean="0">
                <a:solidFill>
                  <a:srgbClr val="000000"/>
                </a:solidFill>
                <a:latin typeface="Trebuchet MS - 26"/>
              </a:rPr>
              <a:t>Accurately draw the line on which Thor must throw his hammer.</a:t>
            </a: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grpSp>
        <p:nvGrpSpPr>
          <p:cNvPr id="21" name="Group 20"/>
          <p:cNvGrpSpPr/>
          <p:nvPr/>
        </p:nvGrpSpPr>
        <p:grpSpPr>
          <a:xfrm>
            <a:off x="736600" y="2730500"/>
            <a:ext cx="8533765" cy="4473575"/>
            <a:chOff x="736600" y="2730500"/>
            <a:chExt cx="8533765" cy="4473575"/>
          </a:xfrm>
        </p:grpSpPr>
        <p:cxnSp>
          <p:nvCxnSpPr>
            <p:cNvPr id="3" name="Straight Connector 2"/>
            <p:cNvCxnSpPr/>
            <p:nvPr/>
          </p:nvCxnSpPr>
          <p:spPr>
            <a:xfrm flipV="1">
              <a:off x="2412238" y="2812923"/>
              <a:ext cx="1522730" cy="351155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2403983" y="5181600"/>
              <a:ext cx="6054217" cy="115951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311400" y="6223000"/>
              <a:ext cx="208280" cy="190754"/>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612900" y="6007100"/>
              <a:ext cx="814959" cy="1196975"/>
            </a:xfrm>
            <a:prstGeom prst="rect">
              <a:avLst/>
            </a:prstGeom>
            <a:solidFill>
              <a:scrgbClr r="0" g="0" b="0">
                <a:alpha val="0"/>
              </a:scrgbClr>
            </a:solidFill>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24200" y="6235700"/>
              <a:ext cx="721487" cy="629920"/>
            </a:xfrm>
            <a:prstGeom prst="rect">
              <a:avLst/>
            </a:prstGeom>
            <a:solidFill>
              <a:scrgbClr r="0" g="0" b="0">
                <a:alpha val="0"/>
              </a:scrgbClr>
            </a:solidFill>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038600" y="6045200"/>
              <a:ext cx="630682" cy="708152"/>
            </a:xfrm>
            <a:prstGeom prst="rect">
              <a:avLst/>
            </a:prstGeom>
            <a:solidFill>
              <a:scrgbClr r="0" g="0" b="0">
                <a:alpha val="0"/>
              </a:scrgbClr>
            </a:solidFill>
          </p:spPr>
        </p:pic>
        <p:sp>
          <p:nvSpPr>
            <p:cNvPr id="9" name="TextBox 8"/>
            <p:cNvSpPr txBox="1"/>
            <p:nvPr/>
          </p:nvSpPr>
          <p:spPr>
            <a:xfrm>
              <a:off x="5486400" y="6642100"/>
              <a:ext cx="1371600" cy="276999"/>
            </a:xfrm>
            <a:prstGeom prst="rect">
              <a:avLst/>
            </a:prstGeom>
            <a:noFill/>
          </p:spPr>
          <p:txBody>
            <a:bodyPr vert="horz" rtlCol="0">
              <a:spAutoFit/>
            </a:bodyPr>
            <a:lstStyle/>
            <a:p>
              <a:r>
                <a:rPr lang="en-GB" sz="1200" smtClean="0">
                  <a:solidFill>
                    <a:srgbClr val="000000"/>
                  </a:solidFill>
                  <a:latin typeface="Trebuchet MS - 16"/>
                </a:rPr>
                <a:t>The Worthy</a:t>
              </a:r>
              <a:endParaRPr lang="en-GB" sz="1200">
                <a:solidFill>
                  <a:srgbClr val="000000"/>
                </a:solidFill>
                <a:latin typeface="Trebuchet MS - 16"/>
              </a:endParaRPr>
            </a:p>
          </p:txBody>
        </p:sp>
        <p:sp>
          <p:nvSpPr>
            <p:cNvPr id="10" name="TextBox 9"/>
            <p:cNvSpPr txBox="1"/>
            <p:nvPr/>
          </p:nvSpPr>
          <p:spPr>
            <a:xfrm>
              <a:off x="736600" y="3975100"/>
              <a:ext cx="1473200" cy="461665"/>
            </a:xfrm>
            <a:prstGeom prst="rect">
              <a:avLst/>
            </a:prstGeom>
            <a:noFill/>
          </p:spPr>
          <p:txBody>
            <a:bodyPr vert="horz" rtlCol="0">
              <a:spAutoFit/>
            </a:bodyPr>
            <a:lstStyle/>
            <a:p>
              <a:pPr algn="ctr"/>
              <a:r>
                <a:rPr lang="en-GB" sz="1200" smtClean="0">
                  <a:solidFill>
                    <a:srgbClr val="000000"/>
                  </a:solidFill>
                  <a:latin typeface="Trebuchet MS - 16"/>
                </a:rPr>
                <a:t>The Wrecking Crew</a:t>
              </a:r>
              <a:endParaRPr lang="en-GB" sz="1200">
                <a:solidFill>
                  <a:srgbClr val="000000"/>
                </a:solidFill>
                <a:latin typeface="Trebuchet MS - 16"/>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800600" y="5867400"/>
              <a:ext cx="1136523" cy="634111"/>
            </a:xfrm>
            <a:prstGeom prst="rect">
              <a:avLst/>
            </a:prstGeom>
            <a:solidFill>
              <a:scrgbClr r="0" g="0" b="0">
                <a:alpha val="0"/>
              </a:scrgbClr>
            </a:solidFill>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56300" y="5651500"/>
              <a:ext cx="858520" cy="797687"/>
            </a:xfrm>
            <a:prstGeom prst="rect">
              <a:avLst/>
            </a:prstGeom>
            <a:solidFill>
              <a:scrgbClr r="0" g="0" b="0">
                <a:alpha val="0"/>
              </a:scrgbClr>
            </a:solidFill>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845300" y="5524500"/>
              <a:ext cx="824230" cy="806577"/>
            </a:xfrm>
            <a:prstGeom prst="rect">
              <a:avLst/>
            </a:prstGeom>
            <a:solidFill>
              <a:scrgbClr r="0" g="0" b="0">
                <a:alpha val="0"/>
              </a:scrgbClr>
            </a:solidFill>
          </p:spPr>
        </p:pic>
        <p:pic>
          <p:nvPicPr>
            <p:cNvPr id="14" name="Picture 13"/>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696200" y="5283200"/>
              <a:ext cx="1118489" cy="779018"/>
            </a:xfrm>
            <a:prstGeom prst="rect">
              <a:avLst/>
            </a:prstGeom>
            <a:solidFill>
              <a:scrgbClr r="0" g="0" b="0">
                <a:alpha val="0"/>
              </a:scrgbClr>
            </a:solidFill>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839200" y="5016500"/>
              <a:ext cx="431165" cy="805942"/>
            </a:xfrm>
            <a:prstGeom prst="rect">
              <a:avLst/>
            </a:prstGeom>
            <a:solidFill>
              <a:scrgbClr r="0" g="0" b="0">
                <a:alpha val="0"/>
              </a:scrgbClr>
            </a:solidFill>
          </p:spPr>
        </p:pic>
        <p:pic>
          <p:nvPicPr>
            <p:cNvPr id="16" name="Picture 15"/>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2540000" y="6299200"/>
              <a:ext cx="506603" cy="679704"/>
            </a:xfrm>
            <a:prstGeom prst="rect">
              <a:avLst/>
            </a:prstGeom>
            <a:solidFill>
              <a:scrgbClr r="0" g="0" b="0">
                <a:alpha val="0"/>
              </a:scrgbClr>
            </a:solidFill>
          </p:spPr>
        </p:pic>
        <p:pic>
          <p:nvPicPr>
            <p:cNvPr id="17" name="Picture 16"/>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828800" y="5105400"/>
              <a:ext cx="918337" cy="801497"/>
            </a:xfrm>
            <a:prstGeom prst="rect">
              <a:avLst/>
            </a:prstGeom>
            <a:solidFill>
              <a:scrgbClr r="0" g="0" b="0">
                <a:alpha val="0"/>
              </a:scrgbClr>
            </a:solidFill>
          </p:spPr>
        </p:pic>
        <p:pic>
          <p:nvPicPr>
            <p:cNvPr id="18" name="Picture 17"/>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260600" y="4432300"/>
              <a:ext cx="583946" cy="742061"/>
            </a:xfrm>
            <a:prstGeom prst="rect">
              <a:avLst/>
            </a:prstGeom>
            <a:solidFill>
              <a:scrgbClr r="0" g="0" b="0">
                <a:alpha val="0"/>
              </a:scrgbClr>
            </a:solidFill>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514600" y="3784600"/>
              <a:ext cx="620014" cy="629793"/>
            </a:xfrm>
            <a:prstGeom prst="rect">
              <a:avLst/>
            </a:prstGeom>
            <a:solidFill>
              <a:scrgbClr r="0" g="0" b="0">
                <a:alpha val="0"/>
              </a:scrgbClr>
            </a:solidFill>
          </p:spPr>
        </p:pic>
        <p:pic>
          <p:nvPicPr>
            <p:cNvPr id="20" name="Picture 19"/>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2921000" y="2730500"/>
              <a:ext cx="620649" cy="1022985"/>
            </a:xfrm>
            <a:prstGeom prst="rect">
              <a:avLst/>
            </a:prstGeom>
            <a:solidFill>
              <a:scrgbClr r="0" g="0" b="0">
                <a:alpha val="0"/>
              </a:scrgbClr>
            </a:solidFill>
          </p:spPr>
        </p:pic>
      </p:grpSp>
      <p:pic>
        <p:nvPicPr>
          <p:cNvPr id="22" name="Picture 21"/>
          <p:cNvPicPr>
            <a:picLocks/>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7700" y="3530600"/>
            <a:ext cx="3530600" cy="3797300"/>
          </a:xfrm>
          <a:prstGeom prst="rect">
            <a:avLst/>
          </a:prstGeom>
          <a:solidFill>
            <a:scrgbClr r="0" g="0" b="0">
              <a:alpha val="0"/>
            </a:scrgbClr>
          </a:solidFill>
        </p:spPr>
      </p:pic>
      <p:pic>
        <p:nvPicPr>
          <p:cNvPr id="23" name="Picture 22"/>
          <p:cNvPicPr>
            <a:picLocks/>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5100" y="2590800"/>
            <a:ext cx="2260600" cy="3441700"/>
          </a:xfrm>
          <a:prstGeom prst="rect">
            <a:avLst/>
          </a:prstGeom>
          <a:solidFill>
            <a:scrgbClr r="0" g="0" b="0">
              <a:alpha val="0"/>
            </a:scrgbClr>
          </a:solidFill>
        </p:spPr>
      </p:pic>
      <p:pic>
        <p:nvPicPr>
          <p:cNvPr id="24" name="Picture 23"/>
          <p:cNvPicPr>
            <a:picLocks/>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7400" y="3048000"/>
            <a:ext cx="3403600" cy="2184400"/>
          </a:xfrm>
          <a:prstGeom prst="rect">
            <a:avLst/>
          </a:prstGeom>
          <a:solidFill>
            <a:scrgbClr r="0" g="0" b="0">
              <a:alpha val="0"/>
            </a:scrgbClr>
          </a:solidFill>
        </p:spPr>
      </p:pic>
      <p:cxnSp>
        <p:nvCxnSpPr>
          <p:cNvPr id="25" name="Straight Connector 24"/>
          <p:cNvCxnSpPr/>
          <p:nvPr/>
        </p:nvCxnSpPr>
        <p:spPr>
          <a:xfrm flipV="1">
            <a:off x="2404783" y="2768600"/>
            <a:ext cx="4262717" cy="354707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6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65100"/>
            <a:ext cx="10539706" cy="1261884"/>
          </a:xfrm>
          <a:prstGeom prst="rect">
            <a:avLst/>
          </a:prstGeom>
          <a:noFill/>
        </p:spPr>
        <p:txBody>
          <a:bodyPr vert="horz" rtlCol="0">
            <a:spAutoFit/>
          </a:bodyPr>
          <a:lstStyle/>
          <a:p>
            <a:pPr algn="ctr"/>
            <a:r>
              <a:rPr lang="en-GB" sz="1900" b="1" u="sng" smtClean="0">
                <a:solidFill>
                  <a:srgbClr val="000000"/>
                </a:solidFill>
                <a:latin typeface="Trebuchet MS - 26"/>
              </a:rPr>
              <a:t>Battle 5 - The Final Showdown - Answer:</a:t>
            </a:r>
          </a:p>
          <a:p>
            <a:pPr algn="ctr"/>
            <a:r>
              <a:rPr lang="en-GB" sz="1900" b="1" u="sng" smtClean="0">
                <a:solidFill>
                  <a:srgbClr val="000000"/>
                </a:solidFill>
                <a:latin typeface="Trebuchet MS - 26"/>
              </a:rPr>
              <a:t>W</a:t>
            </a:r>
            <a:r>
              <a:rPr lang="en-GB" sz="1900" smtClean="0">
                <a:solidFill>
                  <a:srgbClr val="000000"/>
                </a:solidFill>
                <a:latin typeface="Trebuchet MS - 26"/>
              </a:rPr>
              <a:t>ithin 5 metres of the throne.</a:t>
            </a:r>
          </a:p>
          <a:p>
            <a:pPr algn="ctr"/>
            <a:r>
              <a:rPr lang="en-GB" sz="1900" smtClean="0">
                <a:solidFill>
                  <a:srgbClr val="000000"/>
                </a:solidFill>
                <a:latin typeface="Trebuchet MS - 26"/>
              </a:rPr>
              <a:t>Closer to the East wall than the South wall.</a:t>
            </a:r>
          </a:p>
          <a:p>
            <a:pPr algn="ctr"/>
            <a:r>
              <a:rPr lang="en-GB" sz="1900" smtClean="0">
                <a:solidFill>
                  <a:srgbClr val="000000"/>
                </a:solidFill>
                <a:latin typeface="Trebuchet MS - 26"/>
              </a:rPr>
              <a:t>Nearer to the Gold Pillar than the Silver Pillar.</a:t>
            </a:r>
            <a:endParaRPr lang="en-GB" sz="1900">
              <a:solidFill>
                <a:srgbClr val="000000"/>
              </a:solidFill>
              <a:latin typeface="Trebuchet MS - 26"/>
            </a:endParaRPr>
          </a:p>
        </p:txBody>
      </p:sp>
      <p:grpSp>
        <p:nvGrpSpPr>
          <p:cNvPr id="27" name="Group 26"/>
          <p:cNvGrpSpPr/>
          <p:nvPr/>
        </p:nvGrpSpPr>
        <p:grpSpPr>
          <a:xfrm>
            <a:off x="88900" y="2184400"/>
            <a:ext cx="10312400" cy="4838065"/>
            <a:chOff x="88900" y="2184400"/>
            <a:chExt cx="10312400" cy="4838065"/>
          </a:xfrm>
        </p:grpSpPr>
        <p:grpSp>
          <p:nvGrpSpPr>
            <p:cNvPr id="10" name="Group 9"/>
            <p:cNvGrpSpPr/>
            <p:nvPr/>
          </p:nvGrpSpPr>
          <p:grpSpPr>
            <a:xfrm>
              <a:off x="279400" y="2527300"/>
              <a:ext cx="9272398" cy="4037204"/>
              <a:chOff x="279400" y="2527300"/>
              <a:chExt cx="9272398" cy="4037204"/>
            </a:xfrm>
          </p:grpSpPr>
          <p:grpSp>
            <p:nvGrpSpPr>
              <p:cNvPr id="6" name="Group 5"/>
              <p:cNvGrpSpPr/>
              <p:nvPr/>
            </p:nvGrpSpPr>
            <p:grpSpPr>
              <a:xfrm>
                <a:off x="279400" y="2527300"/>
                <a:ext cx="9272398" cy="4037204"/>
                <a:chOff x="279400" y="2527300"/>
                <a:chExt cx="9272398" cy="4037204"/>
              </a:xfrm>
            </p:grpSpPr>
            <p:sp>
              <p:nvSpPr>
                <p:cNvPr id="3" name="Freeform 2"/>
                <p:cNvSpPr/>
                <p:nvPr/>
              </p:nvSpPr>
              <p:spPr>
                <a:xfrm rot="10800000" flipV="1">
                  <a:off x="2604008" y="2540508"/>
                  <a:ext cx="4623690" cy="4023996"/>
                </a:xfrm>
                <a:custGeom>
                  <a:avLst/>
                  <a:gdLst/>
                  <a:ahLst/>
                  <a:cxnLst/>
                  <a:rect l="0" t="0" r="0" b="0"/>
                  <a:pathLst>
                    <a:path w="4623690" h="4023996">
                      <a:moveTo>
                        <a:pt x="4623689" y="4020058"/>
                      </a:moveTo>
                      <a:lnTo>
                        <a:pt x="0" y="4023995"/>
                      </a:lnTo>
                      <a:lnTo>
                        <a:pt x="2313305" y="0"/>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rot="10800000">
                  <a:off x="279400" y="2527808"/>
                  <a:ext cx="4623817" cy="4024123"/>
                </a:xfrm>
                <a:custGeom>
                  <a:avLst/>
                  <a:gdLst/>
                  <a:ahLst/>
                  <a:cxnLst/>
                  <a:rect l="0" t="0" r="0" b="0"/>
                  <a:pathLst>
                    <a:path w="4623817" h="4024123">
                      <a:moveTo>
                        <a:pt x="4623816" y="4020566"/>
                      </a:moveTo>
                      <a:lnTo>
                        <a:pt x="0" y="4024122"/>
                      </a:lnTo>
                      <a:lnTo>
                        <a:pt x="2313432" y="0"/>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0800000">
                  <a:off x="4927981" y="2527300"/>
                  <a:ext cx="4623817" cy="4024631"/>
                </a:xfrm>
                <a:custGeom>
                  <a:avLst/>
                  <a:gdLst/>
                  <a:ahLst/>
                  <a:cxnLst/>
                  <a:rect l="0" t="0" r="0" b="0"/>
                  <a:pathLst>
                    <a:path w="4623817" h="4024631">
                      <a:moveTo>
                        <a:pt x="4623816" y="4021074"/>
                      </a:moveTo>
                      <a:lnTo>
                        <a:pt x="0" y="4024630"/>
                      </a:lnTo>
                      <a:lnTo>
                        <a:pt x="2313940" y="0"/>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reeform 6"/>
              <p:cNvSpPr/>
              <p:nvPr/>
            </p:nvSpPr>
            <p:spPr>
              <a:xfrm>
                <a:off x="2997200" y="2603500"/>
                <a:ext cx="3933318" cy="3933318"/>
              </a:xfrm>
              <a:custGeom>
                <a:avLst/>
                <a:gdLst/>
                <a:ahLst/>
                <a:cxnLst/>
                <a:rect l="0" t="0" r="0" b="0"/>
                <a:pathLst>
                  <a:path w="3933318" h="3933318">
                    <a:moveTo>
                      <a:pt x="0" y="0"/>
                    </a:moveTo>
                    <a:lnTo>
                      <a:pt x="3933317" y="0"/>
                    </a:lnTo>
                    <a:lnTo>
                      <a:pt x="3933317" y="3933317"/>
                    </a:lnTo>
                    <a:lnTo>
                      <a:pt x="0" y="3933317"/>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616200" y="5702300"/>
                <a:ext cx="828168" cy="828168"/>
              </a:xfrm>
              <a:custGeom>
                <a:avLst/>
                <a:gdLst/>
                <a:ahLst/>
                <a:cxnLst/>
                <a:rect l="0" t="0" r="0" b="0"/>
                <a:pathLst>
                  <a:path w="828168" h="828168">
                    <a:moveTo>
                      <a:pt x="0" y="0"/>
                    </a:moveTo>
                    <a:lnTo>
                      <a:pt x="828167" y="0"/>
                    </a:lnTo>
                    <a:lnTo>
                      <a:pt x="828167" y="828167"/>
                    </a:lnTo>
                    <a:lnTo>
                      <a:pt x="0" y="828167"/>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350000" y="5664200"/>
                <a:ext cx="828168" cy="828168"/>
              </a:xfrm>
              <a:custGeom>
                <a:avLst/>
                <a:gdLst/>
                <a:ahLst/>
                <a:cxnLst/>
                <a:rect l="0" t="0" r="0" b="0"/>
                <a:pathLst>
                  <a:path w="828168" h="828168">
                    <a:moveTo>
                      <a:pt x="0" y="0"/>
                    </a:moveTo>
                    <a:lnTo>
                      <a:pt x="828167" y="0"/>
                    </a:lnTo>
                    <a:lnTo>
                      <a:pt x="828167" y="828167"/>
                    </a:lnTo>
                    <a:lnTo>
                      <a:pt x="0" y="828167"/>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Oval 10"/>
            <p:cNvSpPr/>
            <p:nvPr/>
          </p:nvSpPr>
          <p:spPr>
            <a:xfrm>
              <a:off x="4800600" y="6019800"/>
              <a:ext cx="227584" cy="209296"/>
            </a:xfrm>
            <a:prstGeom prst="ellipse">
              <a:avLst/>
            </a:prstGeom>
            <a:solidFill>
              <a:srgbClr val="FFD7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899400" y="3175000"/>
              <a:ext cx="227585" cy="209296"/>
            </a:xfrm>
            <a:prstGeom prst="ellipse">
              <a:avLst/>
            </a:prstGeom>
            <a:solidFill>
              <a:srgbClr val="A52A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498600" y="3187700"/>
              <a:ext cx="227584" cy="209296"/>
            </a:xfrm>
            <a:prstGeom prst="ellipse">
              <a:avLst/>
            </a:prstGeom>
            <a:solidFill>
              <a:srgbClr val="C0C0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800600" y="2819400"/>
              <a:ext cx="227584" cy="20929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013200" y="6235700"/>
              <a:ext cx="1879600" cy="323165"/>
            </a:xfrm>
            <a:prstGeom prst="rect">
              <a:avLst/>
            </a:prstGeom>
            <a:noFill/>
          </p:spPr>
          <p:txBody>
            <a:bodyPr vert="horz" rtlCol="0">
              <a:spAutoFit/>
            </a:bodyPr>
            <a:lstStyle/>
            <a:p>
              <a:pPr algn="ctr"/>
              <a:r>
                <a:rPr lang="en-GB" sz="1500" smtClean="0">
                  <a:solidFill>
                    <a:srgbClr val="000000"/>
                  </a:solidFill>
                  <a:latin typeface="Trebuchet MS - 20"/>
                </a:rPr>
                <a:t>Gold Pillar</a:t>
              </a:r>
              <a:endParaRPr lang="en-GB" sz="1500">
                <a:solidFill>
                  <a:srgbClr val="000000"/>
                </a:solidFill>
                <a:latin typeface="Trebuchet MS - 20"/>
              </a:endParaRPr>
            </a:p>
          </p:txBody>
        </p:sp>
        <p:sp>
          <p:nvSpPr>
            <p:cNvPr id="16" name="TextBox 15"/>
            <p:cNvSpPr txBox="1"/>
            <p:nvPr/>
          </p:nvSpPr>
          <p:spPr>
            <a:xfrm>
              <a:off x="736600" y="3416300"/>
              <a:ext cx="1879600" cy="323165"/>
            </a:xfrm>
            <a:prstGeom prst="rect">
              <a:avLst/>
            </a:prstGeom>
            <a:noFill/>
          </p:spPr>
          <p:txBody>
            <a:bodyPr vert="horz" rtlCol="0">
              <a:spAutoFit/>
            </a:bodyPr>
            <a:lstStyle/>
            <a:p>
              <a:pPr algn="ctr"/>
              <a:r>
                <a:rPr lang="en-GB" sz="1500" smtClean="0">
                  <a:solidFill>
                    <a:srgbClr val="000000"/>
                  </a:solidFill>
                  <a:latin typeface="Trebuchet MS - 20"/>
                </a:rPr>
                <a:t>Silver Pillar</a:t>
              </a:r>
              <a:endParaRPr lang="en-GB" sz="1500">
                <a:solidFill>
                  <a:srgbClr val="000000"/>
                </a:solidFill>
                <a:latin typeface="Trebuchet MS - 20"/>
              </a:endParaRPr>
            </a:p>
          </p:txBody>
        </p:sp>
        <p:sp>
          <p:nvSpPr>
            <p:cNvPr id="17" name="TextBox 16"/>
            <p:cNvSpPr txBox="1"/>
            <p:nvPr/>
          </p:nvSpPr>
          <p:spPr>
            <a:xfrm>
              <a:off x="7086600" y="3441700"/>
              <a:ext cx="1879600" cy="323165"/>
            </a:xfrm>
            <a:prstGeom prst="rect">
              <a:avLst/>
            </a:prstGeom>
            <a:noFill/>
          </p:spPr>
          <p:txBody>
            <a:bodyPr vert="horz" rtlCol="0">
              <a:spAutoFit/>
            </a:bodyPr>
            <a:lstStyle/>
            <a:p>
              <a:pPr algn="ctr"/>
              <a:r>
                <a:rPr lang="en-GB" sz="1500" smtClean="0">
                  <a:solidFill>
                    <a:srgbClr val="000000"/>
                  </a:solidFill>
                  <a:latin typeface="Trebuchet MS - 20"/>
                </a:rPr>
                <a:t>Bronze Pillar</a:t>
              </a:r>
              <a:endParaRPr lang="en-GB" sz="1500">
                <a:solidFill>
                  <a:srgbClr val="000000"/>
                </a:solidFill>
                <a:latin typeface="Trebuchet MS - 20"/>
              </a:endParaRPr>
            </a:p>
          </p:txBody>
        </p:sp>
        <p:sp>
          <p:nvSpPr>
            <p:cNvPr id="18" name="TextBox 17"/>
            <p:cNvSpPr txBox="1"/>
            <p:nvPr/>
          </p:nvSpPr>
          <p:spPr>
            <a:xfrm>
              <a:off x="3962400" y="3048000"/>
              <a:ext cx="1879600" cy="323165"/>
            </a:xfrm>
            <a:prstGeom prst="rect">
              <a:avLst/>
            </a:prstGeom>
            <a:noFill/>
          </p:spPr>
          <p:txBody>
            <a:bodyPr vert="horz" rtlCol="0">
              <a:spAutoFit/>
            </a:bodyPr>
            <a:lstStyle/>
            <a:p>
              <a:pPr algn="ctr"/>
              <a:r>
                <a:rPr lang="en-GB" sz="1500" smtClean="0">
                  <a:solidFill>
                    <a:srgbClr val="000000"/>
                  </a:solidFill>
                  <a:latin typeface="Trebuchet MS - 20"/>
                </a:rPr>
                <a:t>Throne</a:t>
              </a:r>
              <a:endParaRPr lang="en-GB" sz="1500">
                <a:solidFill>
                  <a:srgbClr val="000000"/>
                </a:solidFill>
                <a:latin typeface="Trebuchet MS - 20"/>
              </a:endParaRPr>
            </a:p>
          </p:txBody>
        </p:sp>
        <p:cxnSp>
          <p:nvCxnSpPr>
            <p:cNvPr id="19" name="Straight Connector 18"/>
            <p:cNvCxnSpPr/>
            <p:nvPr/>
          </p:nvCxnSpPr>
          <p:spPr>
            <a:xfrm flipV="1">
              <a:off x="9452737" y="5608447"/>
              <a:ext cx="0" cy="128143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96300" y="5207000"/>
              <a:ext cx="1905000" cy="323165"/>
            </a:xfrm>
            <a:prstGeom prst="rect">
              <a:avLst/>
            </a:prstGeom>
            <a:noFill/>
          </p:spPr>
          <p:txBody>
            <a:bodyPr vert="horz" rtlCol="0">
              <a:spAutoFit/>
            </a:bodyPr>
            <a:lstStyle/>
            <a:p>
              <a:pPr algn="ctr"/>
              <a:r>
                <a:rPr lang="en-GB" sz="1500" smtClean="0">
                  <a:solidFill>
                    <a:srgbClr val="000000"/>
                  </a:solidFill>
                  <a:latin typeface="Trebuchet MS - 20"/>
                </a:rPr>
                <a:t>North</a:t>
              </a:r>
              <a:endParaRPr lang="en-GB" sz="1500">
                <a:solidFill>
                  <a:srgbClr val="000000"/>
                </a:solidFill>
                <a:latin typeface="Trebuchet MS - 20"/>
              </a:endParaRPr>
            </a:p>
          </p:txBody>
        </p:sp>
        <p:sp>
          <p:nvSpPr>
            <p:cNvPr id="21" name="TextBox 20"/>
            <p:cNvSpPr txBox="1"/>
            <p:nvPr/>
          </p:nvSpPr>
          <p:spPr>
            <a:xfrm>
              <a:off x="3987800" y="2184400"/>
              <a:ext cx="1879600" cy="323165"/>
            </a:xfrm>
            <a:prstGeom prst="rect">
              <a:avLst/>
            </a:prstGeom>
            <a:noFill/>
          </p:spPr>
          <p:txBody>
            <a:bodyPr vert="horz" rtlCol="0">
              <a:spAutoFit/>
            </a:bodyPr>
            <a:lstStyle/>
            <a:p>
              <a:pPr algn="ctr"/>
              <a:r>
                <a:rPr lang="en-GB" sz="1500" smtClean="0">
                  <a:solidFill>
                    <a:srgbClr val="000000"/>
                  </a:solidFill>
                  <a:latin typeface="Trebuchet MS - 20"/>
                </a:rPr>
                <a:t>North Wall</a:t>
              </a:r>
              <a:endParaRPr lang="en-GB" sz="1500">
                <a:solidFill>
                  <a:srgbClr val="000000"/>
                </a:solidFill>
                <a:latin typeface="Trebuchet MS - 20"/>
              </a:endParaRPr>
            </a:p>
          </p:txBody>
        </p:sp>
        <p:sp>
          <p:nvSpPr>
            <p:cNvPr id="22" name="TextBox 21"/>
            <p:cNvSpPr txBox="1"/>
            <p:nvPr/>
          </p:nvSpPr>
          <p:spPr>
            <a:xfrm>
              <a:off x="4000500" y="6629400"/>
              <a:ext cx="1879600" cy="323165"/>
            </a:xfrm>
            <a:prstGeom prst="rect">
              <a:avLst/>
            </a:prstGeom>
            <a:noFill/>
          </p:spPr>
          <p:txBody>
            <a:bodyPr vert="horz" rtlCol="0">
              <a:spAutoFit/>
            </a:bodyPr>
            <a:lstStyle/>
            <a:p>
              <a:pPr algn="ctr"/>
              <a:r>
                <a:rPr lang="en-GB" sz="1500" smtClean="0">
                  <a:solidFill>
                    <a:srgbClr val="000000"/>
                  </a:solidFill>
                  <a:latin typeface="Trebuchet MS - 20"/>
                </a:rPr>
                <a:t>South Wall</a:t>
              </a:r>
              <a:endParaRPr lang="en-GB" sz="1500">
                <a:solidFill>
                  <a:srgbClr val="000000"/>
                </a:solidFill>
                <a:latin typeface="Trebuchet MS - 20"/>
              </a:endParaRPr>
            </a:p>
          </p:txBody>
        </p:sp>
        <p:sp>
          <p:nvSpPr>
            <p:cNvPr id="23" name="TextBox 22"/>
            <p:cNvSpPr txBox="1"/>
            <p:nvPr/>
          </p:nvSpPr>
          <p:spPr>
            <a:xfrm>
              <a:off x="88900" y="4775200"/>
              <a:ext cx="1879600" cy="323165"/>
            </a:xfrm>
            <a:prstGeom prst="rect">
              <a:avLst/>
            </a:prstGeom>
            <a:noFill/>
          </p:spPr>
          <p:txBody>
            <a:bodyPr vert="horz" rtlCol="0">
              <a:spAutoFit/>
            </a:bodyPr>
            <a:lstStyle/>
            <a:p>
              <a:pPr algn="ctr"/>
              <a:r>
                <a:rPr lang="en-GB" sz="1500" smtClean="0">
                  <a:solidFill>
                    <a:srgbClr val="000000"/>
                  </a:solidFill>
                  <a:latin typeface="Trebuchet MS - 20"/>
                </a:rPr>
                <a:t>West Wall</a:t>
              </a:r>
              <a:endParaRPr lang="en-GB" sz="1500">
                <a:solidFill>
                  <a:srgbClr val="000000"/>
                </a:solidFill>
                <a:latin typeface="Trebuchet MS - 20"/>
              </a:endParaRPr>
            </a:p>
          </p:txBody>
        </p:sp>
        <p:sp>
          <p:nvSpPr>
            <p:cNvPr id="24" name="TextBox 23"/>
            <p:cNvSpPr txBox="1"/>
            <p:nvPr/>
          </p:nvSpPr>
          <p:spPr>
            <a:xfrm>
              <a:off x="7874000" y="4762500"/>
              <a:ext cx="1879600" cy="323165"/>
            </a:xfrm>
            <a:prstGeom prst="rect">
              <a:avLst/>
            </a:prstGeom>
            <a:noFill/>
          </p:spPr>
          <p:txBody>
            <a:bodyPr vert="horz" rtlCol="0">
              <a:spAutoFit/>
            </a:bodyPr>
            <a:lstStyle/>
            <a:p>
              <a:pPr algn="ctr"/>
              <a:r>
                <a:rPr lang="en-GB" sz="1500" smtClean="0">
                  <a:solidFill>
                    <a:srgbClr val="000000"/>
                  </a:solidFill>
                  <a:latin typeface="Trebuchet MS - 20"/>
                </a:rPr>
                <a:t>East Wall</a:t>
              </a:r>
              <a:endParaRPr lang="en-GB" sz="1500">
                <a:solidFill>
                  <a:srgbClr val="000000"/>
                </a:solidFill>
                <a:latin typeface="Trebuchet MS - 20"/>
              </a:endParaRPr>
            </a:p>
          </p:txBody>
        </p:sp>
        <p:pic>
          <p:nvPicPr>
            <p:cNvPr id="25" name="Picture 2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41400" y="5784850"/>
              <a:ext cx="580009" cy="1222375"/>
            </a:xfrm>
            <a:prstGeom prst="rect">
              <a:avLst/>
            </a:prstGeom>
            <a:solidFill>
              <a:scrgbClr r="0" g="0" b="0">
                <a:alpha val="0"/>
              </a:scrgbClr>
            </a:solidFill>
          </p:spPr>
        </p:pic>
        <p:pic>
          <p:nvPicPr>
            <p:cNvPr id="26" name="Picture 25"/>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8064500" y="5721350"/>
              <a:ext cx="577342" cy="1301115"/>
            </a:xfrm>
            <a:prstGeom prst="rect">
              <a:avLst/>
            </a:prstGeom>
            <a:solidFill>
              <a:scrgbClr r="0" g="0" b="0">
                <a:alpha val="0"/>
              </a:scrgbClr>
            </a:solidFill>
          </p:spPr>
        </p:pic>
      </p:grpSp>
      <p:sp>
        <p:nvSpPr>
          <p:cNvPr id="28" name="Oval 27"/>
          <p:cNvSpPr/>
          <p:nvPr/>
        </p:nvSpPr>
        <p:spPr>
          <a:xfrm>
            <a:off x="3111500" y="1206500"/>
            <a:ext cx="3636902" cy="3480352"/>
          </a:xfrm>
          <a:prstGeom prst="ellipse">
            <a:avLst/>
          </a:prstGeom>
          <a:solidFill>
            <a:srgbClr val="F4B8CD">
              <a:alpha val="60000"/>
            </a:srgbClr>
          </a:solidFill>
          <a:ln w="38100" cap="flat" cmpd="sng" algn="ctr">
            <a:solidFill>
              <a:srgbClr val="000000">
                <a:alpha val="6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V="1">
            <a:off x="1600200" y="2529599"/>
            <a:ext cx="3450676" cy="412520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909419" y="2512956"/>
            <a:ext cx="2735981" cy="476414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31" name="Picture 30"/>
          <p:cNvPicPr>
            <a:picLoc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500" y="2298700"/>
            <a:ext cx="4216400" cy="4432300"/>
          </a:xfrm>
          <a:prstGeom prst="rect">
            <a:avLst/>
          </a:prstGeom>
          <a:solidFill>
            <a:scrgbClr r="0" g="0" b="0">
              <a:alpha val="0"/>
            </a:scrgbClr>
          </a:solidFill>
        </p:spPr>
      </p:pic>
      <p:pic>
        <p:nvPicPr>
          <p:cNvPr id="32" name="Picture 31"/>
          <p:cNvPicPr>
            <a:picLocks/>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0800" y="2692400"/>
            <a:ext cx="4241800" cy="4406900"/>
          </a:xfrm>
          <a:prstGeom prst="rect">
            <a:avLst/>
          </a:prstGeom>
          <a:solidFill>
            <a:scrgbClr r="0" g="0" b="0">
              <a:alpha val="0"/>
            </a:scrgbClr>
          </a:solidFill>
        </p:spPr>
      </p:pic>
      <p:pic>
        <p:nvPicPr>
          <p:cNvPr id="33" name="Picture 32"/>
          <p:cNvPicPr>
            <a:picLocks/>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00700" y="4914900"/>
            <a:ext cx="2832100" cy="2489200"/>
          </a:xfrm>
          <a:prstGeom prst="rect">
            <a:avLst/>
          </a:prstGeom>
          <a:solidFill>
            <a:scrgbClr r="0" g="0" b="0">
              <a:alpha val="0"/>
            </a:scrgbClr>
          </a:solidFill>
        </p:spPr>
      </p:pic>
      <p:pic>
        <p:nvPicPr>
          <p:cNvPr id="34" name="Picture 33"/>
          <p:cNvPicPr>
            <a:picLocks/>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8700" y="3556000"/>
            <a:ext cx="2603500" cy="1651000"/>
          </a:xfrm>
          <a:prstGeom prst="rect">
            <a:avLst/>
          </a:prstGeom>
          <a:solidFill>
            <a:scrgbClr r="0" g="0" b="0">
              <a:alpha val="0"/>
            </a:scrgbClr>
          </a:solidFill>
        </p:spPr>
      </p:pic>
      <p:pic>
        <p:nvPicPr>
          <p:cNvPr id="35" name="Picture 34"/>
          <p:cNvPicPr>
            <a:picLocks/>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67300" y="3238500"/>
            <a:ext cx="1790700" cy="2667000"/>
          </a:xfrm>
          <a:prstGeom prst="rect">
            <a:avLst/>
          </a:prstGeom>
          <a:solidFill>
            <a:scrgbClr r="0" g="0" b="0">
              <a:alpha val="0"/>
            </a:scrgbClr>
          </a:solidFill>
        </p:spPr>
      </p:pic>
      <p:cxnSp>
        <p:nvCxnSpPr>
          <p:cNvPr id="36" name="Straight Connector 35"/>
          <p:cNvCxnSpPr/>
          <p:nvPr/>
        </p:nvCxnSpPr>
        <p:spPr>
          <a:xfrm>
            <a:off x="5042555" y="2529599"/>
            <a:ext cx="162260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46700" y="2870200"/>
            <a:ext cx="1590508" cy="369332"/>
          </a:xfrm>
          <a:prstGeom prst="rect">
            <a:avLst/>
          </a:prstGeom>
          <a:noFill/>
        </p:spPr>
        <p:txBody>
          <a:bodyPr vert="horz" rtlCol="0">
            <a:spAutoFit/>
          </a:bodyPr>
          <a:lstStyle/>
          <a:p>
            <a:r>
              <a:rPr lang="en-GB" smtClean="0">
                <a:solidFill>
                  <a:srgbClr val="000000"/>
                </a:solidFill>
                <a:latin typeface="Trebuchet MS - 24"/>
              </a:rPr>
              <a:t>This bit!</a:t>
            </a:r>
            <a:endParaRPr lang="en-GB">
              <a:solidFill>
                <a:srgbClr val="000000"/>
              </a:solidFill>
              <a:latin typeface="Trebuchet MS - 24"/>
            </a:endParaRPr>
          </a:p>
        </p:txBody>
      </p:sp>
    </p:spTree>
    <p:extLst>
      <p:ext uri="{BB962C8B-B14F-4D97-AF65-F5344CB8AC3E}">
        <p14:creationId xmlns:p14="http://schemas.microsoft.com/office/powerpoint/2010/main" val="143583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50800"/>
            <a:ext cx="9799721" cy="1261884"/>
          </a:xfrm>
          <a:prstGeom prst="rect">
            <a:avLst/>
          </a:prstGeom>
          <a:noFill/>
        </p:spPr>
        <p:txBody>
          <a:bodyPr vert="horz" rtlCol="0">
            <a:spAutoFit/>
          </a:bodyPr>
          <a:lstStyle/>
          <a:p>
            <a:pPr algn="ctr"/>
            <a:r>
              <a:rPr lang="en-GB" sz="1900" b="1" u="sng" smtClean="0">
                <a:solidFill>
                  <a:srgbClr val="000000"/>
                </a:solidFill>
                <a:latin typeface="Trebuchet MS - 26"/>
              </a:rPr>
              <a:t>Battle 1</a:t>
            </a:r>
          </a:p>
          <a:p>
            <a:pPr algn="ctr"/>
            <a:r>
              <a:rPr lang="en-GB" sz="1900" b="1" u="sng" smtClean="0">
                <a:solidFill>
                  <a:srgbClr val="000000"/>
                </a:solidFill>
                <a:latin typeface="Trebuchet MS - 26"/>
              </a:rPr>
              <a:t>T</a:t>
            </a:r>
            <a:r>
              <a:rPr lang="en-GB" sz="1900" smtClean="0">
                <a:solidFill>
                  <a:srgbClr val="000000"/>
                </a:solidFill>
                <a:latin typeface="Trebuchet MS - 26"/>
              </a:rPr>
              <a:t>wenty of Loki's recruits have surrounded Thor. His hammer will defeat anyone within 14 metres of Thor. Who will escape?</a:t>
            </a:r>
          </a:p>
          <a:p>
            <a:pPr algn="ctr"/>
            <a:r>
              <a:rPr lang="en-GB" sz="1900" smtClean="0">
                <a:solidFill>
                  <a:srgbClr val="000000"/>
                </a:solidFill>
                <a:latin typeface="Trebuchet MS - 26"/>
              </a:rPr>
              <a:t>Scale on your worksheet: 1 centimetre = 2 metres</a:t>
            </a:r>
            <a:endParaRPr lang="en-GB" sz="1900">
              <a:solidFill>
                <a:srgbClr val="000000"/>
              </a:solidFill>
              <a:latin typeface="Trebuchet MS - 26"/>
            </a:endParaRPr>
          </a:p>
        </p:txBody>
      </p:sp>
      <p:grpSp>
        <p:nvGrpSpPr>
          <p:cNvPr id="73" name="Group 72"/>
          <p:cNvGrpSpPr/>
          <p:nvPr/>
        </p:nvGrpSpPr>
        <p:grpSpPr>
          <a:xfrm>
            <a:off x="127000" y="1651000"/>
            <a:ext cx="9512300" cy="5877699"/>
            <a:chOff x="127000" y="1651000"/>
            <a:chExt cx="9512300" cy="5877699"/>
          </a:xfrm>
        </p:grpSpPr>
        <p:grpSp>
          <p:nvGrpSpPr>
            <p:cNvPr id="5" name="Group 4"/>
            <p:cNvGrpSpPr/>
            <p:nvPr/>
          </p:nvGrpSpPr>
          <p:grpSpPr>
            <a:xfrm>
              <a:off x="4724400" y="3962400"/>
              <a:ext cx="618744" cy="1006856"/>
              <a:chOff x="4724400" y="3962400"/>
              <a:chExt cx="618744" cy="1006856"/>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724400" y="3962400"/>
                <a:ext cx="618744" cy="770890"/>
              </a:xfrm>
              <a:prstGeom prst="rect">
                <a:avLst/>
              </a:prstGeom>
              <a:solidFill>
                <a:scrgbClr r="0" g="0" b="0">
                  <a:alpha val="0"/>
                </a:scrgbClr>
              </a:solidFill>
            </p:spPr>
          </p:pic>
          <p:sp>
            <p:nvSpPr>
              <p:cNvPr id="4" name="Oval 3"/>
              <p:cNvSpPr/>
              <p:nvPr/>
            </p:nvSpPr>
            <p:spPr>
              <a:xfrm>
                <a:off x="4876800" y="4800600"/>
                <a:ext cx="185674" cy="16865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Oval 5"/>
            <p:cNvSpPr/>
            <p:nvPr/>
          </p:nvSpPr>
          <p:spPr>
            <a:xfrm>
              <a:off x="8763000" y="6908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701800" y="31750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864100" y="3340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92500" y="43053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85800" y="3657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702300" y="65913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343900" y="2959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978900" y="4419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819900" y="5765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610100" y="59944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870700" y="32893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390900" y="29845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184900" y="4546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702300" y="2209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153400" y="61087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896100" y="6908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168400" y="5753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30500" y="5372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489200" y="24384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667000" y="6832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019300" y="46990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193800" y="7086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416300" y="3454400"/>
              <a:ext cx="419100" cy="843407"/>
            </a:xfrm>
            <a:prstGeom prst="rect">
              <a:avLst/>
            </a:prstGeom>
            <a:solidFill>
              <a:scrgbClr r="0" g="0" b="0">
                <a:alpha val="0"/>
              </a:scrgbClr>
            </a:solidFill>
          </p:spPr>
        </p:pic>
        <p:sp>
          <p:nvSpPr>
            <p:cNvPr id="29" name="TextBox 28"/>
            <p:cNvSpPr txBox="1"/>
            <p:nvPr/>
          </p:nvSpPr>
          <p:spPr>
            <a:xfrm>
              <a:off x="4686300" y="4965700"/>
              <a:ext cx="736600" cy="276999"/>
            </a:xfrm>
            <a:prstGeom prst="rect">
              <a:avLst/>
            </a:prstGeom>
            <a:noFill/>
          </p:spPr>
          <p:txBody>
            <a:bodyPr vert="horz" rtlCol="0">
              <a:spAutoFit/>
            </a:bodyPr>
            <a:lstStyle/>
            <a:p>
              <a:r>
                <a:rPr lang="en-GB" sz="1200" smtClean="0">
                  <a:solidFill>
                    <a:srgbClr val="000000"/>
                  </a:solidFill>
                  <a:latin typeface="Trebuchet MS - 16"/>
                </a:rPr>
                <a:t>Thor</a:t>
              </a:r>
              <a:endParaRPr lang="en-GB" sz="1200">
                <a:solidFill>
                  <a:srgbClr val="000000"/>
                </a:solidFill>
                <a:latin typeface="Trebuchet MS - 16"/>
              </a:endParaRPr>
            </a:p>
          </p:txBody>
        </p:sp>
        <p:sp>
          <p:nvSpPr>
            <p:cNvPr id="30" name="TextBox 29"/>
            <p:cNvSpPr txBox="1"/>
            <p:nvPr/>
          </p:nvSpPr>
          <p:spPr>
            <a:xfrm>
              <a:off x="3048000" y="4470400"/>
              <a:ext cx="1092200" cy="461665"/>
            </a:xfrm>
            <a:prstGeom prst="rect">
              <a:avLst/>
            </a:prstGeom>
            <a:noFill/>
          </p:spPr>
          <p:txBody>
            <a:bodyPr vert="horz" rtlCol="0">
              <a:spAutoFit/>
            </a:bodyPr>
            <a:lstStyle/>
            <a:p>
              <a:pPr algn="ctr"/>
              <a:r>
                <a:rPr lang="en-GB" sz="1200" smtClean="0">
                  <a:solidFill>
                    <a:srgbClr val="000000"/>
                  </a:solidFill>
                  <a:latin typeface="Trebuchet MS - 16"/>
                </a:rPr>
                <a:t>Absorbing Man</a:t>
              </a:r>
              <a:endParaRPr lang="en-GB" sz="1200">
                <a:solidFill>
                  <a:srgbClr val="000000"/>
                </a:solidFill>
                <a:latin typeface="Trebuchet MS - 16"/>
              </a:endParaRPr>
            </a:p>
          </p:txBody>
        </p:sp>
        <p:sp>
          <p:nvSpPr>
            <p:cNvPr id="31" name="TextBox 30"/>
            <p:cNvSpPr txBox="1"/>
            <p:nvPr/>
          </p:nvSpPr>
          <p:spPr>
            <a:xfrm>
              <a:off x="5270500" y="2387600"/>
              <a:ext cx="1092200" cy="276999"/>
            </a:xfrm>
            <a:prstGeom prst="rect">
              <a:avLst/>
            </a:prstGeom>
            <a:noFill/>
          </p:spPr>
          <p:txBody>
            <a:bodyPr vert="horz" rtlCol="0">
              <a:spAutoFit/>
            </a:bodyPr>
            <a:lstStyle/>
            <a:p>
              <a:pPr algn="ctr"/>
              <a:r>
                <a:rPr lang="en-GB" sz="1200" smtClean="0">
                  <a:solidFill>
                    <a:srgbClr val="000000"/>
                  </a:solidFill>
                  <a:latin typeface="Trebuchet MS - 16"/>
                </a:rPr>
                <a:t>Ares</a:t>
              </a:r>
              <a:endParaRPr lang="en-GB" sz="1200">
                <a:solidFill>
                  <a:srgbClr val="000000"/>
                </a:solidFill>
                <a:latin typeface="Trebuchet MS - 16"/>
              </a:endParaRPr>
            </a:p>
          </p:txBody>
        </p:sp>
        <p:pic>
          <p:nvPicPr>
            <p:cNvPr id="32" name="Picture 3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181600" y="1752600"/>
              <a:ext cx="554355" cy="911352"/>
            </a:xfrm>
            <a:prstGeom prst="rect">
              <a:avLst/>
            </a:prstGeom>
            <a:solidFill>
              <a:scrgbClr r="0" g="0" b="0">
                <a:alpha val="0"/>
              </a:scrgbClr>
            </a:solidFill>
          </p:spPr>
        </p:pic>
        <p:pic>
          <p:nvPicPr>
            <p:cNvPr id="33" name="Picture 3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53200" y="4978400"/>
              <a:ext cx="520446" cy="780161"/>
            </a:xfrm>
            <a:prstGeom prst="rect">
              <a:avLst/>
            </a:prstGeom>
            <a:solidFill>
              <a:scrgbClr r="0" g="0" b="0">
                <a:alpha val="0"/>
              </a:scrgbClr>
            </a:solidFill>
          </p:spPr>
        </p:pic>
        <p:sp>
          <p:nvSpPr>
            <p:cNvPr id="34" name="TextBox 33"/>
            <p:cNvSpPr txBox="1"/>
            <p:nvPr/>
          </p:nvSpPr>
          <p:spPr>
            <a:xfrm>
              <a:off x="6388100" y="5918200"/>
              <a:ext cx="1092200" cy="276999"/>
            </a:xfrm>
            <a:prstGeom prst="rect">
              <a:avLst/>
            </a:prstGeom>
            <a:noFill/>
          </p:spPr>
          <p:txBody>
            <a:bodyPr vert="horz" rtlCol="0">
              <a:spAutoFit/>
            </a:bodyPr>
            <a:lstStyle/>
            <a:p>
              <a:pPr algn="ctr"/>
              <a:r>
                <a:rPr lang="en-GB" sz="1200" smtClean="0">
                  <a:solidFill>
                    <a:srgbClr val="000000"/>
                  </a:solidFill>
                  <a:latin typeface="Trebuchet MS - 16"/>
                </a:rPr>
                <a:t>BiBeast</a:t>
              </a:r>
              <a:endParaRPr lang="en-GB" sz="1200">
                <a:solidFill>
                  <a:srgbClr val="000000"/>
                </a:solidFill>
                <a:latin typeface="Trebuchet MS - 16"/>
              </a:endParaRPr>
            </a:p>
          </p:txBody>
        </p:sp>
        <p:sp>
          <p:nvSpPr>
            <p:cNvPr id="35" name="TextBox 34"/>
            <p:cNvSpPr txBox="1"/>
            <p:nvPr/>
          </p:nvSpPr>
          <p:spPr>
            <a:xfrm>
              <a:off x="5753100" y="4724400"/>
              <a:ext cx="1092200" cy="276999"/>
            </a:xfrm>
            <a:prstGeom prst="rect">
              <a:avLst/>
            </a:prstGeom>
            <a:noFill/>
          </p:spPr>
          <p:txBody>
            <a:bodyPr vert="horz" rtlCol="0">
              <a:spAutoFit/>
            </a:bodyPr>
            <a:lstStyle/>
            <a:p>
              <a:pPr algn="ctr"/>
              <a:r>
                <a:rPr lang="en-GB" sz="1200" smtClean="0">
                  <a:solidFill>
                    <a:srgbClr val="000000"/>
                  </a:solidFill>
                  <a:latin typeface="Trebuchet MS - 16"/>
                </a:rPr>
                <a:t>Hela</a:t>
              </a:r>
              <a:endParaRPr lang="en-GB" sz="1200">
                <a:solidFill>
                  <a:srgbClr val="000000"/>
                </a:solidFill>
                <a:latin typeface="Trebuchet MS - 16"/>
              </a:endParaRPr>
            </a:p>
          </p:txBody>
        </p:sp>
        <p:sp>
          <p:nvSpPr>
            <p:cNvPr id="36" name="TextBox 35"/>
            <p:cNvSpPr txBox="1"/>
            <p:nvPr/>
          </p:nvSpPr>
          <p:spPr>
            <a:xfrm>
              <a:off x="6438900" y="3441700"/>
              <a:ext cx="1092200" cy="461665"/>
            </a:xfrm>
            <a:prstGeom prst="rect">
              <a:avLst/>
            </a:prstGeom>
            <a:noFill/>
          </p:spPr>
          <p:txBody>
            <a:bodyPr vert="horz" rtlCol="0">
              <a:spAutoFit/>
            </a:bodyPr>
            <a:lstStyle/>
            <a:p>
              <a:pPr algn="ctr"/>
              <a:r>
                <a:rPr lang="en-GB" sz="1200" smtClean="0">
                  <a:solidFill>
                    <a:srgbClr val="000000"/>
                  </a:solidFill>
                  <a:latin typeface="Trebuchet MS - 16"/>
                </a:rPr>
                <a:t>Grey Gargoyle</a:t>
              </a:r>
              <a:endParaRPr lang="en-GB" sz="1200">
                <a:solidFill>
                  <a:srgbClr val="000000"/>
                </a:solidFill>
                <a:latin typeface="Trebuchet MS - 16"/>
              </a:endParaRPr>
            </a:p>
          </p:txBody>
        </p:sp>
        <p:sp>
          <p:nvSpPr>
            <p:cNvPr id="37" name="TextBox 36"/>
            <p:cNvSpPr txBox="1"/>
            <p:nvPr/>
          </p:nvSpPr>
          <p:spPr>
            <a:xfrm>
              <a:off x="7899400" y="3098800"/>
              <a:ext cx="1092200" cy="276999"/>
            </a:xfrm>
            <a:prstGeom prst="rect">
              <a:avLst/>
            </a:prstGeom>
            <a:noFill/>
          </p:spPr>
          <p:txBody>
            <a:bodyPr vert="horz" rtlCol="0">
              <a:spAutoFit/>
            </a:bodyPr>
            <a:lstStyle/>
            <a:p>
              <a:pPr algn="ctr"/>
              <a:r>
                <a:rPr lang="en-GB" sz="1200" smtClean="0">
                  <a:solidFill>
                    <a:srgbClr val="000000"/>
                  </a:solidFill>
                  <a:latin typeface="Trebuchet MS - 16"/>
                </a:rPr>
                <a:t>Crusader</a:t>
              </a:r>
              <a:endParaRPr lang="en-GB" sz="1200">
                <a:solidFill>
                  <a:srgbClr val="000000"/>
                </a:solidFill>
                <a:latin typeface="Trebuchet MS - 16"/>
              </a:endParaRPr>
            </a:p>
          </p:txBody>
        </p:sp>
        <p:sp>
          <p:nvSpPr>
            <p:cNvPr id="38" name="TextBox 37"/>
            <p:cNvSpPr txBox="1"/>
            <p:nvPr/>
          </p:nvSpPr>
          <p:spPr>
            <a:xfrm>
              <a:off x="8547100" y="4546600"/>
              <a:ext cx="1092200" cy="276999"/>
            </a:xfrm>
            <a:prstGeom prst="rect">
              <a:avLst/>
            </a:prstGeom>
            <a:noFill/>
          </p:spPr>
          <p:txBody>
            <a:bodyPr vert="horz" rtlCol="0">
              <a:spAutoFit/>
            </a:bodyPr>
            <a:lstStyle/>
            <a:p>
              <a:pPr algn="ctr"/>
              <a:r>
                <a:rPr lang="en-GB" sz="1200" smtClean="0">
                  <a:solidFill>
                    <a:srgbClr val="000000"/>
                  </a:solidFill>
                  <a:latin typeface="Trebuchet MS - 16"/>
                </a:rPr>
                <a:t>Destroyer</a:t>
              </a:r>
              <a:endParaRPr lang="en-GB" sz="1200">
                <a:solidFill>
                  <a:srgbClr val="000000"/>
                </a:solidFill>
                <a:latin typeface="Trebuchet MS - 16"/>
              </a:endParaRPr>
            </a:p>
          </p:txBody>
        </p:sp>
        <p:sp>
          <p:nvSpPr>
            <p:cNvPr id="39" name="TextBox 38"/>
            <p:cNvSpPr txBox="1"/>
            <p:nvPr/>
          </p:nvSpPr>
          <p:spPr>
            <a:xfrm>
              <a:off x="8343900" y="7061200"/>
              <a:ext cx="1092200" cy="276999"/>
            </a:xfrm>
            <a:prstGeom prst="rect">
              <a:avLst/>
            </a:prstGeom>
            <a:noFill/>
          </p:spPr>
          <p:txBody>
            <a:bodyPr vert="horz" rtlCol="0">
              <a:spAutoFit/>
            </a:bodyPr>
            <a:lstStyle/>
            <a:p>
              <a:pPr algn="ctr"/>
              <a:r>
                <a:rPr lang="en-GB" sz="1200" smtClean="0">
                  <a:solidFill>
                    <a:srgbClr val="000000"/>
                  </a:solidFill>
                  <a:latin typeface="Trebuchet MS - 16"/>
                </a:rPr>
                <a:t>Grendell</a:t>
              </a:r>
              <a:endParaRPr lang="en-GB" sz="1200">
                <a:solidFill>
                  <a:srgbClr val="000000"/>
                </a:solidFill>
                <a:latin typeface="Trebuchet MS - 16"/>
              </a:endParaRPr>
            </a:p>
          </p:txBody>
        </p:sp>
        <p:sp>
          <p:nvSpPr>
            <p:cNvPr id="40" name="TextBox 39"/>
            <p:cNvSpPr txBox="1"/>
            <p:nvPr/>
          </p:nvSpPr>
          <p:spPr>
            <a:xfrm>
              <a:off x="7708900" y="6261100"/>
              <a:ext cx="1092200" cy="276999"/>
            </a:xfrm>
            <a:prstGeom prst="rect">
              <a:avLst/>
            </a:prstGeom>
            <a:noFill/>
          </p:spPr>
          <p:txBody>
            <a:bodyPr vert="horz" rtlCol="0">
              <a:spAutoFit/>
            </a:bodyPr>
            <a:lstStyle/>
            <a:p>
              <a:pPr algn="ctr"/>
              <a:r>
                <a:rPr lang="en-GB" sz="1200" smtClean="0">
                  <a:solidFill>
                    <a:srgbClr val="000000"/>
                  </a:solidFill>
                  <a:latin typeface="Trebuchet MS - 16"/>
                </a:rPr>
                <a:t>Grog</a:t>
              </a:r>
              <a:endParaRPr lang="en-GB" sz="1200">
                <a:solidFill>
                  <a:srgbClr val="000000"/>
                </a:solidFill>
                <a:latin typeface="Trebuchet MS - 16"/>
              </a:endParaRPr>
            </a:p>
          </p:txBody>
        </p:sp>
        <p:sp>
          <p:nvSpPr>
            <p:cNvPr id="41" name="TextBox 40"/>
            <p:cNvSpPr txBox="1"/>
            <p:nvPr/>
          </p:nvSpPr>
          <p:spPr>
            <a:xfrm>
              <a:off x="6438900" y="7073900"/>
              <a:ext cx="1092200" cy="276999"/>
            </a:xfrm>
            <a:prstGeom prst="rect">
              <a:avLst/>
            </a:prstGeom>
            <a:noFill/>
          </p:spPr>
          <p:txBody>
            <a:bodyPr vert="horz" rtlCol="0">
              <a:spAutoFit/>
            </a:bodyPr>
            <a:lstStyle/>
            <a:p>
              <a:pPr algn="ctr"/>
              <a:r>
                <a:rPr lang="en-GB" sz="1200" smtClean="0">
                  <a:solidFill>
                    <a:srgbClr val="000000"/>
                  </a:solidFill>
                  <a:latin typeface="Trebuchet MS - 16"/>
                </a:rPr>
                <a:t>Fafnir</a:t>
              </a:r>
              <a:endParaRPr lang="en-GB" sz="1200">
                <a:solidFill>
                  <a:srgbClr val="000000"/>
                </a:solidFill>
                <a:latin typeface="Trebuchet MS - 16"/>
              </a:endParaRPr>
            </a:p>
          </p:txBody>
        </p:sp>
        <p:sp>
          <p:nvSpPr>
            <p:cNvPr id="42" name="TextBox 41"/>
            <p:cNvSpPr txBox="1"/>
            <p:nvPr/>
          </p:nvSpPr>
          <p:spPr>
            <a:xfrm>
              <a:off x="5168900" y="6756400"/>
              <a:ext cx="1320800" cy="276999"/>
            </a:xfrm>
            <a:prstGeom prst="rect">
              <a:avLst/>
            </a:prstGeom>
            <a:noFill/>
          </p:spPr>
          <p:txBody>
            <a:bodyPr vert="horz" rtlCol="0">
              <a:spAutoFit/>
            </a:bodyPr>
            <a:lstStyle/>
            <a:p>
              <a:pPr algn="ctr"/>
              <a:r>
                <a:rPr lang="en-GB" sz="1200" smtClean="0">
                  <a:solidFill>
                    <a:srgbClr val="000000"/>
                  </a:solidFill>
                  <a:latin typeface="Trebuchet MS - 16"/>
                </a:rPr>
                <a:t>Executioner</a:t>
              </a:r>
              <a:endParaRPr lang="en-GB" sz="1200">
                <a:solidFill>
                  <a:srgbClr val="000000"/>
                </a:solidFill>
                <a:latin typeface="Trebuchet MS - 16"/>
              </a:endParaRPr>
            </a:p>
          </p:txBody>
        </p:sp>
        <p:sp>
          <p:nvSpPr>
            <p:cNvPr id="43" name="TextBox 42"/>
            <p:cNvSpPr txBox="1"/>
            <p:nvPr/>
          </p:nvSpPr>
          <p:spPr>
            <a:xfrm>
              <a:off x="4178300" y="6134100"/>
              <a:ext cx="1092200" cy="276999"/>
            </a:xfrm>
            <a:prstGeom prst="rect">
              <a:avLst/>
            </a:prstGeom>
            <a:noFill/>
          </p:spPr>
          <p:txBody>
            <a:bodyPr vert="horz" rtlCol="0">
              <a:spAutoFit/>
            </a:bodyPr>
            <a:lstStyle/>
            <a:p>
              <a:pPr algn="ctr"/>
              <a:r>
                <a:rPr lang="en-GB" sz="1200" smtClean="0">
                  <a:solidFill>
                    <a:srgbClr val="000000"/>
                  </a:solidFill>
                  <a:latin typeface="Trebuchet MS - 16"/>
                </a:rPr>
                <a:t>Lava Man</a:t>
              </a:r>
              <a:endParaRPr lang="en-GB" sz="1200">
                <a:solidFill>
                  <a:srgbClr val="000000"/>
                </a:solidFill>
                <a:latin typeface="Trebuchet MS - 16"/>
              </a:endParaRPr>
            </a:p>
          </p:txBody>
        </p:sp>
        <p:sp>
          <p:nvSpPr>
            <p:cNvPr id="44" name="TextBox 43"/>
            <p:cNvSpPr txBox="1"/>
            <p:nvPr/>
          </p:nvSpPr>
          <p:spPr>
            <a:xfrm>
              <a:off x="2247900" y="6959600"/>
              <a:ext cx="1092200" cy="276999"/>
            </a:xfrm>
            <a:prstGeom prst="rect">
              <a:avLst/>
            </a:prstGeom>
            <a:noFill/>
          </p:spPr>
          <p:txBody>
            <a:bodyPr vert="horz" rtlCol="0">
              <a:spAutoFit/>
            </a:bodyPr>
            <a:lstStyle/>
            <a:p>
              <a:pPr algn="ctr"/>
              <a:r>
                <a:rPr lang="en-GB" sz="1200" smtClean="0">
                  <a:solidFill>
                    <a:srgbClr val="000000"/>
                  </a:solidFill>
                  <a:latin typeface="Trebuchet MS - 16"/>
                </a:rPr>
                <a:t>Bloodaxe</a:t>
              </a:r>
              <a:endParaRPr lang="en-GB" sz="1200">
                <a:solidFill>
                  <a:srgbClr val="000000"/>
                </a:solidFill>
                <a:latin typeface="Trebuchet MS - 16"/>
              </a:endParaRPr>
            </a:p>
          </p:txBody>
        </p:sp>
        <p:sp>
          <p:nvSpPr>
            <p:cNvPr id="45" name="TextBox 44"/>
            <p:cNvSpPr txBox="1"/>
            <p:nvPr/>
          </p:nvSpPr>
          <p:spPr>
            <a:xfrm>
              <a:off x="749300" y="7251700"/>
              <a:ext cx="1092200" cy="276999"/>
            </a:xfrm>
            <a:prstGeom prst="rect">
              <a:avLst/>
            </a:prstGeom>
            <a:noFill/>
          </p:spPr>
          <p:txBody>
            <a:bodyPr vert="horz" rtlCol="0">
              <a:spAutoFit/>
            </a:bodyPr>
            <a:lstStyle/>
            <a:p>
              <a:pPr algn="ctr"/>
              <a:r>
                <a:rPr lang="en-GB" sz="1200" smtClean="0">
                  <a:solidFill>
                    <a:srgbClr val="000000"/>
                  </a:solidFill>
                  <a:latin typeface="Trebuchet MS - 16"/>
                </a:rPr>
                <a:t>Kamilla</a:t>
              </a:r>
              <a:endParaRPr lang="en-GB" sz="1200">
                <a:solidFill>
                  <a:srgbClr val="000000"/>
                </a:solidFill>
                <a:latin typeface="Trebuchet MS - 16"/>
              </a:endParaRPr>
            </a:p>
          </p:txBody>
        </p:sp>
        <p:sp>
          <p:nvSpPr>
            <p:cNvPr id="46" name="TextBox 45"/>
            <p:cNvSpPr txBox="1"/>
            <p:nvPr/>
          </p:nvSpPr>
          <p:spPr>
            <a:xfrm>
              <a:off x="4432300" y="3492500"/>
              <a:ext cx="1092200" cy="276999"/>
            </a:xfrm>
            <a:prstGeom prst="rect">
              <a:avLst/>
            </a:prstGeom>
            <a:noFill/>
          </p:spPr>
          <p:txBody>
            <a:bodyPr vert="horz" rtlCol="0">
              <a:spAutoFit/>
            </a:bodyPr>
            <a:lstStyle/>
            <a:p>
              <a:pPr algn="ctr"/>
              <a:r>
                <a:rPr lang="en-GB" sz="1200" smtClean="0">
                  <a:solidFill>
                    <a:srgbClr val="000000"/>
                  </a:solidFill>
                  <a:latin typeface="Trebuchet MS - 16"/>
                </a:rPr>
                <a:t>Godstorm</a:t>
              </a:r>
              <a:endParaRPr lang="en-GB" sz="1200">
                <a:solidFill>
                  <a:srgbClr val="000000"/>
                </a:solidFill>
                <a:latin typeface="Trebuchet MS - 16"/>
              </a:endParaRPr>
            </a:p>
          </p:txBody>
        </p:sp>
        <p:sp>
          <p:nvSpPr>
            <p:cNvPr id="47" name="TextBox 46"/>
            <p:cNvSpPr txBox="1"/>
            <p:nvPr/>
          </p:nvSpPr>
          <p:spPr>
            <a:xfrm>
              <a:off x="2946400" y="3124200"/>
              <a:ext cx="1092200" cy="276999"/>
            </a:xfrm>
            <a:prstGeom prst="rect">
              <a:avLst/>
            </a:prstGeom>
            <a:noFill/>
          </p:spPr>
          <p:txBody>
            <a:bodyPr vert="horz" rtlCol="0">
              <a:spAutoFit/>
            </a:bodyPr>
            <a:lstStyle/>
            <a:p>
              <a:pPr algn="ctr"/>
              <a:r>
                <a:rPr lang="en-GB" sz="1200" smtClean="0">
                  <a:solidFill>
                    <a:srgbClr val="000000"/>
                  </a:solidFill>
                  <a:latin typeface="Trebuchet MS - 16"/>
                </a:rPr>
                <a:t>Flame</a:t>
              </a:r>
              <a:endParaRPr lang="en-GB" sz="1200">
                <a:solidFill>
                  <a:srgbClr val="000000"/>
                </a:solidFill>
                <a:latin typeface="Trebuchet MS - 16"/>
              </a:endParaRPr>
            </a:p>
          </p:txBody>
        </p:sp>
        <p:sp>
          <p:nvSpPr>
            <p:cNvPr id="48" name="TextBox 47"/>
            <p:cNvSpPr txBox="1"/>
            <p:nvPr/>
          </p:nvSpPr>
          <p:spPr>
            <a:xfrm>
              <a:off x="2057400" y="2590800"/>
              <a:ext cx="1092200" cy="276999"/>
            </a:xfrm>
            <a:prstGeom prst="rect">
              <a:avLst/>
            </a:prstGeom>
            <a:noFill/>
          </p:spPr>
          <p:txBody>
            <a:bodyPr vert="horz" rtlCol="0">
              <a:spAutoFit/>
            </a:bodyPr>
            <a:lstStyle/>
            <a:p>
              <a:pPr algn="ctr"/>
              <a:r>
                <a:rPr lang="en-GB" sz="1200" smtClean="0">
                  <a:solidFill>
                    <a:srgbClr val="000000"/>
                  </a:solidFill>
                  <a:latin typeface="Trebuchet MS - 16"/>
                </a:rPr>
                <a:t>Dessak</a:t>
              </a:r>
              <a:endParaRPr lang="en-GB" sz="1200">
                <a:solidFill>
                  <a:srgbClr val="000000"/>
                </a:solidFill>
                <a:latin typeface="Trebuchet MS - 16"/>
              </a:endParaRPr>
            </a:p>
          </p:txBody>
        </p:sp>
        <p:sp>
          <p:nvSpPr>
            <p:cNvPr id="49" name="TextBox 48"/>
            <p:cNvSpPr txBox="1"/>
            <p:nvPr/>
          </p:nvSpPr>
          <p:spPr>
            <a:xfrm>
              <a:off x="1257300" y="3314700"/>
              <a:ext cx="1092200" cy="276999"/>
            </a:xfrm>
            <a:prstGeom prst="rect">
              <a:avLst/>
            </a:prstGeom>
            <a:noFill/>
          </p:spPr>
          <p:txBody>
            <a:bodyPr vert="horz" rtlCol="0">
              <a:spAutoFit/>
            </a:bodyPr>
            <a:lstStyle/>
            <a:p>
              <a:pPr algn="ctr"/>
              <a:r>
                <a:rPr lang="en-GB" sz="1200" smtClean="0">
                  <a:solidFill>
                    <a:srgbClr val="000000"/>
                  </a:solidFill>
                  <a:latin typeface="Trebuchet MS - 16"/>
                </a:rPr>
                <a:t>Geirrodor</a:t>
              </a:r>
              <a:endParaRPr lang="en-GB" sz="1200">
                <a:solidFill>
                  <a:srgbClr val="000000"/>
                </a:solidFill>
                <a:latin typeface="Trebuchet MS - 16"/>
              </a:endParaRPr>
            </a:p>
          </p:txBody>
        </p:sp>
        <p:sp>
          <p:nvSpPr>
            <p:cNvPr id="50" name="TextBox 49"/>
            <p:cNvSpPr txBox="1"/>
            <p:nvPr/>
          </p:nvSpPr>
          <p:spPr>
            <a:xfrm>
              <a:off x="127000" y="3835400"/>
              <a:ext cx="1346200" cy="276999"/>
            </a:xfrm>
            <a:prstGeom prst="rect">
              <a:avLst/>
            </a:prstGeom>
            <a:noFill/>
          </p:spPr>
          <p:txBody>
            <a:bodyPr vert="horz" rtlCol="0">
              <a:spAutoFit/>
            </a:bodyPr>
            <a:lstStyle/>
            <a:p>
              <a:pPr algn="ctr"/>
              <a:r>
                <a:rPr lang="en-GB" sz="1200" smtClean="0">
                  <a:solidFill>
                    <a:srgbClr val="000000"/>
                  </a:solidFill>
                  <a:latin typeface="Trebuchet MS - 16"/>
                </a:rPr>
                <a:t>Enchantress</a:t>
              </a:r>
              <a:endParaRPr lang="en-GB" sz="1200">
                <a:solidFill>
                  <a:srgbClr val="000000"/>
                </a:solidFill>
                <a:latin typeface="Trebuchet MS - 16"/>
              </a:endParaRPr>
            </a:p>
          </p:txBody>
        </p:sp>
        <p:sp>
          <p:nvSpPr>
            <p:cNvPr id="51" name="TextBox 50"/>
            <p:cNvSpPr txBox="1"/>
            <p:nvPr/>
          </p:nvSpPr>
          <p:spPr>
            <a:xfrm>
              <a:off x="711200" y="5905500"/>
              <a:ext cx="1092200" cy="276999"/>
            </a:xfrm>
            <a:prstGeom prst="rect">
              <a:avLst/>
            </a:prstGeom>
            <a:noFill/>
          </p:spPr>
          <p:txBody>
            <a:bodyPr vert="horz" rtlCol="0">
              <a:spAutoFit/>
            </a:bodyPr>
            <a:lstStyle/>
            <a:p>
              <a:pPr algn="ctr"/>
              <a:r>
                <a:rPr lang="en-GB" sz="1200" smtClean="0">
                  <a:solidFill>
                    <a:srgbClr val="000000"/>
                  </a:solidFill>
                  <a:latin typeface="Trebuchet MS - 16"/>
                </a:rPr>
                <a:t>Grotesk</a:t>
              </a:r>
              <a:endParaRPr lang="en-GB" sz="1200">
                <a:solidFill>
                  <a:srgbClr val="000000"/>
                </a:solidFill>
                <a:latin typeface="Trebuchet MS - 16"/>
              </a:endParaRPr>
            </a:p>
          </p:txBody>
        </p:sp>
        <p:sp>
          <p:nvSpPr>
            <p:cNvPr id="52" name="TextBox 51"/>
            <p:cNvSpPr txBox="1"/>
            <p:nvPr/>
          </p:nvSpPr>
          <p:spPr>
            <a:xfrm>
              <a:off x="2286000" y="5537200"/>
              <a:ext cx="1092200" cy="276999"/>
            </a:xfrm>
            <a:prstGeom prst="rect">
              <a:avLst/>
            </a:prstGeom>
            <a:noFill/>
          </p:spPr>
          <p:txBody>
            <a:bodyPr vert="horz" rtlCol="0">
              <a:spAutoFit/>
            </a:bodyPr>
            <a:lstStyle/>
            <a:p>
              <a:pPr algn="ctr"/>
              <a:r>
                <a:rPr lang="en-GB" sz="1200" smtClean="0">
                  <a:solidFill>
                    <a:srgbClr val="000000"/>
                  </a:solidFill>
                  <a:latin typeface="Trebuchet MS - 16"/>
                </a:rPr>
                <a:t>Cobra</a:t>
              </a:r>
              <a:endParaRPr lang="en-GB" sz="1200">
                <a:solidFill>
                  <a:srgbClr val="000000"/>
                </a:solidFill>
                <a:latin typeface="Trebuchet MS - 16"/>
              </a:endParaRPr>
            </a:p>
          </p:txBody>
        </p:sp>
        <p:sp>
          <p:nvSpPr>
            <p:cNvPr id="53" name="TextBox 52"/>
            <p:cNvSpPr txBox="1"/>
            <p:nvPr/>
          </p:nvSpPr>
          <p:spPr>
            <a:xfrm>
              <a:off x="1587500" y="4838700"/>
              <a:ext cx="1092200" cy="276999"/>
            </a:xfrm>
            <a:prstGeom prst="rect">
              <a:avLst/>
            </a:prstGeom>
            <a:noFill/>
          </p:spPr>
          <p:txBody>
            <a:bodyPr vert="horz" rtlCol="0">
              <a:spAutoFit/>
            </a:bodyPr>
            <a:lstStyle/>
            <a:p>
              <a:pPr algn="ctr"/>
              <a:r>
                <a:rPr lang="en-GB" sz="1200" smtClean="0">
                  <a:solidFill>
                    <a:srgbClr val="000000"/>
                  </a:solidFill>
                  <a:latin typeface="Trebuchet MS - 16"/>
                </a:rPr>
                <a:t>Curse</a:t>
              </a:r>
              <a:endParaRPr lang="en-GB" sz="1200">
                <a:solidFill>
                  <a:srgbClr val="000000"/>
                </a:solidFill>
                <a:latin typeface="Trebuchet MS - 16"/>
              </a:endParaRPr>
            </a:p>
          </p:txBody>
        </p:sp>
        <p:pic>
          <p:nvPicPr>
            <p:cNvPr id="54" name="Picture 5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476500" y="6007100"/>
              <a:ext cx="513207" cy="825500"/>
            </a:xfrm>
            <a:prstGeom prst="rect">
              <a:avLst/>
            </a:prstGeom>
            <a:solidFill>
              <a:scrgbClr r="0" g="0" b="0">
                <a:alpha val="0"/>
              </a:scrgbClr>
            </a:solidFill>
          </p:spPr>
        </p:pic>
        <p:pic>
          <p:nvPicPr>
            <p:cNvPr id="55" name="Picture 5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514600" y="4432300"/>
              <a:ext cx="565658" cy="925576"/>
            </a:xfrm>
            <a:prstGeom prst="rect">
              <a:avLst/>
            </a:prstGeom>
            <a:solidFill>
              <a:scrgbClr r="0" g="0" b="0">
                <a:alpha val="0"/>
              </a:scrgbClr>
            </a:solidFill>
          </p:spPr>
        </p:pic>
        <p:pic>
          <p:nvPicPr>
            <p:cNvPr id="56" name="Picture 5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178800" y="2120900"/>
              <a:ext cx="487045" cy="927862"/>
            </a:xfrm>
            <a:prstGeom prst="rect">
              <a:avLst/>
            </a:prstGeom>
            <a:solidFill>
              <a:scrgbClr r="0" g="0" b="0">
                <a:alpha val="0"/>
              </a:scrgbClr>
            </a:solidFill>
          </p:spPr>
        </p:pic>
        <p:pic>
          <p:nvPicPr>
            <p:cNvPr id="57" name="Picture 5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273300" y="1651000"/>
              <a:ext cx="546608" cy="868426"/>
            </a:xfrm>
            <a:prstGeom prst="rect">
              <a:avLst/>
            </a:prstGeom>
            <a:solidFill>
              <a:scrgbClr r="0" g="0" b="0">
                <a:alpha val="0"/>
              </a:scrgbClr>
            </a:solidFill>
          </p:spPr>
        </p:pic>
        <p:pic>
          <p:nvPicPr>
            <p:cNvPr id="58" name="Picture 5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02700" y="3543300"/>
              <a:ext cx="448818" cy="864616"/>
            </a:xfrm>
            <a:prstGeom prst="rect">
              <a:avLst/>
            </a:prstGeom>
            <a:solidFill>
              <a:scrgbClr r="0" g="0" b="0">
                <a:alpha val="0"/>
              </a:scrgbClr>
            </a:solidFill>
          </p:spPr>
        </p:pic>
        <p:pic>
          <p:nvPicPr>
            <p:cNvPr id="59" name="Picture 5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8000" y="2616200"/>
              <a:ext cx="499364" cy="1004570"/>
            </a:xfrm>
            <a:prstGeom prst="rect">
              <a:avLst/>
            </a:prstGeom>
            <a:solidFill>
              <a:scrgbClr r="0" g="0" b="0">
                <a:alpha val="0"/>
              </a:scrgbClr>
            </a:solidFill>
          </p:spPr>
        </p:pic>
        <p:pic>
          <p:nvPicPr>
            <p:cNvPr id="60" name="Picture 59"/>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524500" y="5613400"/>
              <a:ext cx="519176" cy="908558"/>
            </a:xfrm>
            <a:prstGeom prst="rect">
              <a:avLst/>
            </a:prstGeom>
            <a:solidFill>
              <a:scrgbClr r="0" g="0" b="0">
                <a:alpha val="0"/>
              </a:scrgbClr>
            </a:solidFill>
          </p:spPr>
        </p:pic>
        <p:pic>
          <p:nvPicPr>
            <p:cNvPr id="61" name="Picture 60"/>
            <p:cNvPicPr>
              <a:picLocks/>
            </p:cNvPicPr>
            <p:nvPr/>
          </p:nvPicPr>
          <p:blipFill>
            <a:blip r:embed="rId13" cstate="print">
              <a:extLst>
                <a:ext uri="{28A0092B-C50C-407E-A947-70E740481C1C}">
                  <a14:useLocalDpi xmlns:a14="http://schemas.microsoft.com/office/drawing/2010/main" val="0"/>
                </a:ext>
              </a:extLst>
            </a:blip>
            <a:stretch>
              <a:fillRect/>
            </a:stretch>
          </p:blipFill>
          <p:spPr>
            <a:xfrm flipH="1">
              <a:off x="6832600" y="6159500"/>
              <a:ext cx="643509" cy="784225"/>
            </a:xfrm>
            <a:prstGeom prst="rect">
              <a:avLst/>
            </a:prstGeom>
            <a:solidFill>
              <a:scrgbClr r="0" g="0" b="0">
                <a:alpha val="0"/>
              </a:scrgbClr>
            </a:solidFill>
          </p:spPr>
        </p:pic>
        <p:pic>
          <p:nvPicPr>
            <p:cNvPr id="62" name="Picture 61"/>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276600" y="1841500"/>
              <a:ext cx="408686" cy="1145921"/>
            </a:xfrm>
            <a:prstGeom prst="rect">
              <a:avLst/>
            </a:prstGeom>
            <a:solidFill>
              <a:scrgbClr r="0" g="0" b="0">
                <a:alpha val="0"/>
              </a:scrgbClr>
            </a:solidFill>
          </p:spPr>
        </p:pic>
        <p:pic>
          <p:nvPicPr>
            <p:cNvPr id="63" name="Picture 62"/>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498600" y="2298700"/>
              <a:ext cx="581279" cy="897128"/>
            </a:xfrm>
            <a:prstGeom prst="rect">
              <a:avLst/>
            </a:prstGeom>
            <a:solidFill>
              <a:scrgbClr r="0" g="0" b="0">
                <a:alpha val="0"/>
              </a:scrgbClr>
            </a:solidFill>
          </p:spPr>
        </p:pic>
        <p:pic>
          <p:nvPicPr>
            <p:cNvPr id="64" name="Picture 63"/>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4495800" y="2387600"/>
              <a:ext cx="779526" cy="1003681"/>
            </a:xfrm>
            <a:prstGeom prst="rect">
              <a:avLst/>
            </a:prstGeom>
            <a:solidFill>
              <a:scrgbClr r="0" g="0" b="0">
                <a:alpha val="0"/>
              </a:scrgbClr>
            </a:solidFill>
          </p:spPr>
        </p:pic>
        <p:pic>
          <p:nvPicPr>
            <p:cNvPr id="65" name="Picture 64"/>
            <p:cNvPicPr>
              <a:picLocks/>
            </p:cNvPicPr>
            <p:nvPr/>
          </p:nvPicPr>
          <p:blipFill>
            <a:blip r:embed="rId17" cstate="print">
              <a:extLst>
                <a:ext uri="{28A0092B-C50C-407E-A947-70E740481C1C}">
                  <a14:useLocalDpi xmlns:a14="http://schemas.microsoft.com/office/drawing/2010/main" val="0"/>
                </a:ext>
              </a:extLst>
            </a:blip>
            <a:stretch>
              <a:fillRect/>
            </a:stretch>
          </p:blipFill>
          <p:spPr>
            <a:xfrm flipH="1">
              <a:off x="8648700" y="5867400"/>
              <a:ext cx="452247" cy="1038987"/>
            </a:xfrm>
            <a:prstGeom prst="rect">
              <a:avLst/>
            </a:prstGeom>
            <a:solidFill>
              <a:scrgbClr r="0" g="0" b="0">
                <a:alpha val="0"/>
              </a:scrgbClr>
            </a:solidFill>
          </p:spPr>
        </p:pic>
        <p:pic>
          <p:nvPicPr>
            <p:cNvPr id="66" name="Picture 65"/>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6692900" y="2349500"/>
              <a:ext cx="595884" cy="946023"/>
            </a:xfrm>
            <a:prstGeom prst="rect">
              <a:avLst/>
            </a:prstGeom>
            <a:solidFill>
              <a:scrgbClr r="0" g="0" b="0">
                <a:alpha val="0"/>
              </a:scrgbClr>
            </a:solidFill>
          </p:spPr>
        </p:pic>
        <p:pic>
          <p:nvPicPr>
            <p:cNvPr id="67" name="Picture 66"/>
            <p:cNvPicPr>
              <a:picLocks/>
            </p:cNvPicPr>
            <p:nvPr/>
          </p:nvPicPr>
          <p:blipFill>
            <a:blip r:embed="rId19" cstate="print">
              <a:extLst>
                <a:ext uri="{28A0092B-C50C-407E-A947-70E740481C1C}">
                  <a14:useLocalDpi xmlns:a14="http://schemas.microsoft.com/office/drawing/2010/main" val="0"/>
                </a:ext>
              </a:extLst>
            </a:blip>
            <a:stretch>
              <a:fillRect/>
            </a:stretch>
          </p:blipFill>
          <p:spPr>
            <a:xfrm flipH="1">
              <a:off x="7912100" y="5016500"/>
              <a:ext cx="606552" cy="1125855"/>
            </a:xfrm>
            <a:prstGeom prst="rect">
              <a:avLst/>
            </a:prstGeom>
            <a:solidFill>
              <a:scrgbClr r="0" g="0" b="0">
                <a:alpha val="0"/>
              </a:scrgbClr>
            </a:solidFill>
          </p:spPr>
        </p:pic>
        <p:pic>
          <p:nvPicPr>
            <p:cNvPr id="68" name="Picture 67"/>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927100" y="4648200"/>
              <a:ext cx="622173" cy="1122934"/>
            </a:xfrm>
            <a:prstGeom prst="rect">
              <a:avLst/>
            </a:prstGeom>
            <a:solidFill>
              <a:scrgbClr r="0" g="0" b="0">
                <a:alpha val="0"/>
              </a:scrgbClr>
            </a:solidFill>
          </p:spPr>
        </p:pic>
        <p:pic>
          <p:nvPicPr>
            <p:cNvPr id="69" name="Picture 68"/>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5969000" y="3467100"/>
              <a:ext cx="652399" cy="1080008"/>
            </a:xfrm>
            <a:prstGeom prst="rect">
              <a:avLst/>
            </a:prstGeom>
            <a:solidFill>
              <a:scrgbClr r="0" g="0" b="0">
                <a:alpha val="0"/>
              </a:scrgbClr>
            </a:solidFill>
          </p:spPr>
        </p:pic>
        <p:pic>
          <p:nvPicPr>
            <p:cNvPr id="70" name="Picture 69"/>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1460500" y="6032500"/>
              <a:ext cx="569087" cy="1277620"/>
            </a:xfrm>
            <a:prstGeom prst="rect">
              <a:avLst/>
            </a:prstGeom>
            <a:solidFill>
              <a:scrgbClr r="0" g="0" b="0">
                <a:alpha val="0"/>
              </a:scrgbClr>
            </a:solidFill>
          </p:spPr>
        </p:pic>
        <p:pic>
          <p:nvPicPr>
            <p:cNvPr id="71" name="Picture 70"/>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828800" y="3708400"/>
              <a:ext cx="555625" cy="1011682"/>
            </a:xfrm>
            <a:prstGeom prst="rect">
              <a:avLst/>
            </a:prstGeom>
            <a:solidFill>
              <a:scrgbClr r="0" g="0" b="0">
                <a:alpha val="0"/>
              </a:scrgbClr>
            </a:solidFill>
          </p:spPr>
        </p:pic>
        <p:pic>
          <p:nvPicPr>
            <p:cNvPr id="72" name="Picture 71"/>
            <p:cNvPicPr>
              <a:picLocks/>
            </p:cNvPicPr>
            <p:nvPr/>
          </p:nvPicPr>
          <p:blipFill>
            <a:blip r:embed="rId24" cstate="print">
              <a:extLst>
                <a:ext uri="{28A0092B-C50C-407E-A947-70E740481C1C}">
                  <a14:useLocalDpi xmlns:a14="http://schemas.microsoft.com/office/drawing/2010/main" val="0"/>
                </a:ext>
              </a:extLst>
            </a:blip>
            <a:stretch>
              <a:fillRect/>
            </a:stretch>
          </p:blipFill>
          <p:spPr>
            <a:xfrm>
              <a:off x="4381500" y="5130800"/>
              <a:ext cx="608457" cy="1009650"/>
            </a:xfrm>
            <a:prstGeom prst="rect">
              <a:avLst/>
            </a:prstGeom>
            <a:solidFill>
              <a:scrgbClr r="0" g="0" b="0">
                <a:alpha val="0"/>
              </a:scrgbClr>
            </a:solidFill>
          </p:spPr>
        </p:pic>
      </p:grpSp>
    </p:spTree>
    <p:extLst>
      <p:ext uri="{BB962C8B-B14F-4D97-AF65-F5344CB8AC3E}">
        <p14:creationId xmlns:p14="http://schemas.microsoft.com/office/powerpoint/2010/main" val="250583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900" y="76200"/>
            <a:ext cx="9884536" cy="1261884"/>
          </a:xfrm>
          <a:prstGeom prst="rect">
            <a:avLst/>
          </a:prstGeom>
          <a:noFill/>
        </p:spPr>
        <p:txBody>
          <a:bodyPr vert="horz" rtlCol="0">
            <a:spAutoFit/>
          </a:bodyPr>
          <a:lstStyle/>
          <a:p>
            <a:pPr algn="ctr"/>
            <a:r>
              <a:rPr lang="en-GB" sz="1900" b="1" u="sng" smtClean="0">
                <a:solidFill>
                  <a:srgbClr val="000000"/>
                </a:solidFill>
                <a:latin typeface="Trebuchet MS - 26"/>
              </a:rPr>
              <a:t>Battle 2</a:t>
            </a:r>
          </a:p>
          <a:p>
            <a:pPr algn="ctr"/>
            <a:r>
              <a:rPr lang="en-GB" sz="1900" b="1" u="sng" smtClean="0">
                <a:solidFill>
                  <a:srgbClr val="000000"/>
                </a:solidFill>
                <a:latin typeface="Trebuchet MS - 26"/>
              </a:rPr>
              <a:t>F</a:t>
            </a:r>
            <a:r>
              <a:rPr lang="en-GB" sz="1900" smtClean="0">
                <a:solidFill>
                  <a:srgbClr val="000000"/>
                </a:solidFill>
                <a:latin typeface="Trebuchet MS - 26"/>
              </a:rPr>
              <a:t>ifteen more of Loki's recruits have surrounded Thor in a royal outbuilding. His hammer will defeat anyone within 4 metres of the outbuilding. Who will escape?</a:t>
            </a: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grpSp>
        <p:nvGrpSpPr>
          <p:cNvPr id="51" name="Group 50"/>
          <p:cNvGrpSpPr/>
          <p:nvPr/>
        </p:nvGrpSpPr>
        <p:grpSpPr>
          <a:xfrm>
            <a:off x="342900" y="2108200"/>
            <a:ext cx="9258300" cy="5268099"/>
            <a:chOff x="342900" y="2108200"/>
            <a:chExt cx="9258300" cy="5268099"/>
          </a:xfrm>
        </p:grpSpPr>
        <p:sp>
          <p:nvSpPr>
            <p:cNvPr id="3" name="Oval 2"/>
            <p:cNvSpPr/>
            <p:nvPr/>
          </p:nvSpPr>
          <p:spPr>
            <a:xfrm>
              <a:off x="4445000" y="2463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3606800" y="3644900"/>
              <a:ext cx="2847468" cy="1628268"/>
            </a:xfrm>
            <a:custGeom>
              <a:avLst/>
              <a:gdLst/>
              <a:ahLst/>
              <a:cxnLst/>
              <a:rect l="0" t="0" r="0" b="0"/>
              <a:pathLst>
                <a:path w="2847468" h="1628268">
                  <a:moveTo>
                    <a:pt x="0" y="0"/>
                  </a:moveTo>
                  <a:lnTo>
                    <a:pt x="2847467" y="0"/>
                  </a:lnTo>
                  <a:lnTo>
                    <a:pt x="2847467" y="1628267"/>
                  </a:lnTo>
                  <a:lnTo>
                    <a:pt x="0" y="1628267"/>
                  </a:lnTo>
                  <a:close/>
                </a:path>
              </a:pathLst>
            </a:custGeom>
            <a:solidFill>
              <a:srgbClr val="FF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457700" y="3949700"/>
              <a:ext cx="994283" cy="1017524"/>
            </a:xfrm>
            <a:prstGeom prst="rect">
              <a:avLst/>
            </a:prstGeom>
            <a:solidFill>
              <a:scrgbClr r="0" g="0" b="0">
                <a:alpha val="0"/>
              </a:scrgbClr>
            </a:solidFill>
          </p:spPr>
        </p:pic>
        <p:sp>
          <p:nvSpPr>
            <p:cNvPr id="6" name="Oval 5"/>
            <p:cNvSpPr/>
            <p:nvPr/>
          </p:nvSpPr>
          <p:spPr>
            <a:xfrm>
              <a:off x="2997200" y="3098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14400" y="4368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14600" y="44196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454900" y="53340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899400" y="29210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870700" y="3606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7400" y="30353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193800" y="57658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584700" y="57150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143000" y="29591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458200" y="63881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009900" y="69342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108700" y="62611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801100" y="4152900"/>
              <a:ext cx="188722" cy="171958"/>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87900" y="4889500"/>
              <a:ext cx="736600" cy="276999"/>
            </a:xfrm>
            <a:prstGeom prst="rect">
              <a:avLst/>
            </a:prstGeom>
            <a:noFill/>
          </p:spPr>
          <p:txBody>
            <a:bodyPr vert="horz" rtlCol="0">
              <a:spAutoFit/>
            </a:bodyPr>
            <a:lstStyle/>
            <a:p>
              <a:r>
                <a:rPr lang="en-GB" sz="1200" smtClean="0">
                  <a:solidFill>
                    <a:srgbClr val="000000"/>
                  </a:solidFill>
                  <a:latin typeface="Trebuchet MS - 16"/>
                </a:rPr>
                <a:t>Thor</a:t>
              </a:r>
              <a:endParaRPr lang="en-GB" sz="1200">
                <a:solidFill>
                  <a:srgbClr val="000000"/>
                </a:solidFill>
                <a:latin typeface="Trebuchet MS - 16"/>
              </a:endParaRPr>
            </a:p>
          </p:txBody>
        </p:sp>
        <p:sp>
          <p:nvSpPr>
            <p:cNvPr id="21" name="TextBox 20"/>
            <p:cNvSpPr txBox="1"/>
            <p:nvPr/>
          </p:nvSpPr>
          <p:spPr>
            <a:xfrm>
              <a:off x="4013200" y="5422900"/>
              <a:ext cx="1371600" cy="276999"/>
            </a:xfrm>
            <a:prstGeom prst="rect">
              <a:avLst/>
            </a:prstGeom>
            <a:noFill/>
          </p:spPr>
          <p:txBody>
            <a:bodyPr vert="horz" rtlCol="0">
              <a:spAutoFit/>
            </a:bodyPr>
            <a:lstStyle/>
            <a:p>
              <a:pPr algn="ctr"/>
              <a:r>
                <a:rPr lang="en-GB" sz="1200" smtClean="0">
                  <a:solidFill>
                    <a:srgbClr val="000000"/>
                  </a:solidFill>
                  <a:latin typeface="Trebuchet MS - 16"/>
                </a:rPr>
                <a:t>Megatak</a:t>
              </a:r>
              <a:endParaRPr lang="en-GB" sz="1200">
                <a:solidFill>
                  <a:srgbClr val="000000"/>
                </a:solidFill>
                <a:latin typeface="Trebuchet MS - 16"/>
              </a:endParaRPr>
            </a:p>
          </p:txBody>
        </p:sp>
        <p:sp>
          <p:nvSpPr>
            <p:cNvPr id="22" name="TextBox 21"/>
            <p:cNvSpPr txBox="1"/>
            <p:nvPr/>
          </p:nvSpPr>
          <p:spPr>
            <a:xfrm>
              <a:off x="2425700" y="7099300"/>
              <a:ext cx="1371600" cy="276999"/>
            </a:xfrm>
            <a:prstGeom prst="rect">
              <a:avLst/>
            </a:prstGeom>
            <a:noFill/>
          </p:spPr>
          <p:txBody>
            <a:bodyPr vert="horz" rtlCol="0">
              <a:spAutoFit/>
            </a:bodyPr>
            <a:lstStyle/>
            <a:p>
              <a:pPr algn="ctr"/>
              <a:r>
                <a:rPr lang="en-GB" sz="1200" smtClean="0">
                  <a:solidFill>
                    <a:srgbClr val="000000"/>
                  </a:solidFill>
                  <a:latin typeface="Trebuchet MS - 16"/>
                </a:rPr>
                <a:t>Ulik</a:t>
              </a:r>
              <a:endParaRPr lang="en-GB" sz="1200">
                <a:solidFill>
                  <a:srgbClr val="000000"/>
                </a:solidFill>
                <a:latin typeface="Trebuchet MS - 16"/>
              </a:endParaRPr>
            </a:p>
          </p:txBody>
        </p:sp>
        <p:sp>
          <p:nvSpPr>
            <p:cNvPr id="23" name="TextBox 22"/>
            <p:cNvSpPr txBox="1"/>
            <p:nvPr/>
          </p:nvSpPr>
          <p:spPr>
            <a:xfrm>
              <a:off x="5511800" y="6400800"/>
              <a:ext cx="1371600" cy="276999"/>
            </a:xfrm>
            <a:prstGeom prst="rect">
              <a:avLst/>
            </a:prstGeom>
            <a:noFill/>
          </p:spPr>
          <p:txBody>
            <a:bodyPr vert="horz" rtlCol="0">
              <a:spAutoFit/>
            </a:bodyPr>
            <a:lstStyle/>
            <a:p>
              <a:pPr algn="ctr"/>
              <a:r>
                <a:rPr lang="en-GB" sz="1200" smtClean="0">
                  <a:solidFill>
                    <a:srgbClr val="000000"/>
                  </a:solidFill>
                  <a:latin typeface="Trebuchet MS - 16"/>
                </a:rPr>
                <a:t>Surtur</a:t>
              </a:r>
              <a:endParaRPr lang="en-GB" sz="1200">
                <a:solidFill>
                  <a:srgbClr val="000000"/>
                </a:solidFill>
                <a:latin typeface="Trebuchet MS - 16"/>
              </a:endParaRPr>
            </a:p>
          </p:txBody>
        </p:sp>
        <p:sp>
          <p:nvSpPr>
            <p:cNvPr id="24" name="TextBox 23"/>
            <p:cNvSpPr txBox="1"/>
            <p:nvPr/>
          </p:nvSpPr>
          <p:spPr>
            <a:xfrm>
              <a:off x="7886700" y="6540500"/>
              <a:ext cx="1371600" cy="276999"/>
            </a:xfrm>
            <a:prstGeom prst="rect">
              <a:avLst/>
            </a:prstGeom>
            <a:noFill/>
          </p:spPr>
          <p:txBody>
            <a:bodyPr vert="horz" rtlCol="0">
              <a:spAutoFit/>
            </a:bodyPr>
            <a:lstStyle/>
            <a:p>
              <a:pPr algn="ctr"/>
              <a:r>
                <a:rPr lang="en-GB" sz="1200" smtClean="0">
                  <a:solidFill>
                    <a:srgbClr val="000000"/>
                  </a:solidFill>
                  <a:latin typeface="Trebuchet MS - 16"/>
                </a:rPr>
                <a:t>Malekith</a:t>
              </a:r>
              <a:endParaRPr lang="en-GB" sz="1200">
                <a:solidFill>
                  <a:srgbClr val="000000"/>
                </a:solidFill>
                <a:latin typeface="Trebuchet MS - 16"/>
              </a:endParaRPr>
            </a:p>
          </p:txBody>
        </p:sp>
        <p:sp>
          <p:nvSpPr>
            <p:cNvPr id="25" name="TextBox 24"/>
            <p:cNvSpPr txBox="1"/>
            <p:nvPr/>
          </p:nvSpPr>
          <p:spPr>
            <a:xfrm>
              <a:off x="6883400" y="5511800"/>
              <a:ext cx="1371600" cy="276999"/>
            </a:xfrm>
            <a:prstGeom prst="rect">
              <a:avLst/>
            </a:prstGeom>
            <a:noFill/>
          </p:spPr>
          <p:txBody>
            <a:bodyPr vert="horz" rtlCol="0">
              <a:spAutoFit/>
            </a:bodyPr>
            <a:lstStyle/>
            <a:p>
              <a:pPr algn="ctr"/>
              <a:r>
                <a:rPr lang="en-GB" sz="1200" smtClean="0">
                  <a:solidFill>
                    <a:srgbClr val="000000"/>
                  </a:solidFill>
                  <a:latin typeface="Trebuchet MS - 16"/>
                </a:rPr>
                <a:t>Pentigaar</a:t>
              </a:r>
              <a:endParaRPr lang="en-GB" sz="1200">
                <a:solidFill>
                  <a:srgbClr val="000000"/>
                </a:solidFill>
                <a:latin typeface="Trebuchet MS - 16"/>
              </a:endParaRPr>
            </a:p>
          </p:txBody>
        </p:sp>
        <p:sp>
          <p:nvSpPr>
            <p:cNvPr id="26" name="TextBox 25"/>
            <p:cNvSpPr txBox="1"/>
            <p:nvPr/>
          </p:nvSpPr>
          <p:spPr>
            <a:xfrm>
              <a:off x="8229600" y="4318000"/>
              <a:ext cx="1371600" cy="276999"/>
            </a:xfrm>
            <a:prstGeom prst="rect">
              <a:avLst/>
            </a:prstGeom>
            <a:noFill/>
          </p:spPr>
          <p:txBody>
            <a:bodyPr vert="horz" rtlCol="0">
              <a:spAutoFit/>
            </a:bodyPr>
            <a:lstStyle/>
            <a:p>
              <a:pPr algn="ctr"/>
              <a:r>
                <a:rPr lang="en-GB" sz="1200" smtClean="0">
                  <a:solidFill>
                    <a:srgbClr val="000000"/>
                  </a:solidFill>
                  <a:latin typeface="Trebuchet MS - 16"/>
                </a:rPr>
                <a:t>Xorr</a:t>
              </a:r>
              <a:endParaRPr lang="en-GB" sz="1200">
                <a:solidFill>
                  <a:srgbClr val="000000"/>
                </a:solidFill>
                <a:latin typeface="Trebuchet MS - 16"/>
              </a:endParaRPr>
            </a:p>
          </p:txBody>
        </p:sp>
        <p:sp>
          <p:nvSpPr>
            <p:cNvPr id="27" name="TextBox 26"/>
            <p:cNvSpPr txBox="1"/>
            <p:nvPr/>
          </p:nvSpPr>
          <p:spPr>
            <a:xfrm>
              <a:off x="6324600" y="3771900"/>
              <a:ext cx="1371600" cy="276999"/>
            </a:xfrm>
            <a:prstGeom prst="rect">
              <a:avLst/>
            </a:prstGeom>
            <a:noFill/>
          </p:spPr>
          <p:txBody>
            <a:bodyPr vert="horz" rtlCol="0">
              <a:spAutoFit/>
            </a:bodyPr>
            <a:lstStyle/>
            <a:p>
              <a:pPr algn="ctr"/>
              <a:r>
                <a:rPr lang="en-GB" sz="1200" smtClean="0">
                  <a:solidFill>
                    <a:srgbClr val="000000"/>
                  </a:solidFill>
                  <a:latin typeface="Trebuchet MS - 16"/>
                </a:rPr>
                <a:t>Man Beast</a:t>
              </a:r>
              <a:endParaRPr lang="en-GB" sz="1200">
                <a:solidFill>
                  <a:srgbClr val="000000"/>
                </a:solidFill>
                <a:latin typeface="Trebuchet MS - 16"/>
              </a:endParaRPr>
            </a:p>
          </p:txBody>
        </p:sp>
        <p:sp>
          <p:nvSpPr>
            <p:cNvPr id="28" name="TextBox 27"/>
            <p:cNvSpPr txBox="1"/>
            <p:nvPr/>
          </p:nvSpPr>
          <p:spPr>
            <a:xfrm>
              <a:off x="7315200" y="3086100"/>
              <a:ext cx="1371600" cy="276999"/>
            </a:xfrm>
            <a:prstGeom prst="rect">
              <a:avLst/>
            </a:prstGeom>
            <a:noFill/>
          </p:spPr>
          <p:txBody>
            <a:bodyPr vert="horz" rtlCol="0">
              <a:spAutoFit/>
            </a:bodyPr>
            <a:lstStyle/>
            <a:p>
              <a:pPr algn="ctr"/>
              <a:r>
                <a:rPr lang="en-GB" sz="1200" smtClean="0">
                  <a:solidFill>
                    <a:srgbClr val="000000"/>
                  </a:solidFill>
                  <a:latin typeface="Trebuchet MS - 16"/>
                </a:rPr>
                <a:t>Titania</a:t>
              </a:r>
              <a:endParaRPr lang="en-GB" sz="1200">
                <a:solidFill>
                  <a:srgbClr val="000000"/>
                </a:solidFill>
                <a:latin typeface="Trebuchet MS - 16"/>
              </a:endParaRPr>
            </a:p>
          </p:txBody>
        </p:sp>
        <p:sp>
          <p:nvSpPr>
            <p:cNvPr id="29" name="TextBox 28"/>
            <p:cNvSpPr txBox="1"/>
            <p:nvPr/>
          </p:nvSpPr>
          <p:spPr>
            <a:xfrm>
              <a:off x="5283200" y="3200400"/>
              <a:ext cx="1371600" cy="276999"/>
            </a:xfrm>
            <a:prstGeom prst="rect">
              <a:avLst/>
            </a:prstGeom>
            <a:noFill/>
          </p:spPr>
          <p:txBody>
            <a:bodyPr vert="horz" rtlCol="0">
              <a:spAutoFit/>
            </a:bodyPr>
            <a:lstStyle/>
            <a:p>
              <a:pPr algn="ctr"/>
              <a:r>
                <a:rPr lang="en-GB" sz="1200" smtClean="0">
                  <a:solidFill>
                    <a:srgbClr val="000000"/>
                  </a:solidFill>
                  <a:latin typeface="Trebuchet MS - 16"/>
                </a:rPr>
                <a:t>Mongoose</a:t>
              </a:r>
              <a:endParaRPr lang="en-GB" sz="1200">
                <a:solidFill>
                  <a:srgbClr val="000000"/>
                </a:solidFill>
                <a:latin typeface="Trebuchet MS - 16"/>
              </a:endParaRPr>
            </a:p>
          </p:txBody>
        </p:sp>
        <p:sp>
          <p:nvSpPr>
            <p:cNvPr id="30" name="TextBox 29"/>
            <p:cNvSpPr txBox="1"/>
            <p:nvPr/>
          </p:nvSpPr>
          <p:spPr>
            <a:xfrm>
              <a:off x="3873500" y="2197100"/>
              <a:ext cx="1371600" cy="276999"/>
            </a:xfrm>
            <a:prstGeom prst="rect">
              <a:avLst/>
            </a:prstGeom>
            <a:noFill/>
          </p:spPr>
          <p:txBody>
            <a:bodyPr vert="horz" rtlCol="0">
              <a:spAutoFit/>
            </a:bodyPr>
            <a:lstStyle/>
            <a:p>
              <a:pPr algn="ctr"/>
              <a:r>
                <a:rPr lang="en-GB" sz="1200" smtClean="0">
                  <a:solidFill>
                    <a:srgbClr val="000000"/>
                  </a:solidFill>
                  <a:latin typeface="Trebuchet MS - 16"/>
                </a:rPr>
                <a:t>Pluto</a:t>
              </a:r>
              <a:endParaRPr lang="en-GB" sz="1200">
                <a:solidFill>
                  <a:srgbClr val="000000"/>
                </a:solidFill>
                <a:latin typeface="Trebuchet MS - 16"/>
              </a:endParaRPr>
            </a:p>
          </p:txBody>
        </p:sp>
        <p:sp>
          <p:nvSpPr>
            <p:cNvPr id="31" name="TextBox 30"/>
            <p:cNvSpPr txBox="1"/>
            <p:nvPr/>
          </p:nvSpPr>
          <p:spPr>
            <a:xfrm>
              <a:off x="2400300" y="3251200"/>
              <a:ext cx="1371600" cy="276999"/>
            </a:xfrm>
            <a:prstGeom prst="rect">
              <a:avLst/>
            </a:prstGeom>
            <a:noFill/>
          </p:spPr>
          <p:txBody>
            <a:bodyPr vert="horz" rtlCol="0">
              <a:spAutoFit/>
            </a:bodyPr>
            <a:lstStyle/>
            <a:p>
              <a:pPr algn="ctr"/>
              <a:r>
                <a:rPr lang="en-GB" sz="1200" smtClean="0">
                  <a:solidFill>
                    <a:srgbClr val="000000"/>
                  </a:solidFill>
                  <a:latin typeface="Trebuchet MS - 16"/>
                </a:rPr>
                <a:t>Mangog</a:t>
              </a:r>
              <a:endParaRPr lang="en-GB" sz="1200">
                <a:solidFill>
                  <a:srgbClr val="000000"/>
                </a:solidFill>
                <a:latin typeface="Trebuchet MS - 16"/>
              </a:endParaRPr>
            </a:p>
          </p:txBody>
        </p:sp>
        <p:sp>
          <p:nvSpPr>
            <p:cNvPr id="32" name="TextBox 31"/>
            <p:cNvSpPr txBox="1"/>
            <p:nvPr/>
          </p:nvSpPr>
          <p:spPr>
            <a:xfrm>
              <a:off x="571500" y="3098800"/>
              <a:ext cx="1371600" cy="276999"/>
            </a:xfrm>
            <a:prstGeom prst="rect">
              <a:avLst/>
            </a:prstGeom>
            <a:noFill/>
          </p:spPr>
          <p:txBody>
            <a:bodyPr vert="horz" rtlCol="0">
              <a:spAutoFit/>
            </a:bodyPr>
            <a:lstStyle/>
            <a:p>
              <a:pPr algn="ctr"/>
              <a:r>
                <a:rPr lang="en-GB" sz="1200" smtClean="0">
                  <a:solidFill>
                    <a:srgbClr val="000000"/>
                  </a:solidFill>
                  <a:latin typeface="Trebuchet MS - 16"/>
                </a:rPr>
                <a:t>Memphisto</a:t>
              </a:r>
              <a:endParaRPr lang="en-GB" sz="1200">
                <a:solidFill>
                  <a:srgbClr val="000000"/>
                </a:solidFill>
                <a:latin typeface="Trebuchet MS - 16"/>
              </a:endParaRPr>
            </a:p>
          </p:txBody>
        </p:sp>
        <p:sp>
          <p:nvSpPr>
            <p:cNvPr id="33" name="TextBox 32"/>
            <p:cNvSpPr txBox="1"/>
            <p:nvPr/>
          </p:nvSpPr>
          <p:spPr>
            <a:xfrm>
              <a:off x="1917700" y="4559300"/>
              <a:ext cx="1371600" cy="276999"/>
            </a:xfrm>
            <a:prstGeom prst="rect">
              <a:avLst/>
            </a:prstGeom>
            <a:noFill/>
          </p:spPr>
          <p:txBody>
            <a:bodyPr vert="horz" rtlCol="0">
              <a:spAutoFit/>
            </a:bodyPr>
            <a:lstStyle/>
            <a:p>
              <a:pPr algn="ctr"/>
              <a:r>
                <a:rPr lang="en-GB" sz="1200" smtClean="0">
                  <a:solidFill>
                    <a:srgbClr val="000000"/>
                  </a:solidFill>
                  <a:latin typeface="Trebuchet MS - 16"/>
                </a:rPr>
                <a:t>Lorelei</a:t>
              </a:r>
              <a:endParaRPr lang="en-GB" sz="1200">
                <a:solidFill>
                  <a:srgbClr val="000000"/>
                </a:solidFill>
                <a:latin typeface="Trebuchet MS - 16"/>
              </a:endParaRPr>
            </a:p>
          </p:txBody>
        </p:sp>
        <p:sp>
          <p:nvSpPr>
            <p:cNvPr id="34" name="TextBox 33"/>
            <p:cNvSpPr txBox="1"/>
            <p:nvPr/>
          </p:nvSpPr>
          <p:spPr>
            <a:xfrm>
              <a:off x="342900" y="4533900"/>
              <a:ext cx="1371600" cy="276999"/>
            </a:xfrm>
            <a:prstGeom prst="rect">
              <a:avLst/>
            </a:prstGeom>
            <a:noFill/>
          </p:spPr>
          <p:txBody>
            <a:bodyPr vert="horz" rtlCol="0">
              <a:spAutoFit/>
            </a:bodyPr>
            <a:lstStyle/>
            <a:p>
              <a:pPr algn="ctr"/>
              <a:r>
                <a:rPr lang="en-GB" sz="1200" smtClean="0">
                  <a:solidFill>
                    <a:srgbClr val="000000"/>
                  </a:solidFill>
                  <a:latin typeface="Trebuchet MS - 16"/>
                </a:rPr>
                <a:t>Zarko</a:t>
              </a:r>
              <a:endParaRPr lang="en-GB" sz="1200">
                <a:solidFill>
                  <a:srgbClr val="000000"/>
                </a:solidFill>
                <a:latin typeface="Trebuchet MS - 16"/>
              </a:endParaRPr>
            </a:p>
          </p:txBody>
        </p:sp>
        <p:sp>
          <p:nvSpPr>
            <p:cNvPr id="35" name="TextBox 34"/>
            <p:cNvSpPr txBox="1"/>
            <p:nvPr/>
          </p:nvSpPr>
          <p:spPr>
            <a:xfrm>
              <a:off x="609600" y="5905500"/>
              <a:ext cx="1371600" cy="276999"/>
            </a:xfrm>
            <a:prstGeom prst="rect">
              <a:avLst/>
            </a:prstGeom>
            <a:noFill/>
          </p:spPr>
          <p:txBody>
            <a:bodyPr vert="horz" rtlCol="0">
              <a:spAutoFit/>
            </a:bodyPr>
            <a:lstStyle/>
            <a:p>
              <a:pPr algn="ctr"/>
              <a:r>
                <a:rPr lang="en-GB" sz="1200" smtClean="0">
                  <a:solidFill>
                    <a:srgbClr val="000000"/>
                  </a:solidFill>
                  <a:latin typeface="Trebuchet MS - 16"/>
                </a:rPr>
                <a:t>Tutinax</a:t>
              </a:r>
              <a:endParaRPr lang="en-GB" sz="1200">
                <a:solidFill>
                  <a:srgbClr val="000000"/>
                </a:solidFill>
                <a:latin typeface="Trebuchet MS - 16"/>
              </a:endParaRPr>
            </a:p>
          </p:txBody>
        </p:sp>
        <p:pic>
          <p:nvPicPr>
            <p:cNvPr id="36" name="Picture 3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387600" y="3429000"/>
              <a:ext cx="425704" cy="1040003"/>
            </a:xfrm>
            <a:prstGeom prst="rect">
              <a:avLst/>
            </a:prstGeom>
            <a:solidFill>
              <a:scrgbClr r="0" g="0" b="0">
                <a:alpha val="0"/>
              </a:scrgbClr>
            </a:solidFill>
          </p:spPr>
        </p:pic>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80400" y="5384800"/>
              <a:ext cx="413766" cy="1153668"/>
            </a:xfrm>
            <a:prstGeom prst="rect">
              <a:avLst/>
            </a:prstGeom>
            <a:solidFill>
              <a:scrgbClr r="0" g="0" b="0">
                <a:alpha val="0"/>
              </a:scrgbClr>
            </a:solidFill>
          </p:spPr>
        </p:pic>
        <p:pic>
          <p:nvPicPr>
            <p:cNvPr id="38" name="Picture 3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756400" y="2641600"/>
              <a:ext cx="407797" cy="994537"/>
            </a:xfrm>
            <a:prstGeom prst="rect">
              <a:avLst/>
            </a:prstGeom>
            <a:solidFill>
              <a:scrgbClr r="0" g="0" b="0">
                <a:alpha val="0"/>
              </a:scrgbClr>
            </a:solidFill>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540000" y="2209800"/>
              <a:ext cx="1110869" cy="1053465"/>
            </a:xfrm>
            <a:prstGeom prst="rect">
              <a:avLst/>
            </a:prstGeom>
            <a:solidFill>
              <a:scrgbClr r="0" g="0" b="0">
                <a:alpha val="0"/>
              </a:scrgbClr>
            </a:solidFill>
          </p:spPr>
        </p:pic>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330700" y="5880100"/>
              <a:ext cx="679958" cy="963549"/>
            </a:xfrm>
            <a:prstGeom prst="rect">
              <a:avLst/>
            </a:prstGeom>
            <a:solidFill>
              <a:scrgbClr r="0" g="0" b="0">
                <a:alpha val="0"/>
              </a:scrgbClr>
            </a:solidFill>
          </p:spPr>
        </p:pic>
        <p:pic>
          <p:nvPicPr>
            <p:cNvPr id="41" name="Picture 4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27100" y="2159000"/>
              <a:ext cx="1054481" cy="970153"/>
            </a:xfrm>
            <a:prstGeom prst="rect">
              <a:avLst/>
            </a:prstGeom>
            <a:solidFill>
              <a:scrgbClr r="0" g="0" b="0">
                <a:alpha val="0"/>
              </a:scrgbClr>
            </a:solidFill>
          </p:spPr>
        </p:pic>
        <p:pic>
          <p:nvPicPr>
            <p:cNvPr id="42" name="Picture 4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765800" y="2108200"/>
              <a:ext cx="732917" cy="885317"/>
            </a:xfrm>
            <a:prstGeom prst="rect">
              <a:avLst/>
            </a:prstGeom>
            <a:solidFill>
              <a:scrgbClr r="0" g="0" b="0">
                <a:alpha val="0"/>
              </a:scrgbClr>
            </a:solidFill>
          </p:spPr>
        </p:pic>
        <p:pic>
          <p:nvPicPr>
            <p:cNvPr id="43" name="Picture 4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75500" y="4483100"/>
              <a:ext cx="846963" cy="1012571"/>
            </a:xfrm>
            <a:prstGeom prst="rect">
              <a:avLst/>
            </a:prstGeom>
            <a:solidFill>
              <a:scrgbClr r="0" g="0" b="0">
                <a:alpha val="0"/>
              </a:scrgbClr>
            </a:solidFill>
          </p:spPr>
        </p:pic>
        <p:pic>
          <p:nvPicPr>
            <p:cNvPr id="44" name="Picture 4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292600" y="2654300"/>
              <a:ext cx="537972" cy="889635"/>
            </a:xfrm>
            <a:prstGeom prst="rect">
              <a:avLst/>
            </a:prstGeom>
            <a:solidFill>
              <a:scrgbClr r="0" g="0" b="0">
                <a:alpha val="0"/>
              </a:scrgbClr>
            </a:solidFill>
          </p:spPr>
        </p:pic>
        <p:pic>
          <p:nvPicPr>
            <p:cNvPr id="45" name="Picture 4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96900" y="3454400"/>
              <a:ext cx="603885" cy="950849"/>
            </a:xfrm>
            <a:prstGeom prst="rect">
              <a:avLst/>
            </a:prstGeom>
            <a:solidFill>
              <a:scrgbClr r="0" g="0" b="0">
                <a:alpha val="0"/>
              </a:scrgbClr>
            </a:solidFill>
          </p:spPr>
        </p:pic>
        <p:pic>
          <p:nvPicPr>
            <p:cNvPr id="46" name="Picture 45"/>
            <p:cNvPicPr>
              <a:picLocks/>
            </p:cNvPicPr>
            <p:nvPr/>
          </p:nvPicPr>
          <p:blipFill>
            <a:blip r:embed="rId13" cstate="print">
              <a:extLst>
                <a:ext uri="{28A0092B-C50C-407E-A947-70E740481C1C}">
                  <a14:useLocalDpi xmlns:a14="http://schemas.microsoft.com/office/drawing/2010/main" val="0"/>
                </a:ext>
              </a:extLst>
            </a:blip>
            <a:stretch>
              <a:fillRect/>
            </a:stretch>
          </p:blipFill>
          <p:spPr>
            <a:xfrm flipH="1">
              <a:off x="8610600" y="3136900"/>
              <a:ext cx="682117" cy="961517"/>
            </a:xfrm>
            <a:prstGeom prst="rect">
              <a:avLst/>
            </a:prstGeom>
            <a:solidFill>
              <a:scrgbClr r="0" g="0" b="0">
                <a:alpha val="0"/>
              </a:scrgbClr>
            </a:solidFill>
          </p:spPr>
        </p:pic>
        <p:pic>
          <p:nvPicPr>
            <p:cNvPr id="47" name="Picture 4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2794000" y="5969000"/>
              <a:ext cx="667258" cy="950976"/>
            </a:xfrm>
            <a:prstGeom prst="rect">
              <a:avLst/>
            </a:prstGeom>
            <a:solidFill>
              <a:scrgbClr r="0" g="0" b="0">
                <a:alpha val="0"/>
              </a:scrgbClr>
            </a:solidFill>
          </p:spPr>
        </p:pic>
        <p:pic>
          <p:nvPicPr>
            <p:cNvPr id="48" name="Picture 47"/>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25500" y="4864100"/>
              <a:ext cx="712089" cy="969518"/>
            </a:xfrm>
            <a:prstGeom prst="rect">
              <a:avLst/>
            </a:prstGeom>
            <a:solidFill>
              <a:scrgbClr r="0" g="0" b="0">
                <a:alpha val="0"/>
              </a:scrgbClr>
            </a:solidFill>
          </p:spPr>
        </p:pic>
        <p:pic>
          <p:nvPicPr>
            <p:cNvPr id="49" name="Picture 48"/>
            <p:cNvPicPr>
              <a:picLocks/>
            </p:cNvPicPr>
            <p:nvPr/>
          </p:nvPicPr>
          <p:blipFill>
            <a:blip r:embed="rId16" cstate="print">
              <a:extLst>
                <a:ext uri="{28A0092B-C50C-407E-A947-70E740481C1C}">
                  <a14:useLocalDpi xmlns:a14="http://schemas.microsoft.com/office/drawing/2010/main" val="0"/>
                </a:ext>
              </a:extLst>
            </a:blip>
            <a:stretch>
              <a:fillRect/>
            </a:stretch>
          </p:blipFill>
          <p:spPr>
            <a:xfrm flipH="1">
              <a:off x="7569200" y="2159000"/>
              <a:ext cx="781304" cy="925703"/>
            </a:xfrm>
            <a:prstGeom prst="rect">
              <a:avLst/>
            </a:prstGeom>
            <a:solidFill>
              <a:scrgbClr r="0" g="0" b="0">
                <a:alpha val="0"/>
              </a:scrgbClr>
            </a:solidFill>
          </p:spPr>
        </p:pic>
        <p:pic>
          <p:nvPicPr>
            <p:cNvPr id="50" name="Picture 49"/>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816600" y="5257800"/>
              <a:ext cx="710184" cy="1200150"/>
            </a:xfrm>
            <a:prstGeom prst="rect">
              <a:avLst/>
            </a:prstGeom>
            <a:solidFill>
              <a:scrgbClr r="0" g="0" b="0">
                <a:alpha val="0"/>
              </a:scrgbClr>
            </a:solidFill>
          </p:spPr>
        </p:pic>
      </p:grpSp>
    </p:spTree>
    <p:extLst>
      <p:ext uri="{BB962C8B-B14F-4D97-AF65-F5344CB8AC3E}">
        <p14:creationId xmlns:p14="http://schemas.microsoft.com/office/powerpoint/2010/main" val="365810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25400"/>
            <a:ext cx="9909576" cy="1554272"/>
          </a:xfrm>
          <a:prstGeom prst="rect">
            <a:avLst/>
          </a:prstGeom>
          <a:noFill/>
        </p:spPr>
        <p:txBody>
          <a:bodyPr vert="horz" rtlCol="0">
            <a:spAutoFit/>
          </a:bodyPr>
          <a:lstStyle/>
          <a:p>
            <a:pPr algn="ctr"/>
            <a:r>
              <a:rPr lang="en-GB" sz="1900" b="1" u="sng" smtClean="0">
                <a:solidFill>
                  <a:srgbClr val="000000"/>
                </a:solidFill>
                <a:latin typeface="Trebuchet MS - 26"/>
              </a:rPr>
              <a:t>Battle 3</a:t>
            </a:r>
          </a:p>
          <a:p>
            <a:pPr algn="ctr"/>
            <a:r>
              <a:rPr lang="en-GB" sz="1900" b="1" u="sng" smtClean="0">
                <a:solidFill>
                  <a:srgbClr val="000000"/>
                </a:solidFill>
                <a:latin typeface="Trebuchet MS - 26"/>
              </a:rPr>
              <a:t>T</a:t>
            </a:r>
            <a:r>
              <a:rPr lang="en-GB" sz="1900" smtClean="0">
                <a:solidFill>
                  <a:srgbClr val="000000"/>
                </a:solidFill>
                <a:latin typeface="Trebuchet MS - 26"/>
              </a:rPr>
              <a:t>wo groups of Loki's recruits are preparing to attack. In order to defeat them before they reach him Thor must throw his trusty hammer exactly down the middle of the two groups. Accurately draw the exact line on which Thor must throw his hammer.</a:t>
            </a: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grpSp>
        <p:nvGrpSpPr>
          <p:cNvPr id="15" name="Group 14"/>
          <p:cNvGrpSpPr/>
          <p:nvPr/>
        </p:nvGrpSpPr>
        <p:grpSpPr>
          <a:xfrm>
            <a:off x="1117600" y="2578100"/>
            <a:ext cx="7461758" cy="4688840"/>
            <a:chOff x="1117600" y="2578100"/>
            <a:chExt cx="7461758" cy="4688840"/>
          </a:xfrm>
        </p:grpSpPr>
        <p:sp>
          <p:nvSpPr>
            <p:cNvPr id="3" name="Oval 2"/>
            <p:cNvSpPr/>
            <p:nvPr/>
          </p:nvSpPr>
          <p:spPr>
            <a:xfrm>
              <a:off x="2311400" y="3771900"/>
              <a:ext cx="234188" cy="21564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7213600" y="5791200"/>
              <a:ext cx="234187" cy="21564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70000" y="2730500"/>
              <a:ext cx="1207262" cy="741045"/>
            </a:xfrm>
            <a:prstGeom prst="rect">
              <a:avLst/>
            </a:prstGeom>
            <a:solidFill>
              <a:scrgbClr r="0" g="0" b="0">
                <a:alpha val="0"/>
              </a:scrgbClr>
            </a:solidFill>
          </p:spPr>
        </p:pic>
        <p:sp>
          <p:nvSpPr>
            <p:cNvPr id="6" name="TextBox 5"/>
            <p:cNvSpPr txBox="1"/>
            <p:nvPr/>
          </p:nvSpPr>
          <p:spPr>
            <a:xfrm>
              <a:off x="1638300" y="4000500"/>
              <a:ext cx="1701800" cy="276999"/>
            </a:xfrm>
            <a:prstGeom prst="rect">
              <a:avLst/>
            </a:prstGeom>
            <a:noFill/>
          </p:spPr>
          <p:txBody>
            <a:bodyPr vert="horz" rtlCol="0">
              <a:spAutoFit/>
            </a:bodyPr>
            <a:lstStyle/>
            <a:p>
              <a:r>
                <a:rPr lang="en-GB" sz="1200" smtClean="0">
                  <a:solidFill>
                    <a:srgbClr val="000000"/>
                  </a:solidFill>
                  <a:latin typeface="Trebuchet MS - 16"/>
                </a:rPr>
                <a:t>The Enchanters</a:t>
              </a:r>
              <a:endParaRPr lang="en-GB" sz="1200">
                <a:solidFill>
                  <a:srgbClr val="000000"/>
                </a:solidFill>
                <a:latin typeface="Trebuchet MS - 16"/>
              </a:endParaRPr>
            </a:p>
          </p:txBody>
        </p:sp>
        <p:sp>
          <p:nvSpPr>
            <p:cNvPr id="7" name="TextBox 6"/>
            <p:cNvSpPr txBox="1"/>
            <p:nvPr/>
          </p:nvSpPr>
          <p:spPr>
            <a:xfrm>
              <a:off x="6642100" y="6070600"/>
              <a:ext cx="1625600" cy="276999"/>
            </a:xfrm>
            <a:prstGeom prst="rect">
              <a:avLst/>
            </a:prstGeom>
            <a:noFill/>
          </p:spPr>
          <p:txBody>
            <a:bodyPr vert="horz" rtlCol="0">
              <a:spAutoFit/>
            </a:bodyPr>
            <a:lstStyle/>
            <a:p>
              <a:r>
                <a:rPr lang="en-GB" sz="1200" smtClean="0">
                  <a:solidFill>
                    <a:srgbClr val="000000"/>
                  </a:solidFill>
                  <a:latin typeface="Trebuchet MS - 16"/>
                </a:rPr>
                <a:t>The Dark Gods</a:t>
              </a:r>
              <a:endParaRPr lang="en-GB" sz="1200">
                <a:solidFill>
                  <a:srgbClr val="000000"/>
                </a:solidFill>
                <a:latin typeface="Trebuchet MS - 16"/>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9700" y="2578100"/>
              <a:ext cx="733806" cy="1087501"/>
            </a:xfrm>
            <a:prstGeom prst="rect">
              <a:avLst/>
            </a:prstGeom>
            <a:solidFill>
              <a:scrgbClr r="0" g="0" b="0">
                <a:alpha val="0"/>
              </a:scrgbClr>
            </a:solidFill>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17600" y="3352800"/>
              <a:ext cx="479679" cy="1163955"/>
            </a:xfrm>
            <a:prstGeom prst="rect">
              <a:avLst/>
            </a:prstGeom>
            <a:solidFill>
              <a:scrgbClr r="0" g="0" b="0">
                <a:alpha val="0"/>
              </a:scrgbClr>
            </a:solidFill>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79600" y="4445000"/>
              <a:ext cx="429387" cy="1087120"/>
            </a:xfrm>
            <a:prstGeom prst="rect">
              <a:avLst/>
            </a:prstGeom>
            <a:solidFill>
              <a:scrgbClr r="0" g="0" b="0">
                <a:alpha val="0"/>
              </a:scrgbClr>
            </a:solidFill>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404100" y="4673600"/>
              <a:ext cx="580517" cy="1025017"/>
            </a:xfrm>
            <a:prstGeom prst="rect">
              <a:avLst/>
            </a:prstGeom>
            <a:solidFill>
              <a:scrgbClr r="0" g="0" b="0">
                <a:alpha val="0"/>
              </a:scrgbClr>
            </a:solidFill>
          </p:spPr>
        </p:pic>
        <p:pic>
          <p:nvPicPr>
            <p:cNvPr id="12" name="Picture 1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077200" y="5219700"/>
              <a:ext cx="478917" cy="923417"/>
            </a:xfrm>
            <a:prstGeom prst="rect">
              <a:avLst/>
            </a:prstGeom>
            <a:solidFill>
              <a:scrgbClr r="0" g="0" b="0">
                <a:alpha val="0"/>
              </a:scrgbClr>
            </a:solidFill>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tretch>
              <a:fillRect/>
            </a:stretch>
          </p:blipFill>
          <p:spPr>
            <a:xfrm flipH="1">
              <a:off x="7810500" y="6184900"/>
              <a:ext cx="768858" cy="938149"/>
            </a:xfrm>
            <a:prstGeom prst="rect">
              <a:avLst/>
            </a:prstGeom>
            <a:solidFill>
              <a:scrgbClr r="0" g="0" b="0">
                <a:alpha val="0"/>
              </a:scrgbClr>
            </a:solidFill>
          </p:spPr>
        </p:pic>
        <p:pic>
          <p:nvPicPr>
            <p:cNvPr id="14" name="Picture 13"/>
            <p:cNvPicPr>
              <a:picLocks/>
            </p:cNvPicPr>
            <p:nvPr/>
          </p:nvPicPr>
          <p:blipFill>
            <a:blip r:embed="rId9" cstate="print">
              <a:extLst>
                <a:ext uri="{28A0092B-C50C-407E-A947-70E740481C1C}">
                  <a14:useLocalDpi xmlns:a14="http://schemas.microsoft.com/office/drawing/2010/main" val="0"/>
                </a:ext>
              </a:extLst>
            </a:blip>
            <a:stretch>
              <a:fillRect/>
            </a:stretch>
          </p:blipFill>
          <p:spPr>
            <a:xfrm flipH="1">
              <a:off x="6350000" y="6375400"/>
              <a:ext cx="1005967" cy="891540"/>
            </a:xfrm>
            <a:prstGeom prst="rect">
              <a:avLst/>
            </a:prstGeom>
            <a:solidFill>
              <a:scrgbClr r="0" g="0" b="0">
                <a:alpha val="0"/>
              </a:scrgbClr>
            </a:solidFill>
          </p:spPr>
        </p:pic>
      </p:grpSp>
    </p:spTree>
    <p:extLst>
      <p:ext uri="{BB962C8B-B14F-4D97-AF65-F5344CB8AC3E}">
        <p14:creationId xmlns:p14="http://schemas.microsoft.com/office/powerpoint/2010/main" val="91177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88900"/>
            <a:ext cx="9934617" cy="1554272"/>
          </a:xfrm>
          <a:prstGeom prst="rect">
            <a:avLst/>
          </a:prstGeom>
          <a:noFill/>
        </p:spPr>
        <p:txBody>
          <a:bodyPr vert="horz" rtlCol="0">
            <a:spAutoFit/>
          </a:bodyPr>
          <a:lstStyle/>
          <a:p>
            <a:pPr algn="ctr"/>
            <a:r>
              <a:rPr lang="en-GB" sz="1900" b="1" u="sng" smtClean="0">
                <a:solidFill>
                  <a:srgbClr val="000000"/>
                </a:solidFill>
                <a:latin typeface="Trebuchet MS - 26"/>
              </a:rPr>
              <a:t>Battle 4</a:t>
            </a:r>
          </a:p>
          <a:p>
            <a:pPr algn="ctr"/>
            <a:r>
              <a:rPr lang="en-GB" sz="1900" b="1" u="sng" smtClean="0">
                <a:solidFill>
                  <a:srgbClr val="000000"/>
                </a:solidFill>
                <a:latin typeface="Trebuchet MS - 26"/>
              </a:rPr>
              <a:t>T</a:t>
            </a:r>
            <a:r>
              <a:rPr lang="en-GB" sz="1900" smtClean="0">
                <a:solidFill>
                  <a:srgbClr val="000000"/>
                </a:solidFill>
                <a:latin typeface="Trebuchet MS - 26"/>
              </a:rPr>
              <a:t>wo groups of Loki's recruits are preparing to attack. They are lining up to fight Thor on two fronts. Thor must throw his hammer down the middle to defeat them all at the same time.</a:t>
            </a:r>
          </a:p>
          <a:p>
            <a:pPr algn="ctr"/>
            <a:r>
              <a:rPr lang="en-GB" sz="1900" smtClean="0">
                <a:solidFill>
                  <a:srgbClr val="000000"/>
                </a:solidFill>
                <a:latin typeface="Trebuchet MS - 26"/>
              </a:rPr>
              <a:t>Accurately draw the line on which Thor must throw his hammer.</a:t>
            </a: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grpSp>
        <p:nvGrpSpPr>
          <p:cNvPr id="21" name="Group 20"/>
          <p:cNvGrpSpPr/>
          <p:nvPr/>
        </p:nvGrpSpPr>
        <p:grpSpPr>
          <a:xfrm>
            <a:off x="736600" y="2730500"/>
            <a:ext cx="8533765" cy="4473575"/>
            <a:chOff x="736600" y="2730500"/>
            <a:chExt cx="8533765" cy="4473575"/>
          </a:xfrm>
        </p:grpSpPr>
        <p:cxnSp>
          <p:nvCxnSpPr>
            <p:cNvPr id="3" name="Straight Connector 2"/>
            <p:cNvCxnSpPr/>
            <p:nvPr/>
          </p:nvCxnSpPr>
          <p:spPr>
            <a:xfrm flipV="1">
              <a:off x="2412238" y="2812923"/>
              <a:ext cx="1522730" cy="351155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2403983" y="5181600"/>
              <a:ext cx="6054217" cy="115951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311400" y="6223000"/>
              <a:ext cx="208280" cy="190754"/>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612900" y="6007100"/>
              <a:ext cx="814959" cy="1196975"/>
            </a:xfrm>
            <a:prstGeom prst="rect">
              <a:avLst/>
            </a:prstGeom>
            <a:solidFill>
              <a:scrgbClr r="0" g="0" b="0">
                <a:alpha val="0"/>
              </a:scrgbClr>
            </a:solidFill>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24200" y="6235700"/>
              <a:ext cx="721487" cy="629920"/>
            </a:xfrm>
            <a:prstGeom prst="rect">
              <a:avLst/>
            </a:prstGeom>
            <a:solidFill>
              <a:scrgbClr r="0" g="0" b="0">
                <a:alpha val="0"/>
              </a:scrgbClr>
            </a:solidFill>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038600" y="6045200"/>
              <a:ext cx="630682" cy="708152"/>
            </a:xfrm>
            <a:prstGeom prst="rect">
              <a:avLst/>
            </a:prstGeom>
            <a:solidFill>
              <a:scrgbClr r="0" g="0" b="0">
                <a:alpha val="0"/>
              </a:scrgbClr>
            </a:solidFill>
          </p:spPr>
        </p:pic>
        <p:sp>
          <p:nvSpPr>
            <p:cNvPr id="9" name="TextBox 8"/>
            <p:cNvSpPr txBox="1"/>
            <p:nvPr/>
          </p:nvSpPr>
          <p:spPr>
            <a:xfrm>
              <a:off x="5486400" y="6642100"/>
              <a:ext cx="1371600" cy="276999"/>
            </a:xfrm>
            <a:prstGeom prst="rect">
              <a:avLst/>
            </a:prstGeom>
            <a:noFill/>
          </p:spPr>
          <p:txBody>
            <a:bodyPr vert="horz" rtlCol="0">
              <a:spAutoFit/>
            </a:bodyPr>
            <a:lstStyle/>
            <a:p>
              <a:r>
                <a:rPr lang="en-GB" sz="1200" smtClean="0">
                  <a:solidFill>
                    <a:srgbClr val="000000"/>
                  </a:solidFill>
                  <a:latin typeface="Trebuchet MS - 16"/>
                </a:rPr>
                <a:t>The Worthy</a:t>
              </a:r>
              <a:endParaRPr lang="en-GB" sz="1200">
                <a:solidFill>
                  <a:srgbClr val="000000"/>
                </a:solidFill>
                <a:latin typeface="Trebuchet MS - 16"/>
              </a:endParaRPr>
            </a:p>
          </p:txBody>
        </p:sp>
        <p:sp>
          <p:nvSpPr>
            <p:cNvPr id="10" name="TextBox 9"/>
            <p:cNvSpPr txBox="1"/>
            <p:nvPr/>
          </p:nvSpPr>
          <p:spPr>
            <a:xfrm>
              <a:off x="736600" y="3975100"/>
              <a:ext cx="1473200" cy="461665"/>
            </a:xfrm>
            <a:prstGeom prst="rect">
              <a:avLst/>
            </a:prstGeom>
            <a:noFill/>
          </p:spPr>
          <p:txBody>
            <a:bodyPr vert="horz" rtlCol="0">
              <a:spAutoFit/>
            </a:bodyPr>
            <a:lstStyle/>
            <a:p>
              <a:pPr algn="ctr"/>
              <a:r>
                <a:rPr lang="en-GB" sz="1200" smtClean="0">
                  <a:solidFill>
                    <a:srgbClr val="000000"/>
                  </a:solidFill>
                  <a:latin typeface="Trebuchet MS - 16"/>
                </a:rPr>
                <a:t>The Wrecking Crew</a:t>
              </a:r>
              <a:endParaRPr lang="en-GB" sz="1200">
                <a:solidFill>
                  <a:srgbClr val="000000"/>
                </a:solidFill>
                <a:latin typeface="Trebuchet MS - 16"/>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800600" y="5867400"/>
              <a:ext cx="1136523" cy="634111"/>
            </a:xfrm>
            <a:prstGeom prst="rect">
              <a:avLst/>
            </a:prstGeom>
            <a:solidFill>
              <a:scrgbClr r="0" g="0" b="0">
                <a:alpha val="0"/>
              </a:scrgbClr>
            </a:solidFill>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56300" y="5651500"/>
              <a:ext cx="858520" cy="797687"/>
            </a:xfrm>
            <a:prstGeom prst="rect">
              <a:avLst/>
            </a:prstGeom>
            <a:solidFill>
              <a:scrgbClr r="0" g="0" b="0">
                <a:alpha val="0"/>
              </a:scrgbClr>
            </a:solidFill>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845300" y="5524500"/>
              <a:ext cx="824230" cy="806577"/>
            </a:xfrm>
            <a:prstGeom prst="rect">
              <a:avLst/>
            </a:prstGeom>
            <a:solidFill>
              <a:scrgbClr r="0" g="0" b="0">
                <a:alpha val="0"/>
              </a:scrgbClr>
            </a:solidFill>
          </p:spPr>
        </p:pic>
        <p:pic>
          <p:nvPicPr>
            <p:cNvPr id="14" name="Picture 13"/>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696200" y="5283200"/>
              <a:ext cx="1118489" cy="779018"/>
            </a:xfrm>
            <a:prstGeom prst="rect">
              <a:avLst/>
            </a:prstGeom>
            <a:solidFill>
              <a:scrgbClr r="0" g="0" b="0">
                <a:alpha val="0"/>
              </a:scrgbClr>
            </a:solidFill>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839200" y="5016500"/>
              <a:ext cx="431165" cy="805942"/>
            </a:xfrm>
            <a:prstGeom prst="rect">
              <a:avLst/>
            </a:prstGeom>
            <a:solidFill>
              <a:scrgbClr r="0" g="0" b="0">
                <a:alpha val="0"/>
              </a:scrgbClr>
            </a:solidFill>
          </p:spPr>
        </p:pic>
        <p:pic>
          <p:nvPicPr>
            <p:cNvPr id="16" name="Picture 15"/>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2540000" y="6299200"/>
              <a:ext cx="506603" cy="679704"/>
            </a:xfrm>
            <a:prstGeom prst="rect">
              <a:avLst/>
            </a:prstGeom>
            <a:solidFill>
              <a:scrgbClr r="0" g="0" b="0">
                <a:alpha val="0"/>
              </a:scrgbClr>
            </a:solidFill>
          </p:spPr>
        </p:pic>
        <p:pic>
          <p:nvPicPr>
            <p:cNvPr id="17" name="Picture 16"/>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828800" y="5105400"/>
              <a:ext cx="918337" cy="801497"/>
            </a:xfrm>
            <a:prstGeom prst="rect">
              <a:avLst/>
            </a:prstGeom>
            <a:solidFill>
              <a:scrgbClr r="0" g="0" b="0">
                <a:alpha val="0"/>
              </a:scrgbClr>
            </a:solidFill>
          </p:spPr>
        </p:pic>
        <p:pic>
          <p:nvPicPr>
            <p:cNvPr id="18" name="Picture 17"/>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260600" y="4432300"/>
              <a:ext cx="583946" cy="742061"/>
            </a:xfrm>
            <a:prstGeom prst="rect">
              <a:avLst/>
            </a:prstGeom>
            <a:solidFill>
              <a:scrgbClr r="0" g="0" b="0">
                <a:alpha val="0"/>
              </a:scrgbClr>
            </a:solidFill>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514600" y="3784600"/>
              <a:ext cx="620014" cy="629793"/>
            </a:xfrm>
            <a:prstGeom prst="rect">
              <a:avLst/>
            </a:prstGeom>
            <a:solidFill>
              <a:scrgbClr r="0" g="0" b="0">
                <a:alpha val="0"/>
              </a:scrgbClr>
            </a:solidFill>
          </p:spPr>
        </p:pic>
        <p:pic>
          <p:nvPicPr>
            <p:cNvPr id="20" name="Picture 19"/>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2921000" y="2730500"/>
              <a:ext cx="620649" cy="1022985"/>
            </a:xfrm>
            <a:prstGeom prst="rect">
              <a:avLst/>
            </a:prstGeom>
            <a:solidFill>
              <a:scrgbClr r="0" g="0" b="0">
                <a:alpha val="0"/>
              </a:scrgbClr>
            </a:solidFill>
          </p:spPr>
        </p:pic>
      </p:grpSp>
    </p:spTree>
    <p:extLst>
      <p:ext uri="{BB962C8B-B14F-4D97-AF65-F5344CB8AC3E}">
        <p14:creationId xmlns:p14="http://schemas.microsoft.com/office/powerpoint/2010/main" val="98572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 y="241300"/>
            <a:ext cx="10034781" cy="3123932"/>
          </a:xfrm>
          <a:prstGeom prst="rect">
            <a:avLst/>
          </a:prstGeom>
          <a:noFill/>
        </p:spPr>
        <p:txBody>
          <a:bodyPr vert="horz" rtlCol="0">
            <a:spAutoFit/>
          </a:bodyPr>
          <a:lstStyle/>
          <a:p>
            <a:pPr algn="ctr"/>
            <a:r>
              <a:rPr lang="en-GB" sz="1900" b="1" u="sng" smtClean="0">
                <a:solidFill>
                  <a:srgbClr val="000000"/>
                </a:solidFill>
                <a:latin typeface="Trebuchet MS - 26"/>
              </a:rPr>
              <a:t>Battle 5 - The Final Showdown</a:t>
            </a:r>
          </a:p>
          <a:p>
            <a:pPr algn="ctr"/>
            <a:r>
              <a:rPr lang="en-GB" sz="1900" b="1" u="sng" smtClean="0">
                <a:solidFill>
                  <a:srgbClr val="000000"/>
                </a:solidFill>
                <a:latin typeface="Trebuchet MS - 26"/>
              </a:rPr>
              <a:t>L</a:t>
            </a:r>
            <a:r>
              <a:rPr lang="en-GB" sz="1900" smtClean="0">
                <a:solidFill>
                  <a:srgbClr val="000000"/>
                </a:solidFill>
                <a:latin typeface="Trebuchet MS - 26"/>
              </a:rPr>
              <a:t>oki's recruits have trapped Thor in the throne room. In order to defeat all of Loki's troops Thor must find an area where he is:</a:t>
            </a:r>
          </a:p>
          <a:p>
            <a:pPr algn="ctr"/>
            <a:r>
              <a:rPr lang="en-GB" sz="1900" smtClean="0">
                <a:solidFill>
                  <a:srgbClr val="000000"/>
                </a:solidFill>
                <a:latin typeface="Trebuchet MS - 26"/>
              </a:rPr>
              <a:t>Within 5 metres of the throne.</a:t>
            </a:r>
          </a:p>
          <a:p>
            <a:pPr algn="ctr"/>
            <a:r>
              <a:rPr lang="en-GB" sz="1900" smtClean="0">
                <a:solidFill>
                  <a:srgbClr val="000000"/>
                </a:solidFill>
                <a:latin typeface="Trebuchet MS - 26"/>
              </a:rPr>
              <a:t>Closer to the East wall than the South wall.</a:t>
            </a:r>
          </a:p>
          <a:p>
            <a:pPr algn="ctr"/>
            <a:r>
              <a:rPr lang="en-GB" sz="1900" smtClean="0">
                <a:solidFill>
                  <a:srgbClr val="000000"/>
                </a:solidFill>
                <a:latin typeface="Trebuchet MS - 26"/>
              </a:rPr>
              <a:t>Nearer to the Gold Pillar than the Silver Pillar.</a:t>
            </a:r>
          </a:p>
          <a:p>
            <a:pPr algn="ctr"/>
            <a:endParaRPr lang="en-GB" sz="1900" smtClean="0">
              <a:solidFill>
                <a:srgbClr val="000000"/>
              </a:solidFill>
              <a:latin typeface="Trebuchet MS - 26"/>
            </a:endParaRPr>
          </a:p>
          <a:p>
            <a:pPr algn="ctr"/>
            <a:r>
              <a:rPr lang="en-GB" sz="1900" smtClean="0">
                <a:solidFill>
                  <a:srgbClr val="000000"/>
                </a:solidFill>
                <a:latin typeface="Trebuchet MS - 26"/>
              </a:rPr>
              <a:t>Find the area in which Thor must position himself in order to defeat Loki's army.</a:t>
            </a:r>
          </a:p>
          <a:p>
            <a:pPr algn="ctr"/>
            <a:endParaRPr lang="en-GB" sz="1900" smtClean="0">
              <a:solidFill>
                <a:srgbClr val="000000"/>
              </a:solidFill>
              <a:latin typeface="Trebuchet MS - 26"/>
            </a:endParaRPr>
          </a:p>
          <a:p>
            <a:pPr algn="ctr"/>
            <a:r>
              <a:rPr lang="en-GB" sz="1900" smtClean="0">
                <a:solidFill>
                  <a:srgbClr val="000000"/>
                </a:solidFill>
                <a:latin typeface="Trebuchet MS - 26"/>
              </a:rPr>
              <a:t>Scale on your worksheet: 1 centimetre = 1 metre</a:t>
            </a:r>
            <a:endParaRPr lang="en-GB" sz="1900">
              <a:solidFill>
                <a:srgbClr val="000000"/>
              </a:solidFill>
              <a:latin typeface="Trebuchet MS - 2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102100" y="4914900"/>
            <a:ext cx="1807845" cy="2020189"/>
          </a:xfrm>
          <a:prstGeom prst="rect">
            <a:avLst/>
          </a:prstGeom>
          <a:solidFill>
            <a:scrgbClr r="0" g="0" b="0">
              <a:alpha val="0"/>
            </a:scrgbClr>
          </a:solidFill>
        </p:spPr>
      </p:pic>
    </p:spTree>
    <p:extLst>
      <p:ext uri="{BB962C8B-B14F-4D97-AF65-F5344CB8AC3E}">
        <p14:creationId xmlns:p14="http://schemas.microsoft.com/office/powerpoint/2010/main" val="338349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65100"/>
            <a:ext cx="10489524" cy="1261884"/>
          </a:xfrm>
          <a:prstGeom prst="rect">
            <a:avLst/>
          </a:prstGeom>
          <a:noFill/>
        </p:spPr>
        <p:txBody>
          <a:bodyPr vert="horz" rtlCol="0">
            <a:spAutoFit/>
          </a:bodyPr>
          <a:lstStyle/>
          <a:p>
            <a:pPr algn="ctr"/>
            <a:r>
              <a:rPr lang="en-GB" sz="1900" b="1" u="sng" smtClean="0">
                <a:solidFill>
                  <a:srgbClr val="000000"/>
                </a:solidFill>
                <a:latin typeface="Trebuchet MS - 26"/>
              </a:rPr>
              <a:t>The Final Showdown Conditions:</a:t>
            </a:r>
          </a:p>
          <a:p>
            <a:pPr algn="ctr"/>
            <a:r>
              <a:rPr lang="en-GB" sz="1900" b="1" u="sng" smtClean="0">
                <a:solidFill>
                  <a:srgbClr val="000000"/>
                </a:solidFill>
                <a:latin typeface="Trebuchet MS - 26"/>
              </a:rPr>
              <a:t>W</a:t>
            </a:r>
            <a:r>
              <a:rPr lang="en-GB" sz="1900" smtClean="0">
                <a:solidFill>
                  <a:srgbClr val="000000"/>
                </a:solidFill>
                <a:latin typeface="Trebuchet MS - 26"/>
              </a:rPr>
              <a:t>ithin 5 metres of the throne.</a:t>
            </a:r>
          </a:p>
          <a:p>
            <a:pPr algn="ctr"/>
            <a:r>
              <a:rPr lang="en-GB" sz="1900" smtClean="0">
                <a:solidFill>
                  <a:srgbClr val="000000"/>
                </a:solidFill>
                <a:latin typeface="Trebuchet MS - 26"/>
              </a:rPr>
              <a:t>Closer to the East wall than the South wall.</a:t>
            </a:r>
          </a:p>
          <a:p>
            <a:pPr algn="ctr"/>
            <a:r>
              <a:rPr lang="en-GB" sz="1900" smtClean="0">
                <a:solidFill>
                  <a:srgbClr val="000000"/>
                </a:solidFill>
                <a:latin typeface="Trebuchet MS - 26"/>
              </a:rPr>
              <a:t>Nearer to the Gold Pillar than the Silver Pillar.</a:t>
            </a:r>
            <a:endParaRPr lang="en-GB" sz="1900">
              <a:solidFill>
                <a:srgbClr val="000000"/>
              </a:solidFill>
              <a:latin typeface="Trebuchet MS - 26"/>
            </a:endParaRPr>
          </a:p>
        </p:txBody>
      </p:sp>
      <p:grpSp>
        <p:nvGrpSpPr>
          <p:cNvPr id="27" name="Group 26"/>
          <p:cNvGrpSpPr/>
          <p:nvPr/>
        </p:nvGrpSpPr>
        <p:grpSpPr>
          <a:xfrm>
            <a:off x="88900" y="2184400"/>
            <a:ext cx="10312400" cy="4838094"/>
            <a:chOff x="88900" y="2184400"/>
            <a:chExt cx="10312400" cy="4838094"/>
          </a:xfrm>
        </p:grpSpPr>
        <p:grpSp>
          <p:nvGrpSpPr>
            <p:cNvPr id="10" name="Group 9"/>
            <p:cNvGrpSpPr/>
            <p:nvPr/>
          </p:nvGrpSpPr>
          <p:grpSpPr>
            <a:xfrm>
              <a:off x="279400" y="2527300"/>
              <a:ext cx="9272398" cy="4037204"/>
              <a:chOff x="279400" y="2527300"/>
              <a:chExt cx="9272398" cy="4037204"/>
            </a:xfrm>
          </p:grpSpPr>
          <p:grpSp>
            <p:nvGrpSpPr>
              <p:cNvPr id="6" name="Group 5"/>
              <p:cNvGrpSpPr/>
              <p:nvPr/>
            </p:nvGrpSpPr>
            <p:grpSpPr>
              <a:xfrm>
                <a:off x="279400" y="2527300"/>
                <a:ext cx="9272398" cy="4037204"/>
                <a:chOff x="279400" y="2527300"/>
                <a:chExt cx="9272398" cy="4037204"/>
              </a:xfrm>
            </p:grpSpPr>
            <p:sp>
              <p:nvSpPr>
                <p:cNvPr id="3" name="Freeform 2"/>
                <p:cNvSpPr/>
                <p:nvPr/>
              </p:nvSpPr>
              <p:spPr>
                <a:xfrm rot="10800000" flipV="1">
                  <a:off x="2604008" y="2540508"/>
                  <a:ext cx="4623690" cy="4023996"/>
                </a:xfrm>
                <a:custGeom>
                  <a:avLst/>
                  <a:gdLst/>
                  <a:ahLst/>
                  <a:cxnLst/>
                  <a:rect l="0" t="0" r="0" b="0"/>
                  <a:pathLst>
                    <a:path w="4623690" h="4023996">
                      <a:moveTo>
                        <a:pt x="4623689" y="4020058"/>
                      </a:moveTo>
                      <a:lnTo>
                        <a:pt x="0" y="4023995"/>
                      </a:lnTo>
                      <a:lnTo>
                        <a:pt x="2313305" y="0"/>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rot="10800000">
                  <a:off x="279400" y="2527808"/>
                  <a:ext cx="4623817" cy="4024123"/>
                </a:xfrm>
                <a:custGeom>
                  <a:avLst/>
                  <a:gdLst/>
                  <a:ahLst/>
                  <a:cxnLst/>
                  <a:rect l="0" t="0" r="0" b="0"/>
                  <a:pathLst>
                    <a:path w="4623817" h="4024123">
                      <a:moveTo>
                        <a:pt x="4623816" y="4020566"/>
                      </a:moveTo>
                      <a:lnTo>
                        <a:pt x="0" y="4024122"/>
                      </a:lnTo>
                      <a:lnTo>
                        <a:pt x="2313432" y="0"/>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0800000">
                  <a:off x="4927981" y="2527300"/>
                  <a:ext cx="4623817" cy="4024631"/>
                </a:xfrm>
                <a:custGeom>
                  <a:avLst/>
                  <a:gdLst/>
                  <a:ahLst/>
                  <a:cxnLst/>
                  <a:rect l="0" t="0" r="0" b="0"/>
                  <a:pathLst>
                    <a:path w="4623817" h="4024631">
                      <a:moveTo>
                        <a:pt x="4623816" y="4021074"/>
                      </a:moveTo>
                      <a:lnTo>
                        <a:pt x="0" y="4024630"/>
                      </a:lnTo>
                      <a:lnTo>
                        <a:pt x="2313940" y="0"/>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reeform 6"/>
              <p:cNvSpPr/>
              <p:nvPr/>
            </p:nvSpPr>
            <p:spPr>
              <a:xfrm>
                <a:off x="2997200" y="2603500"/>
                <a:ext cx="3933318" cy="3933318"/>
              </a:xfrm>
              <a:custGeom>
                <a:avLst/>
                <a:gdLst/>
                <a:ahLst/>
                <a:cxnLst/>
                <a:rect l="0" t="0" r="0" b="0"/>
                <a:pathLst>
                  <a:path w="3933318" h="3933318">
                    <a:moveTo>
                      <a:pt x="0" y="0"/>
                    </a:moveTo>
                    <a:lnTo>
                      <a:pt x="3933317" y="0"/>
                    </a:lnTo>
                    <a:lnTo>
                      <a:pt x="3933317" y="3933317"/>
                    </a:lnTo>
                    <a:lnTo>
                      <a:pt x="0" y="3933317"/>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616200" y="5702300"/>
                <a:ext cx="828168" cy="828168"/>
              </a:xfrm>
              <a:custGeom>
                <a:avLst/>
                <a:gdLst/>
                <a:ahLst/>
                <a:cxnLst/>
                <a:rect l="0" t="0" r="0" b="0"/>
                <a:pathLst>
                  <a:path w="828168" h="828168">
                    <a:moveTo>
                      <a:pt x="0" y="0"/>
                    </a:moveTo>
                    <a:lnTo>
                      <a:pt x="828167" y="0"/>
                    </a:lnTo>
                    <a:lnTo>
                      <a:pt x="828167" y="828167"/>
                    </a:lnTo>
                    <a:lnTo>
                      <a:pt x="0" y="828167"/>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350000" y="5664200"/>
                <a:ext cx="828168" cy="828168"/>
              </a:xfrm>
              <a:custGeom>
                <a:avLst/>
                <a:gdLst/>
                <a:ahLst/>
                <a:cxnLst/>
                <a:rect l="0" t="0" r="0" b="0"/>
                <a:pathLst>
                  <a:path w="828168" h="828168">
                    <a:moveTo>
                      <a:pt x="0" y="0"/>
                    </a:moveTo>
                    <a:lnTo>
                      <a:pt x="828167" y="0"/>
                    </a:lnTo>
                    <a:lnTo>
                      <a:pt x="828167" y="828167"/>
                    </a:lnTo>
                    <a:lnTo>
                      <a:pt x="0" y="828167"/>
                    </a:lnTo>
                    <a:close/>
                  </a:path>
                </a:pathLst>
              </a:custGeom>
              <a:solidFill>
                <a:srgbClr val="FFC0CB"/>
              </a:solidFill>
              <a:ln w="12700" cap="flat" cmpd="sng" algn="ctr">
                <a:solidFill>
                  <a:srgbClr val="FFC0C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Oval 10"/>
            <p:cNvSpPr/>
            <p:nvPr/>
          </p:nvSpPr>
          <p:spPr>
            <a:xfrm>
              <a:off x="4800600" y="6019800"/>
              <a:ext cx="227584" cy="209296"/>
            </a:xfrm>
            <a:prstGeom prst="ellipse">
              <a:avLst/>
            </a:prstGeom>
            <a:solidFill>
              <a:srgbClr val="FFD7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899400" y="3175000"/>
              <a:ext cx="227585" cy="209296"/>
            </a:xfrm>
            <a:prstGeom prst="ellipse">
              <a:avLst/>
            </a:prstGeom>
            <a:solidFill>
              <a:srgbClr val="A52A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498600" y="3187700"/>
              <a:ext cx="227584" cy="209296"/>
            </a:xfrm>
            <a:prstGeom prst="ellipse">
              <a:avLst/>
            </a:prstGeom>
            <a:solidFill>
              <a:srgbClr val="C0C0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800600" y="2819400"/>
              <a:ext cx="227584" cy="20929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013200" y="6235700"/>
              <a:ext cx="1879600" cy="323165"/>
            </a:xfrm>
            <a:prstGeom prst="rect">
              <a:avLst/>
            </a:prstGeom>
            <a:noFill/>
          </p:spPr>
          <p:txBody>
            <a:bodyPr vert="horz" rtlCol="0">
              <a:spAutoFit/>
            </a:bodyPr>
            <a:lstStyle/>
            <a:p>
              <a:pPr algn="ctr"/>
              <a:r>
                <a:rPr lang="en-GB" sz="1500" smtClean="0">
                  <a:solidFill>
                    <a:srgbClr val="000000"/>
                  </a:solidFill>
                  <a:latin typeface="Trebuchet MS - 20"/>
                </a:rPr>
                <a:t>Gold Pillar</a:t>
              </a:r>
              <a:endParaRPr lang="en-GB" sz="1500">
                <a:solidFill>
                  <a:srgbClr val="000000"/>
                </a:solidFill>
                <a:latin typeface="Trebuchet MS - 20"/>
              </a:endParaRPr>
            </a:p>
          </p:txBody>
        </p:sp>
        <p:sp>
          <p:nvSpPr>
            <p:cNvPr id="16" name="TextBox 15"/>
            <p:cNvSpPr txBox="1"/>
            <p:nvPr/>
          </p:nvSpPr>
          <p:spPr>
            <a:xfrm>
              <a:off x="736600" y="3416300"/>
              <a:ext cx="1879600" cy="323165"/>
            </a:xfrm>
            <a:prstGeom prst="rect">
              <a:avLst/>
            </a:prstGeom>
            <a:noFill/>
          </p:spPr>
          <p:txBody>
            <a:bodyPr vert="horz" rtlCol="0">
              <a:spAutoFit/>
            </a:bodyPr>
            <a:lstStyle/>
            <a:p>
              <a:pPr algn="ctr"/>
              <a:r>
                <a:rPr lang="en-GB" sz="1500" smtClean="0">
                  <a:solidFill>
                    <a:srgbClr val="000000"/>
                  </a:solidFill>
                  <a:latin typeface="Trebuchet MS - 20"/>
                </a:rPr>
                <a:t>Silver Pillar</a:t>
              </a:r>
              <a:endParaRPr lang="en-GB" sz="1500">
                <a:solidFill>
                  <a:srgbClr val="000000"/>
                </a:solidFill>
                <a:latin typeface="Trebuchet MS - 20"/>
              </a:endParaRPr>
            </a:p>
          </p:txBody>
        </p:sp>
        <p:sp>
          <p:nvSpPr>
            <p:cNvPr id="17" name="TextBox 16"/>
            <p:cNvSpPr txBox="1"/>
            <p:nvPr/>
          </p:nvSpPr>
          <p:spPr>
            <a:xfrm>
              <a:off x="7086600" y="3441700"/>
              <a:ext cx="1879600" cy="323165"/>
            </a:xfrm>
            <a:prstGeom prst="rect">
              <a:avLst/>
            </a:prstGeom>
            <a:noFill/>
          </p:spPr>
          <p:txBody>
            <a:bodyPr vert="horz" rtlCol="0">
              <a:spAutoFit/>
            </a:bodyPr>
            <a:lstStyle/>
            <a:p>
              <a:pPr algn="ctr"/>
              <a:r>
                <a:rPr lang="en-GB" sz="1500" smtClean="0">
                  <a:solidFill>
                    <a:srgbClr val="000000"/>
                  </a:solidFill>
                  <a:latin typeface="Trebuchet MS - 20"/>
                </a:rPr>
                <a:t>Bronze Pillar</a:t>
              </a:r>
              <a:endParaRPr lang="en-GB" sz="1500">
                <a:solidFill>
                  <a:srgbClr val="000000"/>
                </a:solidFill>
                <a:latin typeface="Trebuchet MS - 20"/>
              </a:endParaRPr>
            </a:p>
          </p:txBody>
        </p:sp>
        <p:sp>
          <p:nvSpPr>
            <p:cNvPr id="18" name="TextBox 17"/>
            <p:cNvSpPr txBox="1"/>
            <p:nvPr/>
          </p:nvSpPr>
          <p:spPr>
            <a:xfrm>
              <a:off x="3962400" y="3048000"/>
              <a:ext cx="1879600" cy="323165"/>
            </a:xfrm>
            <a:prstGeom prst="rect">
              <a:avLst/>
            </a:prstGeom>
            <a:noFill/>
          </p:spPr>
          <p:txBody>
            <a:bodyPr vert="horz" rtlCol="0">
              <a:spAutoFit/>
            </a:bodyPr>
            <a:lstStyle/>
            <a:p>
              <a:pPr algn="ctr"/>
              <a:r>
                <a:rPr lang="en-GB" sz="1500" smtClean="0">
                  <a:solidFill>
                    <a:srgbClr val="000000"/>
                  </a:solidFill>
                  <a:latin typeface="Trebuchet MS - 20"/>
                </a:rPr>
                <a:t>Throne</a:t>
              </a:r>
              <a:endParaRPr lang="en-GB" sz="1500">
                <a:solidFill>
                  <a:srgbClr val="000000"/>
                </a:solidFill>
                <a:latin typeface="Trebuchet MS - 20"/>
              </a:endParaRPr>
            </a:p>
          </p:txBody>
        </p:sp>
        <p:cxnSp>
          <p:nvCxnSpPr>
            <p:cNvPr id="19" name="Straight Connector 18"/>
            <p:cNvCxnSpPr/>
            <p:nvPr/>
          </p:nvCxnSpPr>
          <p:spPr>
            <a:xfrm flipV="1">
              <a:off x="9452737" y="5608447"/>
              <a:ext cx="0" cy="128143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96300" y="5207000"/>
              <a:ext cx="1905000" cy="323165"/>
            </a:xfrm>
            <a:prstGeom prst="rect">
              <a:avLst/>
            </a:prstGeom>
            <a:noFill/>
          </p:spPr>
          <p:txBody>
            <a:bodyPr vert="horz" rtlCol="0">
              <a:spAutoFit/>
            </a:bodyPr>
            <a:lstStyle/>
            <a:p>
              <a:pPr algn="ctr"/>
              <a:r>
                <a:rPr lang="en-GB" sz="1500" smtClean="0">
                  <a:solidFill>
                    <a:srgbClr val="000000"/>
                  </a:solidFill>
                  <a:latin typeface="Trebuchet MS - 20"/>
                </a:rPr>
                <a:t>North</a:t>
              </a:r>
              <a:endParaRPr lang="en-GB" sz="1500">
                <a:solidFill>
                  <a:srgbClr val="000000"/>
                </a:solidFill>
                <a:latin typeface="Trebuchet MS - 20"/>
              </a:endParaRPr>
            </a:p>
          </p:txBody>
        </p:sp>
        <p:sp>
          <p:nvSpPr>
            <p:cNvPr id="21" name="TextBox 20"/>
            <p:cNvSpPr txBox="1"/>
            <p:nvPr/>
          </p:nvSpPr>
          <p:spPr>
            <a:xfrm>
              <a:off x="3987800" y="2184400"/>
              <a:ext cx="1879600" cy="323165"/>
            </a:xfrm>
            <a:prstGeom prst="rect">
              <a:avLst/>
            </a:prstGeom>
            <a:noFill/>
          </p:spPr>
          <p:txBody>
            <a:bodyPr vert="horz" rtlCol="0">
              <a:spAutoFit/>
            </a:bodyPr>
            <a:lstStyle/>
            <a:p>
              <a:pPr algn="ctr"/>
              <a:r>
                <a:rPr lang="en-GB" sz="1500" smtClean="0">
                  <a:solidFill>
                    <a:srgbClr val="000000"/>
                  </a:solidFill>
                  <a:latin typeface="Trebuchet MS - 20"/>
                </a:rPr>
                <a:t>North Wall</a:t>
              </a:r>
              <a:endParaRPr lang="en-GB" sz="1500">
                <a:solidFill>
                  <a:srgbClr val="000000"/>
                </a:solidFill>
                <a:latin typeface="Trebuchet MS - 20"/>
              </a:endParaRPr>
            </a:p>
          </p:txBody>
        </p:sp>
        <p:sp>
          <p:nvSpPr>
            <p:cNvPr id="22" name="TextBox 21"/>
            <p:cNvSpPr txBox="1"/>
            <p:nvPr/>
          </p:nvSpPr>
          <p:spPr>
            <a:xfrm>
              <a:off x="4000500" y="6629400"/>
              <a:ext cx="1879600" cy="323165"/>
            </a:xfrm>
            <a:prstGeom prst="rect">
              <a:avLst/>
            </a:prstGeom>
            <a:noFill/>
          </p:spPr>
          <p:txBody>
            <a:bodyPr vert="horz" rtlCol="0">
              <a:spAutoFit/>
            </a:bodyPr>
            <a:lstStyle/>
            <a:p>
              <a:pPr algn="ctr"/>
              <a:r>
                <a:rPr lang="en-GB" sz="1500" smtClean="0">
                  <a:solidFill>
                    <a:srgbClr val="000000"/>
                  </a:solidFill>
                  <a:latin typeface="Trebuchet MS - 20"/>
                </a:rPr>
                <a:t>South Wall</a:t>
              </a:r>
              <a:endParaRPr lang="en-GB" sz="1500">
                <a:solidFill>
                  <a:srgbClr val="000000"/>
                </a:solidFill>
                <a:latin typeface="Trebuchet MS - 20"/>
              </a:endParaRPr>
            </a:p>
          </p:txBody>
        </p:sp>
        <p:sp>
          <p:nvSpPr>
            <p:cNvPr id="23" name="TextBox 22"/>
            <p:cNvSpPr txBox="1"/>
            <p:nvPr/>
          </p:nvSpPr>
          <p:spPr>
            <a:xfrm>
              <a:off x="88900" y="4775200"/>
              <a:ext cx="1879600" cy="323165"/>
            </a:xfrm>
            <a:prstGeom prst="rect">
              <a:avLst/>
            </a:prstGeom>
            <a:noFill/>
          </p:spPr>
          <p:txBody>
            <a:bodyPr vert="horz" rtlCol="0">
              <a:spAutoFit/>
            </a:bodyPr>
            <a:lstStyle/>
            <a:p>
              <a:pPr algn="ctr"/>
              <a:r>
                <a:rPr lang="en-GB" sz="1500" smtClean="0">
                  <a:solidFill>
                    <a:srgbClr val="000000"/>
                  </a:solidFill>
                  <a:latin typeface="Trebuchet MS - 20"/>
                </a:rPr>
                <a:t>West Wall</a:t>
              </a:r>
              <a:endParaRPr lang="en-GB" sz="1500">
                <a:solidFill>
                  <a:srgbClr val="000000"/>
                </a:solidFill>
                <a:latin typeface="Trebuchet MS - 20"/>
              </a:endParaRPr>
            </a:p>
          </p:txBody>
        </p:sp>
        <p:sp>
          <p:nvSpPr>
            <p:cNvPr id="24" name="TextBox 23"/>
            <p:cNvSpPr txBox="1"/>
            <p:nvPr/>
          </p:nvSpPr>
          <p:spPr>
            <a:xfrm>
              <a:off x="7874000" y="4762500"/>
              <a:ext cx="1879600" cy="323165"/>
            </a:xfrm>
            <a:prstGeom prst="rect">
              <a:avLst/>
            </a:prstGeom>
            <a:noFill/>
          </p:spPr>
          <p:txBody>
            <a:bodyPr vert="horz" rtlCol="0">
              <a:spAutoFit/>
            </a:bodyPr>
            <a:lstStyle/>
            <a:p>
              <a:pPr algn="ctr"/>
              <a:r>
                <a:rPr lang="en-GB" sz="1500" smtClean="0">
                  <a:solidFill>
                    <a:srgbClr val="000000"/>
                  </a:solidFill>
                  <a:latin typeface="Trebuchet MS - 20"/>
                </a:rPr>
                <a:t>East Wall</a:t>
              </a:r>
              <a:endParaRPr lang="en-GB" sz="1500">
                <a:solidFill>
                  <a:srgbClr val="000000"/>
                </a:solidFill>
                <a:latin typeface="Trebuchet MS - 20"/>
              </a:endParaRPr>
            </a:p>
          </p:txBody>
        </p:sp>
        <p:pic>
          <p:nvPicPr>
            <p:cNvPr id="25" name="Picture 2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41400" y="5784850"/>
              <a:ext cx="579960" cy="1222342"/>
            </a:xfrm>
            <a:prstGeom prst="rect">
              <a:avLst/>
            </a:prstGeom>
            <a:solidFill>
              <a:scrgbClr r="0" g="0" b="0">
                <a:alpha val="0"/>
              </a:scrgbClr>
            </a:solidFill>
          </p:spPr>
        </p:pic>
        <p:pic>
          <p:nvPicPr>
            <p:cNvPr id="26" name="Picture 25"/>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8064500" y="5721350"/>
              <a:ext cx="577359" cy="1301144"/>
            </a:xfrm>
            <a:prstGeom prst="rect">
              <a:avLst/>
            </a:prstGeom>
            <a:solidFill>
              <a:scrgbClr r="0" g="0" b="0">
                <a:alpha val="0"/>
              </a:scrgbClr>
            </a:solidFill>
          </p:spPr>
        </p:pic>
      </p:grpSp>
    </p:spTree>
    <p:extLst>
      <p:ext uri="{BB962C8B-B14F-4D97-AF65-F5344CB8AC3E}">
        <p14:creationId xmlns:p14="http://schemas.microsoft.com/office/powerpoint/2010/main" val="77944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14500" y="558800"/>
            <a:ext cx="7287461" cy="646331"/>
          </a:xfrm>
          <a:prstGeom prst="rect">
            <a:avLst/>
          </a:prstGeom>
          <a:noFill/>
        </p:spPr>
        <p:txBody>
          <a:bodyPr vert="horz" rtlCol="0">
            <a:spAutoFit/>
          </a:bodyPr>
          <a:lstStyle/>
          <a:p>
            <a:pPr algn="ctr"/>
            <a:r>
              <a:rPr lang="en-GB" sz="3600" b="1" smtClean="0">
                <a:solidFill>
                  <a:srgbClr val="000000"/>
                </a:solidFill>
                <a:latin typeface="Trebuchet MS - 48"/>
              </a:rPr>
              <a:t>The Answers Follow...</a:t>
            </a:r>
            <a:endParaRPr lang="en-GB" sz="3600" b="1">
              <a:solidFill>
                <a:srgbClr val="000000"/>
              </a:solidFill>
              <a:latin typeface="Trebuchet MS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292350" y="2279650"/>
            <a:ext cx="2380188" cy="4533865"/>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flipH="1">
            <a:off x="5187950" y="1695450"/>
            <a:ext cx="2569067" cy="5183186"/>
          </a:xfrm>
          <a:prstGeom prst="rect">
            <a:avLst/>
          </a:prstGeom>
          <a:solidFill>
            <a:scrgbClr r="0" g="0" b="0">
              <a:alpha val="0"/>
            </a:scrgbClr>
          </a:solidFill>
        </p:spPr>
      </p:pic>
    </p:spTree>
    <p:extLst>
      <p:ext uri="{BB962C8B-B14F-4D97-AF65-F5344CB8AC3E}">
        <p14:creationId xmlns:p14="http://schemas.microsoft.com/office/powerpoint/2010/main" val="396658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50800"/>
            <a:ext cx="9824737" cy="1261884"/>
          </a:xfrm>
          <a:prstGeom prst="rect">
            <a:avLst/>
          </a:prstGeom>
          <a:noFill/>
        </p:spPr>
        <p:txBody>
          <a:bodyPr vert="horz" rtlCol="0">
            <a:spAutoFit/>
          </a:bodyPr>
          <a:lstStyle/>
          <a:p>
            <a:pPr algn="ctr"/>
            <a:r>
              <a:rPr lang="en-GB" sz="1900" b="1" u="sng" smtClean="0">
                <a:solidFill>
                  <a:srgbClr val="000000"/>
                </a:solidFill>
                <a:latin typeface="Trebuchet MS - 26"/>
              </a:rPr>
              <a:t>Battle 1 - Answer</a:t>
            </a:r>
          </a:p>
          <a:p>
            <a:pPr algn="ctr"/>
            <a:r>
              <a:rPr lang="en-GB" sz="1900" b="1" u="sng" smtClean="0">
                <a:solidFill>
                  <a:srgbClr val="000000"/>
                </a:solidFill>
                <a:latin typeface="Trebuchet MS - 26"/>
              </a:rPr>
              <a:t>T</a:t>
            </a:r>
            <a:r>
              <a:rPr lang="en-GB" sz="1900" smtClean="0">
                <a:solidFill>
                  <a:srgbClr val="000000"/>
                </a:solidFill>
                <a:latin typeface="Trebuchet MS - 26"/>
              </a:rPr>
              <a:t>wenty of Loki's recruits have surrounded Thor. His hammer will defeat anyone within 14 metres of Thor. Who will escape?</a:t>
            </a:r>
          </a:p>
          <a:p>
            <a:pPr algn="ctr"/>
            <a:r>
              <a:rPr lang="en-GB" sz="1900" smtClean="0">
                <a:solidFill>
                  <a:srgbClr val="000000"/>
                </a:solidFill>
                <a:latin typeface="Trebuchet MS - 26"/>
              </a:rPr>
              <a:t>Scale on your worksheet: 1 centimetre = 2 metres</a:t>
            </a:r>
            <a:endParaRPr lang="en-GB" sz="1900">
              <a:solidFill>
                <a:srgbClr val="000000"/>
              </a:solidFill>
              <a:latin typeface="Trebuchet MS - 26"/>
            </a:endParaRPr>
          </a:p>
        </p:txBody>
      </p:sp>
      <p:grpSp>
        <p:nvGrpSpPr>
          <p:cNvPr id="73" name="Group 72"/>
          <p:cNvGrpSpPr/>
          <p:nvPr/>
        </p:nvGrpSpPr>
        <p:grpSpPr>
          <a:xfrm>
            <a:off x="127000" y="1651000"/>
            <a:ext cx="9512300" cy="5877699"/>
            <a:chOff x="127000" y="1651000"/>
            <a:chExt cx="9512300" cy="5877699"/>
          </a:xfrm>
        </p:grpSpPr>
        <p:grpSp>
          <p:nvGrpSpPr>
            <p:cNvPr id="5" name="Group 4"/>
            <p:cNvGrpSpPr/>
            <p:nvPr/>
          </p:nvGrpSpPr>
          <p:grpSpPr>
            <a:xfrm>
              <a:off x="4724400" y="3962400"/>
              <a:ext cx="618744" cy="1006856"/>
              <a:chOff x="4724400" y="3962400"/>
              <a:chExt cx="618744" cy="1006856"/>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724400" y="3962400"/>
                <a:ext cx="618744" cy="770890"/>
              </a:xfrm>
              <a:prstGeom prst="rect">
                <a:avLst/>
              </a:prstGeom>
              <a:solidFill>
                <a:scrgbClr r="0" g="0" b="0">
                  <a:alpha val="0"/>
                </a:scrgbClr>
              </a:solidFill>
            </p:spPr>
          </p:pic>
          <p:sp>
            <p:nvSpPr>
              <p:cNvPr id="4" name="Oval 3"/>
              <p:cNvSpPr/>
              <p:nvPr/>
            </p:nvSpPr>
            <p:spPr>
              <a:xfrm>
                <a:off x="4876800" y="4800600"/>
                <a:ext cx="185674" cy="168656"/>
              </a:xfrm>
              <a:prstGeom prst="ellipse">
                <a:avLst/>
              </a:pr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Oval 5"/>
            <p:cNvSpPr/>
            <p:nvPr/>
          </p:nvSpPr>
          <p:spPr>
            <a:xfrm>
              <a:off x="8763000" y="6908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701800" y="31750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864100" y="3340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92500" y="43053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85800" y="3657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702300" y="65913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343900" y="2959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978900" y="4419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819900" y="5765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610100" y="59944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870700" y="32893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390900" y="29845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184900" y="4546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702300" y="2209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153400" y="61087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896100" y="69088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168400" y="5753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30500" y="53721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489200" y="24384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667000" y="6832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019300" y="46990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193800" y="7086600"/>
              <a:ext cx="185674" cy="168656"/>
            </a:xfrm>
            <a:prstGeom prst="ellipse">
              <a:avLst/>
            </a:prstGeom>
            <a:solidFill>
              <a:srgbClr val="0093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416300" y="3454400"/>
              <a:ext cx="419100" cy="843407"/>
            </a:xfrm>
            <a:prstGeom prst="rect">
              <a:avLst/>
            </a:prstGeom>
            <a:solidFill>
              <a:scrgbClr r="0" g="0" b="0">
                <a:alpha val="0"/>
              </a:scrgbClr>
            </a:solidFill>
          </p:spPr>
        </p:pic>
        <p:sp>
          <p:nvSpPr>
            <p:cNvPr id="29" name="TextBox 28"/>
            <p:cNvSpPr txBox="1"/>
            <p:nvPr/>
          </p:nvSpPr>
          <p:spPr>
            <a:xfrm>
              <a:off x="4686300" y="4965700"/>
              <a:ext cx="736600" cy="276999"/>
            </a:xfrm>
            <a:prstGeom prst="rect">
              <a:avLst/>
            </a:prstGeom>
            <a:noFill/>
          </p:spPr>
          <p:txBody>
            <a:bodyPr vert="horz" rtlCol="0">
              <a:spAutoFit/>
            </a:bodyPr>
            <a:lstStyle/>
            <a:p>
              <a:r>
                <a:rPr lang="en-GB" sz="1200" smtClean="0">
                  <a:solidFill>
                    <a:srgbClr val="000000"/>
                  </a:solidFill>
                  <a:latin typeface="Trebuchet MS - 16"/>
                </a:rPr>
                <a:t>Thor</a:t>
              </a:r>
              <a:endParaRPr lang="en-GB" sz="1200">
                <a:solidFill>
                  <a:srgbClr val="000000"/>
                </a:solidFill>
                <a:latin typeface="Trebuchet MS - 16"/>
              </a:endParaRPr>
            </a:p>
          </p:txBody>
        </p:sp>
        <p:sp>
          <p:nvSpPr>
            <p:cNvPr id="30" name="TextBox 29"/>
            <p:cNvSpPr txBox="1"/>
            <p:nvPr/>
          </p:nvSpPr>
          <p:spPr>
            <a:xfrm>
              <a:off x="3048000" y="4470400"/>
              <a:ext cx="1092200" cy="461665"/>
            </a:xfrm>
            <a:prstGeom prst="rect">
              <a:avLst/>
            </a:prstGeom>
            <a:noFill/>
          </p:spPr>
          <p:txBody>
            <a:bodyPr vert="horz" rtlCol="0">
              <a:spAutoFit/>
            </a:bodyPr>
            <a:lstStyle/>
            <a:p>
              <a:pPr algn="ctr"/>
              <a:r>
                <a:rPr lang="en-GB" sz="1200" smtClean="0">
                  <a:solidFill>
                    <a:srgbClr val="000000"/>
                  </a:solidFill>
                  <a:latin typeface="Trebuchet MS - 16"/>
                </a:rPr>
                <a:t>Absorbing Man</a:t>
              </a:r>
              <a:endParaRPr lang="en-GB" sz="1200">
                <a:solidFill>
                  <a:srgbClr val="000000"/>
                </a:solidFill>
                <a:latin typeface="Trebuchet MS - 16"/>
              </a:endParaRPr>
            </a:p>
          </p:txBody>
        </p:sp>
        <p:sp>
          <p:nvSpPr>
            <p:cNvPr id="31" name="TextBox 30"/>
            <p:cNvSpPr txBox="1"/>
            <p:nvPr/>
          </p:nvSpPr>
          <p:spPr>
            <a:xfrm>
              <a:off x="5270500" y="2387600"/>
              <a:ext cx="1092200" cy="276999"/>
            </a:xfrm>
            <a:prstGeom prst="rect">
              <a:avLst/>
            </a:prstGeom>
            <a:noFill/>
          </p:spPr>
          <p:txBody>
            <a:bodyPr vert="horz" rtlCol="0">
              <a:spAutoFit/>
            </a:bodyPr>
            <a:lstStyle/>
            <a:p>
              <a:pPr algn="ctr"/>
              <a:r>
                <a:rPr lang="en-GB" sz="1200" smtClean="0">
                  <a:solidFill>
                    <a:srgbClr val="000000"/>
                  </a:solidFill>
                  <a:latin typeface="Trebuchet MS - 16"/>
                </a:rPr>
                <a:t>Ares</a:t>
              </a:r>
              <a:endParaRPr lang="en-GB" sz="1200">
                <a:solidFill>
                  <a:srgbClr val="000000"/>
                </a:solidFill>
                <a:latin typeface="Trebuchet MS - 16"/>
              </a:endParaRPr>
            </a:p>
          </p:txBody>
        </p:sp>
        <p:pic>
          <p:nvPicPr>
            <p:cNvPr id="32" name="Picture 3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181600" y="1752600"/>
              <a:ext cx="554355" cy="911352"/>
            </a:xfrm>
            <a:prstGeom prst="rect">
              <a:avLst/>
            </a:prstGeom>
            <a:solidFill>
              <a:scrgbClr r="0" g="0" b="0">
                <a:alpha val="0"/>
              </a:scrgbClr>
            </a:solidFill>
          </p:spPr>
        </p:pic>
        <p:pic>
          <p:nvPicPr>
            <p:cNvPr id="33" name="Picture 3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553200" y="4978400"/>
              <a:ext cx="520446" cy="780161"/>
            </a:xfrm>
            <a:prstGeom prst="rect">
              <a:avLst/>
            </a:prstGeom>
            <a:solidFill>
              <a:scrgbClr r="0" g="0" b="0">
                <a:alpha val="0"/>
              </a:scrgbClr>
            </a:solidFill>
          </p:spPr>
        </p:pic>
        <p:sp>
          <p:nvSpPr>
            <p:cNvPr id="34" name="TextBox 33"/>
            <p:cNvSpPr txBox="1"/>
            <p:nvPr/>
          </p:nvSpPr>
          <p:spPr>
            <a:xfrm>
              <a:off x="6388100" y="5918200"/>
              <a:ext cx="1092200" cy="276999"/>
            </a:xfrm>
            <a:prstGeom prst="rect">
              <a:avLst/>
            </a:prstGeom>
            <a:noFill/>
          </p:spPr>
          <p:txBody>
            <a:bodyPr vert="horz" rtlCol="0">
              <a:spAutoFit/>
            </a:bodyPr>
            <a:lstStyle/>
            <a:p>
              <a:pPr algn="ctr"/>
              <a:r>
                <a:rPr lang="en-GB" sz="1200" smtClean="0">
                  <a:solidFill>
                    <a:srgbClr val="000000"/>
                  </a:solidFill>
                  <a:latin typeface="Trebuchet MS - 16"/>
                </a:rPr>
                <a:t>BiBeast</a:t>
              </a:r>
              <a:endParaRPr lang="en-GB" sz="1200">
                <a:solidFill>
                  <a:srgbClr val="000000"/>
                </a:solidFill>
                <a:latin typeface="Trebuchet MS - 16"/>
              </a:endParaRPr>
            </a:p>
          </p:txBody>
        </p:sp>
        <p:sp>
          <p:nvSpPr>
            <p:cNvPr id="35" name="TextBox 34"/>
            <p:cNvSpPr txBox="1"/>
            <p:nvPr/>
          </p:nvSpPr>
          <p:spPr>
            <a:xfrm>
              <a:off x="5753100" y="4724400"/>
              <a:ext cx="1092200" cy="276999"/>
            </a:xfrm>
            <a:prstGeom prst="rect">
              <a:avLst/>
            </a:prstGeom>
            <a:noFill/>
          </p:spPr>
          <p:txBody>
            <a:bodyPr vert="horz" rtlCol="0">
              <a:spAutoFit/>
            </a:bodyPr>
            <a:lstStyle/>
            <a:p>
              <a:pPr algn="ctr"/>
              <a:r>
                <a:rPr lang="en-GB" sz="1200" smtClean="0">
                  <a:solidFill>
                    <a:srgbClr val="000000"/>
                  </a:solidFill>
                  <a:latin typeface="Trebuchet MS - 16"/>
                </a:rPr>
                <a:t>Hela</a:t>
              </a:r>
              <a:endParaRPr lang="en-GB" sz="1200">
                <a:solidFill>
                  <a:srgbClr val="000000"/>
                </a:solidFill>
                <a:latin typeface="Trebuchet MS - 16"/>
              </a:endParaRPr>
            </a:p>
          </p:txBody>
        </p:sp>
        <p:sp>
          <p:nvSpPr>
            <p:cNvPr id="36" name="TextBox 35"/>
            <p:cNvSpPr txBox="1"/>
            <p:nvPr/>
          </p:nvSpPr>
          <p:spPr>
            <a:xfrm>
              <a:off x="6438900" y="3441700"/>
              <a:ext cx="1092200" cy="461665"/>
            </a:xfrm>
            <a:prstGeom prst="rect">
              <a:avLst/>
            </a:prstGeom>
            <a:noFill/>
          </p:spPr>
          <p:txBody>
            <a:bodyPr vert="horz" rtlCol="0">
              <a:spAutoFit/>
            </a:bodyPr>
            <a:lstStyle/>
            <a:p>
              <a:pPr algn="ctr"/>
              <a:r>
                <a:rPr lang="en-GB" sz="1200" smtClean="0">
                  <a:solidFill>
                    <a:srgbClr val="000000"/>
                  </a:solidFill>
                  <a:latin typeface="Trebuchet MS - 16"/>
                </a:rPr>
                <a:t>Grey Gargoyle</a:t>
              </a:r>
              <a:endParaRPr lang="en-GB" sz="1200">
                <a:solidFill>
                  <a:srgbClr val="000000"/>
                </a:solidFill>
                <a:latin typeface="Trebuchet MS - 16"/>
              </a:endParaRPr>
            </a:p>
          </p:txBody>
        </p:sp>
        <p:sp>
          <p:nvSpPr>
            <p:cNvPr id="37" name="TextBox 36"/>
            <p:cNvSpPr txBox="1"/>
            <p:nvPr/>
          </p:nvSpPr>
          <p:spPr>
            <a:xfrm>
              <a:off x="7899400" y="3098800"/>
              <a:ext cx="1092200" cy="276999"/>
            </a:xfrm>
            <a:prstGeom prst="rect">
              <a:avLst/>
            </a:prstGeom>
            <a:noFill/>
          </p:spPr>
          <p:txBody>
            <a:bodyPr vert="horz" rtlCol="0">
              <a:spAutoFit/>
            </a:bodyPr>
            <a:lstStyle/>
            <a:p>
              <a:pPr algn="ctr"/>
              <a:r>
                <a:rPr lang="en-GB" sz="1200" smtClean="0">
                  <a:solidFill>
                    <a:srgbClr val="000000"/>
                  </a:solidFill>
                  <a:latin typeface="Trebuchet MS - 16"/>
                </a:rPr>
                <a:t>Crusader</a:t>
              </a:r>
              <a:endParaRPr lang="en-GB" sz="1200">
                <a:solidFill>
                  <a:srgbClr val="000000"/>
                </a:solidFill>
                <a:latin typeface="Trebuchet MS - 16"/>
              </a:endParaRPr>
            </a:p>
          </p:txBody>
        </p:sp>
        <p:sp>
          <p:nvSpPr>
            <p:cNvPr id="38" name="TextBox 37"/>
            <p:cNvSpPr txBox="1"/>
            <p:nvPr/>
          </p:nvSpPr>
          <p:spPr>
            <a:xfrm>
              <a:off x="8547100" y="4546600"/>
              <a:ext cx="1092200" cy="276999"/>
            </a:xfrm>
            <a:prstGeom prst="rect">
              <a:avLst/>
            </a:prstGeom>
            <a:noFill/>
          </p:spPr>
          <p:txBody>
            <a:bodyPr vert="horz" rtlCol="0">
              <a:spAutoFit/>
            </a:bodyPr>
            <a:lstStyle/>
            <a:p>
              <a:pPr algn="ctr"/>
              <a:r>
                <a:rPr lang="en-GB" sz="1200" smtClean="0">
                  <a:solidFill>
                    <a:srgbClr val="000000"/>
                  </a:solidFill>
                  <a:latin typeface="Trebuchet MS - 16"/>
                </a:rPr>
                <a:t>Destroyer</a:t>
              </a:r>
              <a:endParaRPr lang="en-GB" sz="1200">
                <a:solidFill>
                  <a:srgbClr val="000000"/>
                </a:solidFill>
                <a:latin typeface="Trebuchet MS - 16"/>
              </a:endParaRPr>
            </a:p>
          </p:txBody>
        </p:sp>
        <p:sp>
          <p:nvSpPr>
            <p:cNvPr id="39" name="TextBox 38"/>
            <p:cNvSpPr txBox="1"/>
            <p:nvPr/>
          </p:nvSpPr>
          <p:spPr>
            <a:xfrm>
              <a:off x="8343900" y="7061200"/>
              <a:ext cx="1092200" cy="276999"/>
            </a:xfrm>
            <a:prstGeom prst="rect">
              <a:avLst/>
            </a:prstGeom>
            <a:noFill/>
          </p:spPr>
          <p:txBody>
            <a:bodyPr vert="horz" rtlCol="0">
              <a:spAutoFit/>
            </a:bodyPr>
            <a:lstStyle/>
            <a:p>
              <a:pPr algn="ctr"/>
              <a:r>
                <a:rPr lang="en-GB" sz="1200" smtClean="0">
                  <a:solidFill>
                    <a:srgbClr val="000000"/>
                  </a:solidFill>
                  <a:latin typeface="Trebuchet MS - 16"/>
                </a:rPr>
                <a:t>Grendell</a:t>
              </a:r>
              <a:endParaRPr lang="en-GB" sz="1200">
                <a:solidFill>
                  <a:srgbClr val="000000"/>
                </a:solidFill>
                <a:latin typeface="Trebuchet MS - 16"/>
              </a:endParaRPr>
            </a:p>
          </p:txBody>
        </p:sp>
        <p:sp>
          <p:nvSpPr>
            <p:cNvPr id="40" name="TextBox 39"/>
            <p:cNvSpPr txBox="1"/>
            <p:nvPr/>
          </p:nvSpPr>
          <p:spPr>
            <a:xfrm>
              <a:off x="7708900" y="6261100"/>
              <a:ext cx="1092200" cy="276999"/>
            </a:xfrm>
            <a:prstGeom prst="rect">
              <a:avLst/>
            </a:prstGeom>
            <a:noFill/>
          </p:spPr>
          <p:txBody>
            <a:bodyPr vert="horz" rtlCol="0">
              <a:spAutoFit/>
            </a:bodyPr>
            <a:lstStyle/>
            <a:p>
              <a:pPr algn="ctr"/>
              <a:r>
                <a:rPr lang="en-GB" sz="1200" smtClean="0">
                  <a:solidFill>
                    <a:srgbClr val="000000"/>
                  </a:solidFill>
                  <a:latin typeface="Trebuchet MS - 16"/>
                </a:rPr>
                <a:t>Grog</a:t>
              </a:r>
              <a:endParaRPr lang="en-GB" sz="1200">
                <a:solidFill>
                  <a:srgbClr val="000000"/>
                </a:solidFill>
                <a:latin typeface="Trebuchet MS - 16"/>
              </a:endParaRPr>
            </a:p>
          </p:txBody>
        </p:sp>
        <p:sp>
          <p:nvSpPr>
            <p:cNvPr id="41" name="TextBox 40"/>
            <p:cNvSpPr txBox="1"/>
            <p:nvPr/>
          </p:nvSpPr>
          <p:spPr>
            <a:xfrm>
              <a:off x="6438900" y="7073900"/>
              <a:ext cx="1092200" cy="276999"/>
            </a:xfrm>
            <a:prstGeom prst="rect">
              <a:avLst/>
            </a:prstGeom>
            <a:noFill/>
          </p:spPr>
          <p:txBody>
            <a:bodyPr vert="horz" rtlCol="0">
              <a:spAutoFit/>
            </a:bodyPr>
            <a:lstStyle/>
            <a:p>
              <a:pPr algn="ctr"/>
              <a:r>
                <a:rPr lang="en-GB" sz="1200" smtClean="0">
                  <a:solidFill>
                    <a:srgbClr val="000000"/>
                  </a:solidFill>
                  <a:latin typeface="Trebuchet MS - 16"/>
                </a:rPr>
                <a:t>Fafnir</a:t>
              </a:r>
              <a:endParaRPr lang="en-GB" sz="1200">
                <a:solidFill>
                  <a:srgbClr val="000000"/>
                </a:solidFill>
                <a:latin typeface="Trebuchet MS - 16"/>
              </a:endParaRPr>
            </a:p>
          </p:txBody>
        </p:sp>
        <p:sp>
          <p:nvSpPr>
            <p:cNvPr id="42" name="TextBox 41"/>
            <p:cNvSpPr txBox="1"/>
            <p:nvPr/>
          </p:nvSpPr>
          <p:spPr>
            <a:xfrm>
              <a:off x="5168900" y="6756400"/>
              <a:ext cx="1320800" cy="276999"/>
            </a:xfrm>
            <a:prstGeom prst="rect">
              <a:avLst/>
            </a:prstGeom>
            <a:noFill/>
          </p:spPr>
          <p:txBody>
            <a:bodyPr vert="horz" rtlCol="0">
              <a:spAutoFit/>
            </a:bodyPr>
            <a:lstStyle/>
            <a:p>
              <a:pPr algn="ctr"/>
              <a:r>
                <a:rPr lang="en-GB" sz="1200" smtClean="0">
                  <a:solidFill>
                    <a:srgbClr val="000000"/>
                  </a:solidFill>
                  <a:latin typeface="Trebuchet MS - 16"/>
                </a:rPr>
                <a:t>Executioner</a:t>
              </a:r>
              <a:endParaRPr lang="en-GB" sz="1200">
                <a:solidFill>
                  <a:srgbClr val="000000"/>
                </a:solidFill>
                <a:latin typeface="Trebuchet MS - 16"/>
              </a:endParaRPr>
            </a:p>
          </p:txBody>
        </p:sp>
        <p:sp>
          <p:nvSpPr>
            <p:cNvPr id="43" name="TextBox 42"/>
            <p:cNvSpPr txBox="1"/>
            <p:nvPr/>
          </p:nvSpPr>
          <p:spPr>
            <a:xfrm>
              <a:off x="4178300" y="6134100"/>
              <a:ext cx="1092200" cy="276999"/>
            </a:xfrm>
            <a:prstGeom prst="rect">
              <a:avLst/>
            </a:prstGeom>
            <a:noFill/>
          </p:spPr>
          <p:txBody>
            <a:bodyPr vert="horz" rtlCol="0">
              <a:spAutoFit/>
            </a:bodyPr>
            <a:lstStyle/>
            <a:p>
              <a:pPr algn="ctr"/>
              <a:r>
                <a:rPr lang="en-GB" sz="1200" smtClean="0">
                  <a:solidFill>
                    <a:srgbClr val="000000"/>
                  </a:solidFill>
                  <a:latin typeface="Trebuchet MS - 16"/>
                </a:rPr>
                <a:t>Lava Man</a:t>
              </a:r>
              <a:endParaRPr lang="en-GB" sz="1200">
                <a:solidFill>
                  <a:srgbClr val="000000"/>
                </a:solidFill>
                <a:latin typeface="Trebuchet MS - 16"/>
              </a:endParaRPr>
            </a:p>
          </p:txBody>
        </p:sp>
        <p:sp>
          <p:nvSpPr>
            <p:cNvPr id="44" name="TextBox 43"/>
            <p:cNvSpPr txBox="1"/>
            <p:nvPr/>
          </p:nvSpPr>
          <p:spPr>
            <a:xfrm>
              <a:off x="2247900" y="6959600"/>
              <a:ext cx="1092200" cy="276999"/>
            </a:xfrm>
            <a:prstGeom prst="rect">
              <a:avLst/>
            </a:prstGeom>
            <a:noFill/>
          </p:spPr>
          <p:txBody>
            <a:bodyPr vert="horz" rtlCol="0">
              <a:spAutoFit/>
            </a:bodyPr>
            <a:lstStyle/>
            <a:p>
              <a:pPr algn="ctr"/>
              <a:r>
                <a:rPr lang="en-GB" sz="1200" smtClean="0">
                  <a:solidFill>
                    <a:srgbClr val="000000"/>
                  </a:solidFill>
                  <a:latin typeface="Trebuchet MS - 16"/>
                </a:rPr>
                <a:t>Bloodaxe</a:t>
              </a:r>
              <a:endParaRPr lang="en-GB" sz="1200">
                <a:solidFill>
                  <a:srgbClr val="000000"/>
                </a:solidFill>
                <a:latin typeface="Trebuchet MS - 16"/>
              </a:endParaRPr>
            </a:p>
          </p:txBody>
        </p:sp>
        <p:sp>
          <p:nvSpPr>
            <p:cNvPr id="45" name="TextBox 44"/>
            <p:cNvSpPr txBox="1"/>
            <p:nvPr/>
          </p:nvSpPr>
          <p:spPr>
            <a:xfrm>
              <a:off x="749300" y="7251700"/>
              <a:ext cx="1092200" cy="276999"/>
            </a:xfrm>
            <a:prstGeom prst="rect">
              <a:avLst/>
            </a:prstGeom>
            <a:noFill/>
          </p:spPr>
          <p:txBody>
            <a:bodyPr vert="horz" rtlCol="0">
              <a:spAutoFit/>
            </a:bodyPr>
            <a:lstStyle/>
            <a:p>
              <a:pPr algn="ctr"/>
              <a:r>
                <a:rPr lang="en-GB" sz="1200" smtClean="0">
                  <a:solidFill>
                    <a:srgbClr val="000000"/>
                  </a:solidFill>
                  <a:latin typeface="Trebuchet MS - 16"/>
                </a:rPr>
                <a:t>Kamilla</a:t>
              </a:r>
              <a:endParaRPr lang="en-GB" sz="1200">
                <a:solidFill>
                  <a:srgbClr val="000000"/>
                </a:solidFill>
                <a:latin typeface="Trebuchet MS - 16"/>
              </a:endParaRPr>
            </a:p>
          </p:txBody>
        </p:sp>
        <p:sp>
          <p:nvSpPr>
            <p:cNvPr id="46" name="TextBox 45"/>
            <p:cNvSpPr txBox="1"/>
            <p:nvPr/>
          </p:nvSpPr>
          <p:spPr>
            <a:xfrm>
              <a:off x="4432300" y="3492500"/>
              <a:ext cx="1092200" cy="276999"/>
            </a:xfrm>
            <a:prstGeom prst="rect">
              <a:avLst/>
            </a:prstGeom>
            <a:noFill/>
          </p:spPr>
          <p:txBody>
            <a:bodyPr vert="horz" rtlCol="0">
              <a:spAutoFit/>
            </a:bodyPr>
            <a:lstStyle/>
            <a:p>
              <a:pPr algn="ctr"/>
              <a:r>
                <a:rPr lang="en-GB" sz="1200" smtClean="0">
                  <a:solidFill>
                    <a:srgbClr val="000000"/>
                  </a:solidFill>
                  <a:latin typeface="Trebuchet MS - 16"/>
                </a:rPr>
                <a:t>Godstorm</a:t>
              </a:r>
              <a:endParaRPr lang="en-GB" sz="1200">
                <a:solidFill>
                  <a:srgbClr val="000000"/>
                </a:solidFill>
                <a:latin typeface="Trebuchet MS - 16"/>
              </a:endParaRPr>
            </a:p>
          </p:txBody>
        </p:sp>
        <p:sp>
          <p:nvSpPr>
            <p:cNvPr id="47" name="TextBox 46"/>
            <p:cNvSpPr txBox="1"/>
            <p:nvPr/>
          </p:nvSpPr>
          <p:spPr>
            <a:xfrm>
              <a:off x="2946400" y="3124200"/>
              <a:ext cx="1092200" cy="276999"/>
            </a:xfrm>
            <a:prstGeom prst="rect">
              <a:avLst/>
            </a:prstGeom>
            <a:noFill/>
          </p:spPr>
          <p:txBody>
            <a:bodyPr vert="horz" rtlCol="0">
              <a:spAutoFit/>
            </a:bodyPr>
            <a:lstStyle/>
            <a:p>
              <a:pPr algn="ctr"/>
              <a:r>
                <a:rPr lang="en-GB" sz="1200" smtClean="0">
                  <a:solidFill>
                    <a:srgbClr val="000000"/>
                  </a:solidFill>
                  <a:latin typeface="Trebuchet MS - 16"/>
                </a:rPr>
                <a:t>Flame</a:t>
              </a:r>
              <a:endParaRPr lang="en-GB" sz="1200">
                <a:solidFill>
                  <a:srgbClr val="000000"/>
                </a:solidFill>
                <a:latin typeface="Trebuchet MS - 16"/>
              </a:endParaRPr>
            </a:p>
          </p:txBody>
        </p:sp>
        <p:sp>
          <p:nvSpPr>
            <p:cNvPr id="48" name="TextBox 47"/>
            <p:cNvSpPr txBox="1"/>
            <p:nvPr/>
          </p:nvSpPr>
          <p:spPr>
            <a:xfrm>
              <a:off x="2057400" y="2590800"/>
              <a:ext cx="1092200" cy="276999"/>
            </a:xfrm>
            <a:prstGeom prst="rect">
              <a:avLst/>
            </a:prstGeom>
            <a:noFill/>
          </p:spPr>
          <p:txBody>
            <a:bodyPr vert="horz" rtlCol="0">
              <a:spAutoFit/>
            </a:bodyPr>
            <a:lstStyle/>
            <a:p>
              <a:pPr algn="ctr"/>
              <a:r>
                <a:rPr lang="en-GB" sz="1200" smtClean="0">
                  <a:solidFill>
                    <a:srgbClr val="000000"/>
                  </a:solidFill>
                  <a:latin typeface="Trebuchet MS - 16"/>
                </a:rPr>
                <a:t>Dessak</a:t>
              </a:r>
              <a:endParaRPr lang="en-GB" sz="1200">
                <a:solidFill>
                  <a:srgbClr val="000000"/>
                </a:solidFill>
                <a:latin typeface="Trebuchet MS - 16"/>
              </a:endParaRPr>
            </a:p>
          </p:txBody>
        </p:sp>
        <p:sp>
          <p:nvSpPr>
            <p:cNvPr id="49" name="TextBox 48"/>
            <p:cNvSpPr txBox="1"/>
            <p:nvPr/>
          </p:nvSpPr>
          <p:spPr>
            <a:xfrm>
              <a:off x="1257300" y="3314700"/>
              <a:ext cx="1092200" cy="276999"/>
            </a:xfrm>
            <a:prstGeom prst="rect">
              <a:avLst/>
            </a:prstGeom>
            <a:noFill/>
          </p:spPr>
          <p:txBody>
            <a:bodyPr vert="horz" rtlCol="0">
              <a:spAutoFit/>
            </a:bodyPr>
            <a:lstStyle/>
            <a:p>
              <a:pPr algn="ctr"/>
              <a:r>
                <a:rPr lang="en-GB" sz="1200" smtClean="0">
                  <a:solidFill>
                    <a:srgbClr val="000000"/>
                  </a:solidFill>
                  <a:latin typeface="Trebuchet MS - 16"/>
                </a:rPr>
                <a:t>Geirrodor</a:t>
              </a:r>
              <a:endParaRPr lang="en-GB" sz="1200">
                <a:solidFill>
                  <a:srgbClr val="000000"/>
                </a:solidFill>
                <a:latin typeface="Trebuchet MS - 16"/>
              </a:endParaRPr>
            </a:p>
          </p:txBody>
        </p:sp>
        <p:sp>
          <p:nvSpPr>
            <p:cNvPr id="50" name="TextBox 49"/>
            <p:cNvSpPr txBox="1"/>
            <p:nvPr/>
          </p:nvSpPr>
          <p:spPr>
            <a:xfrm>
              <a:off x="127000" y="3835400"/>
              <a:ext cx="1346200" cy="276999"/>
            </a:xfrm>
            <a:prstGeom prst="rect">
              <a:avLst/>
            </a:prstGeom>
            <a:noFill/>
          </p:spPr>
          <p:txBody>
            <a:bodyPr vert="horz" rtlCol="0">
              <a:spAutoFit/>
            </a:bodyPr>
            <a:lstStyle/>
            <a:p>
              <a:pPr algn="ctr"/>
              <a:r>
                <a:rPr lang="en-GB" sz="1200" smtClean="0">
                  <a:solidFill>
                    <a:srgbClr val="000000"/>
                  </a:solidFill>
                  <a:latin typeface="Trebuchet MS - 16"/>
                </a:rPr>
                <a:t>Enchantress</a:t>
              </a:r>
              <a:endParaRPr lang="en-GB" sz="1200">
                <a:solidFill>
                  <a:srgbClr val="000000"/>
                </a:solidFill>
                <a:latin typeface="Trebuchet MS - 16"/>
              </a:endParaRPr>
            </a:p>
          </p:txBody>
        </p:sp>
        <p:sp>
          <p:nvSpPr>
            <p:cNvPr id="51" name="TextBox 50"/>
            <p:cNvSpPr txBox="1"/>
            <p:nvPr/>
          </p:nvSpPr>
          <p:spPr>
            <a:xfrm>
              <a:off x="711200" y="5905500"/>
              <a:ext cx="1092200" cy="276999"/>
            </a:xfrm>
            <a:prstGeom prst="rect">
              <a:avLst/>
            </a:prstGeom>
            <a:noFill/>
          </p:spPr>
          <p:txBody>
            <a:bodyPr vert="horz" rtlCol="0">
              <a:spAutoFit/>
            </a:bodyPr>
            <a:lstStyle/>
            <a:p>
              <a:pPr algn="ctr"/>
              <a:r>
                <a:rPr lang="en-GB" sz="1200" smtClean="0">
                  <a:solidFill>
                    <a:srgbClr val="000000"/>
                  </a:solidFill>
                  <a:latin typeface="Trebuchet MS - 16"/>
                </a:rPr>
                <a:t>Grotesk</a:t>
              </a:r>
              <a:endParaRPr lang="en-GB" sz="1200">
                <a:solidFill>
                  <a:srgbClr val="000000"/>
                </a:solidFill>
                <a:latin typeface="Trebuchet MS - 16"/>
              </a:endParaRPr>
            </a:p>
          </p:txBody>
        </p:sp>
        <p:sp>
          <p:nvSpPr>
            <p:cNvPr id="52" name="TextBox 51"/>
            <p:cNvSpPr txBox="1"/>
            <p:nvPr/>
          </p:nvSpPr>
          <p:spPr>
            <a:xfrm>
              <a:off x="2286000" y="5537200"/>
              <a:ext cx="1092200" cy="276999"/>
            </a:xfrm>
            <a:prstGeom prst="rect">
              <a:avLst/>
            </a:prstGeom>
            <a:noFill/>
          </p:spPr>
          <p:txBody>
            <a:bodyPr vert="horz" rtlCol="0">
              <a:spAutoFit/>
            </a:bodyPr>
            <a:lstStyle/>
            <a:p>
              <a:pPr algn="ctr"/>
              <a:r>
                <a:rPr lang="en-GB" sz="1200" smtClean="0">
                  <a:solidFill>
                    <a:srgbClr val="000000"/>
                  </a:solidFill>
                  <a:latin typeface="Trebuchet MS - 16"/>
                </a:rPr>
                <a:t>Cobra</a:t>
              </a:r>
              <a:endParaRPr lang="en-GB" sz="1200">
                <a:solidFill>
                  <a:srgbClr val="000000"/>
                </a:solidFill>
                <a:latin typeface="Trebuchet MS - 16"/>
              </a:endParaRPr>
            </a:p>
          </p:txBody>
        </p:sp>
        <p:sp>
          <p:nvSpPr>
            <p:cNvPr id="53" name="TextBox 52"/>
            <p:cNvSpPr txBox="1"/>
            <p:nvPr/>
          </p:nvSpPr>
          <p:spPr>
            <a:xfrm>
              <a:off x="1587500" y="4838700"/>
              <a:ext cx="1092200" cy="276999"/>
            </a:xfrm>
            <a:prstGeom prst="rect">
              <a:avLst/>
            </a:prstGeom>
            <a:noFill/>
          </p:spPr>
          <p:txBody>
            <a:bodyPr vert="horz" rtlCol="0">
              <a:spAutoFit/>
            </a:bodyPr>
            <a:lstStyle/>
            <a:p>
              <a:pPr algn="ctr"/>
              <a:r>
                <a:rPr lang="en-GB" sz="1200" smtClean="0">
                  <a:solidFill>
                    <a:srgbClr val="000000"/>
                  </a:solidFill>
                  <a:latin typeface="Trebuchet MS - 16"/>
                </a:rPr>
                <a:t>Curse</a:t>
              </a:r>
              <a:endParaRPr lang="en-GB" sz="1200">
                <a:solidFill>
                  <a:srgbClr val="000000"/>
                </a:solidFill>
                <a:latin typeface="Trebuchet MS - 16"/>
              </a:endParaRPr>
            </a:p>
          </p:txBody>
        </p:sp>
        <p:pic>
          <p:nvPicPr>
            <p:cNvPr id="54" name="Picture 5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476500" y="6007100"/>
              <a:ext cx="513207" cy="825500"/>
            </a:xfrm>
            <a:prstGeom prst="rect">
              <a:avLst/>
            </a:prstGeom>
            <a:solidFill>
              <a:scrgbClr r="0" g="0" b="0">
                <a:alpha val="0"/>
              </a:scrgbClr>
            </a:solidFill>
          </p:spPr>
        </p:pic>
        <p:pic>
          <p:nvPicPr>
            <p:cNvPr id="55" name="Picture 5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514600" y="4432300"/>
              <a:ext cx="565658" cy="925576"/>
            </a:xfrm>
            <a:prstGeom prst="rect">
              <a:avLst/>
            </a:prstGeom>
            <a:solidFill>
              <a:scrgbClr r="0" g="0" b="0">
                <a:alpha val="0"/>
              </a:scrgbClr>
            </a:solidFill>
          </p:spPr>
        </p:pic>
        <p:pic>
          <p:nvPicPr>
            <p:cNvPr id="56" name="Picture 5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178800" y="2120900"/>
              <a:ext cx="487045" cy="927862"/>
            </a:xfrm>
            <a:prstGeom prst="rect">
              <a:avLst/>
            </a:prstGeom>
            <a:solidFill>
              <a:scrgbClr r="0" g="0" b="0">
                <a:alpha val="0"/>
              </a:scrgbClr>
            </a:solidFill>
          </p:spPr>
        </p:pic>
        <p:pic>
          <p:nvPicPr>
            <p:cNvPr id="57" name="Picture 5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273300" y="1651000"/>
              <a:ext cx="546608" cy="868426"/>
            </a:xfrm>
            <a:prstGeom prst="rect">
              <a:avLst/>
            </a:prstGeom>
            <a:solidFill>
              <a:scrgbClr r="0" g="0" b="0">
                <a:alpha val="0"/>
              </a:scrgbClr>
            </a:solidFill>
          </p:spPr>
        </p:pic>
        <p:pic>
          <p:nvPicPr>
            <p:cNvPr id="58" name="Picture 5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02700" y="3543300"/>
              <a:ext cx="448818" cy="864616"/>
            </a:xfrm>
            <a:prstGeom prst="rect">
              <a:avLst/>
            </a:prstGeom>
            <a:solidFill>
              <a:scrgbClr r="0" g="0" b="0">
                <a:alpha val="0"/>
              </a:scrgbClr>
            </a:solidFill>
          </p:spPr>
        </p:pic>
        <p:pic>
          <p:nvPicPr>
            <p:cNvPr id="59" name="Picture 5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8000" y="2616200"/>
              <a:ext cx="499364" cy="1004570"/>
            </a:xfrm>
            <a:prstGeom prst="rect">
              <a:avLst/>
            </a:prstGeom>
            <a:solidFill>
              <a:scrgbClr r="0" g="0" b="0">
                <a:alpha val="0"/>
              </a:scrgbClr>
            </a:solidFill>
          </p:spPr>
        </p:pic>
        <p:pic>
          <p:nvPicPr>
            <p:cNvPr id="60" name="Picture 59"/>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524500" y="5613400"/>
              <a:ext cx="519176" cy="908558"/>
            </a:xfrm>
            <a:prstGeom prst="rect">
              <a:avLst/>
            </a:prstGeom>
            <a:solidFill>
              <a:scrgbClr r="0" g="0" b="0">
                <a:alpha val="0"/>
              </a:scrgbClr>
            </a:solidFill>
          </p:spPr>
        </p:pic>
        <p:pic>
          <p:nvPicPr>
            <p:cNvPr id="61" name="Picture 60"/>
            <p:cNvPicPr>
              <a:picLocks/>
            </p:cNvPicPr>
            <p:nvPr/>
          </p:nvPicPr>
          <p:blipFill>
            <a:blip r:embed="rId13" cstate="print">
              <a:extLst>
                <a:ext uri="{28A0092B-C50C-407E-A947-70E740481C1C}">
                  <a14:useLocalDpi xmlns:a14="http://schemas.microsoft.com/office/drawing/2010/main" val="0"/>
                </a:ext>
              </a:extLst>
            </a:blip>
            <a:stretch>
              <a:fillRect/>
            </a:stretch>
          </p:blipFill>
          <p:spPr>
            <a:xfrm flipH="1">
              <a:off x="6832600" y="6159500"/>
              <a:ext cx="643509" cy="784225"/>
            </a:xfrm>
            <a:prstGeom prst="rect">
              <a:avLst/>
            </a:prstGeom>
            <a:solidFill>
              <a:scrgbClr r="0" g="0" b="0">
                <a:alpha val="0"/>
              </a:scrgbClr>
            </a:solidFill>
          </p:spPr>
        </p:pic>
        <p:pic>
          <p:nvPicPr>
            <p:cNvPr id="62" name="Picture 61"/>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3276600" y="1841500"/>
              <a:ext cx="408686" cy="1145921"/>
            </a:xfrm>
            <a:prstGeom prst="rect">
              <a:avLst/>
            </a:prstGeom>
            <a:solidFill>
              <a:scrgbClr r="0" g="0" b="0">
                <a:alpha val="0"/>
              </a:scrgbClr>
            </a:solidFill>
          </p:spPr>
        </p:pic>
        <p:pic>
          <p:nvPicPr>
            <p:cNvPr id="63" name="Picture 62"/>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498600" y="2298700"/>
              <a:ext cx="581279" cy="897128"/>
            </a:xfrm>
            <a:prstGeom prst="rect">
              <a:avLst/>
            </a:prstGeom>
            <a:solidFill>
              <a:scrgbClr r="0" g="0" b="0">
                <a:alpha val="0"/>
              </a:scrgbClr>
            </a:solidFill>
          </p:spPr>
        </p:pic>
        <p:pic>
          <p:nvPicPr>
            <p:cNvPr id="64" name="Picture 63"/>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4495800" y="2387600"/>
              <a:ext cx="779526" cy="1003681"/>
            </a:xfrm>
            <a:prstGeom prst="rect">
              <a:avLst/>
            </a:prstGeom>
            <a:solidFill>
              <a:scrgbClr r="0" g="0" b="0">
                <a:alpha val="0"/>
              </a:scrgbClr>
            </a:solidFill>
          </p:spPr>
        </p:pic>
        <p:pic>
          <p:nvPicPr>
            <p:cNvPr id="65" name="Picture 64"/>
            <p:cNvPicPr>
              <a:picLocks/>
            </p:cNvPicPr>
            <p:nvPr/>
          </p:nvPicPr>
          <p:blipFill>
            <a:blip r:embed="rId17" cstate="print">
              <a:extLst>
                <a:ext uri="{28A0092B-C50C-407E-A947-70E740481C1C}">
                  <a14:useLocalDpi xmlns:a14="http://schemas.microsoft.com/office/drawing/2010/main" val="0"/>
                </a:ext>
              </a:extLst>
            </a:blip>
            <a:stretch>
              <a:fillRect/>
            </a:stretch>
          </p:blipFill>
          <p:spPr>
            <a:xfrm flipH="1">
              <a:off x="8648700" y="5867400"/>
              <a:ext cx="452247" cy="1038987"/>
            </a:xfrm>
            <a:prstGeom prst="rect">
              <a:avLst/>
            </a:prstGeom>
            <a:solidFill>
              <a:scrgbClr r="0" g="0" b="0">
                <a:alpha val="0"/>
              </a:scrgbClr>
            </a:solidFill>
          </p:spPr>
        </p:pic>
        <p:pic>
          <p:nvPicPr>
            <p:cNvPr id="66" name="Picture 65"/>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6692900" y="2349500"/>
              <a:ext cx="595884" cy="946023"/>
            </a:xfrm>
            <a:prstGeom prst="rect">
              <a:avLst/>
            </a:prstGeom>
            <a:solidFill>
              <a:scrgbClr r="0" g="0" b="0">
                <a:alpha val="0"/>
              </a:scrgbClr>
            </a:solidFill>
          </p:spPr>
        </p:pic>
        <p:pic>
          <p:nvPicPr>
            <p:cNvPr id="67" name="Picture 66"/>
            <p:cNvPicPr>
              <a:picLocks/>
            </p:cNvPicPr>
            <p:nvPr/>
          </p:nvPicPr>
          <p:blipFill>
            <a:blip r:embed="rId19" cstate="print">
              <a:extLst>
                <a:ext uri="{28A0092B-C50C-407E-A947-70E740481C1C}">
                  <a14:useLocalDpi xmlns:a14="http://schemas.microsoft.com/office/drawing/2010/main" val="0"/>
                </a:ext>
              </a:extLst>
            </a:blip>
            <a:stretch>
              <a:fillRect/>
            </a:stretch>
          </p:blipFill>
          <p:spPr>
            <a:xfrm flipH="1">
              <a:off x="7912100" y="5016500"/>
              <a:ext cx="606552" cy="1125855"/>
            </a:xfrm>
            <a:prstGeom prst="rect">
              <a:avLst/>
            </a:prstGeom>
            <a:solidFill>
              <a:scrgbClr r="0" g="0" b="0">
                <a:alpha val="0"/>
              </a:scrgbClr>
            </a:solidFill>
          </p:spPr>
        </p:pic>
        <p:pic>
          <p:nvPicPr>
            <p:cNvPr id="68" name="Picture 67"/>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927100" y="4648200"/>
              <a:ext cx="622173" cy="1122934"/>
            </a:xfrm>
            <a:prstGeom prst="rect">
              <a:avLst/>
            </a:prstGeom>
            <a:solidFill>
              <a:scrgbClr r="0" g="0" b="0">
                <a:alpha val="0"/>
              </a:scrgbClr>
            </a:solidFill>
          </p:spPr>
        </p:pic>
        <p:pic>
          <p:nvPicPr>
            <p:cNvPr id="69" name="Picture 68"/>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5969000" y="3467100"/>
              <a:ext cx="652399" cy="1080008"/>
            </a:xfrm>
            <a:prstGeom prst="rect">
              <a:avLst/>
            </a:prstGeom>
            <a:solidFill>
              <a:scrgbClr r="0" g="0" b="0">
                <a:alpha val="0"/>
              </a:scrgbClr>
            </a:solidFill>
          </p:spPr>
        </p:pic>
        <p:pic>
          <p:nvPicPr>
            <p:cNvPr id="70" name="Picture 69"/>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1460500" y="6032500"/>
              <a:ext cx="569087" cy="1277620"/>
            </a:xfrm>
            <a:prstGeom prst="rect">
              <a:avLst/>
            </a:prstGeom>
            <a:solidFill>
              <a:scrgbClr r="0" g="0" b="0">
                <a:alpha val="0"/>
              </a:scrgbClr>
            </a:solidFill>
          </p:spPr>
        </p:pic>
        <p:pic>
          <p:nvPicPr>
            <p:cNvPr id="71" name="Picture 70"/>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828800" y="3708400"/>
              <a:ext cx="555625" cy="1011682"/>
            </a:xfrm>
            <a:prstGeom prst="rect">
              <a:avLst/>
            </a:prstGeom>
            <a:solidFill>
              <a:scrgbClr r="0" g="0" b="0">
                <a:alpha val="0"/>
              </a:scrgbClr>
            </a:solidFill>
          </p:spPr>
        </p:pic>
        <p:pic>
          <p:nvPicPr>
            <p:cNvPr id="72" name="Picture 71"/>
            <p:cNvPicPr>
              <a:picLocks/>
            </p:cNvPicPr>
            <p:nvPr/>
          </p:nvPicPr>
          <p:blipFill>
            <a:blip r:embed="rId24" cstate="print">
              <a:extLst>
                <a:ext uri="{28A0092B-C50C-407E-A947-70E740481C1C}">
                  <a14:useLocalDpi xmlns:a14="http://schemas.microsoft.com/office/drawing/2010/main" val="0"/>
                </a:ext>
              </a:extLst>
            </a:blip>
            <a:stretch>
              <a:fillRect/>
            </a:stretch>
          </p:blipFill>
          <p:spPr>
            <a:xfrm>
              <a:off x="4381500" y="5130800"/>
              <a:ext cx="608457" cy="1009650"/>
            </a:xfrm>
            <a:prstGeom prst="rect">
              <a:avLst/>
            </a:prstGeom>
            <a:solidFill>
              <a:scrgbClr r="0" g="0" b="0">
                <a:alpha val="0"/>
              </a:scrgbClr>
            </a:solidFill>
          </p:spPr>
        </p:pic>
      </p:grpSp>
      <p:sp>
        <p:nvSpPr>
          <p:cNvPr id="74" name="Oval 73"/>
          <p:cNvSpPr/>
          <p:nvPr/>
        </p:nvSpPr>
        <p:spPr>
          <a:xfrm>
            <a:off x="1765300" y="1790700"/>
            <a:ext cx="6443314" cy="6173039"/>
          </a:xfrm>
          <a:prstGeom prst="ellipse">
            <a:avLst/>
          </a:prstGeom>
          <a:solidFill>
            <a:srgbClr val="0000FF">
              <a:alpha val="20000"/>
            </a:srgbClr>
          </a:solidFill>
          <a:ln w="38100" cap="flat" cmpd="sng" algn="ctr">
            <a:solidFill>
              <a:srgbClr val="000000">
                <a:alpha val="2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7852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Words>
  <Application>Microsoft Office PowerPoint</Application>
  <PresentationFormat>Custom</PresentationFormat>
  <Paragraphs>151</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Trebuchet MS - 26</vt:lpstr>
      <vt:lpstr>Trebuchet MS - 16</vt:lpstr>
      <vt:lpstr>Trebuchet MS - 24</vt:lpstr>
      <vt:lpstr>Trebuchet MS - 20</vt:lpstr>
      <vt:lpstr>Trebuchet MS - 28</vt:lpstr>
      <vt:lpstr>Calibri</vt:lpstr>
      <vt:lpstr>Trebuchet MS - 48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1</cp:revision>
  <dcterms:created xsi:type="dcterms:W3CDTF">2014-12-16T12:54:38Z</dcterms:created>
  <dcterms:modified xsi:type="dcterms:W3CDTF">2014-12-16T12:54:54Z</dcterms:modified>
</cp:coreProperties>
</file>