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160000" cy="7620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858" y="-108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354D-AD75-4B68-89CD-58B80241779C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88D7-F1E8-471E-BA7C-212765269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33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354D-AD75-4B68-89CD-58B80241779C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88D7-F1E8-471E-BA7C-212765269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65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354D-AD75-4B68-89CD-58B80241779C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88D7-F1E8-471E-BA7C-212765269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72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354D-AD75-4B68-89CD-58B80241779C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88D7-F1E8-471E-BA7C-212765269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99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354D-AD75-4B68-89CD-58B80241779C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88D7-F1E8-471E-BA7C-212765269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84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354D-AD75-4B68-89CD-58B80241779C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88D7-F1E8-471E-BA7C-212765269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9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354D-AD75-4B68-89CD-58B80241779C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88D7-F1E8-471E-BA7C-212765269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26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354D-AD75-4B68-89CD-58B80241779C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88D7-F1E8-471E-BA7C-212765269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43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354D-AD75-4B68-89CD-58B80241779C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88D7-F1E8-471E-BA7C-212765269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9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354D-AD75-4B68-89CD-58B80241779C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88D7-F1E8-471E-BA7C-212765269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60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354D-AD75-4B68-89CD-58B80241779C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88D7-F1E8-471E-BA7C-212765269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16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8354D-AD75-4B68-89CD-58B80241779C}" type="datetimeFigureOut">
              <a:rPr lang="en-GB" smtClean="0"/>
              <a:t>25/01/2015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488D7-F1E8-471E-BA7C-212765269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62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6800" y="254000"/>
            <a:ext cx="5207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smtClean="0">
                <a:solidFill>
                  <a:srgbClr val="000000"/>
                </a:solidFill>
                <a:latin typeface="Trebuchet MS - 36"/>
              </a:rPr>
              <a:t>X-Men Angles</a:t>
            </a:r>
            <a:endParaRPr lang="en-GB" sz="2700" b="1">
              <a:solidFill>
                <a:srgbClr val="000000"/>
              </a:solidFill>
              <a:latin typeface="Trebuchet MS - 3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889000"/>
            <a:ext cx="4801743" cy="50304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1384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457200"/>
            <a:ext cx="2798445" cy="34651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-152400"/>
            <a:ext cx="2989961" cy="47468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406400" y="4152900"/>
            <a:ext cx="914709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mtClean="0">
                <a:solidFill>
                  <a:srgbClr val="000000"/>
                </a:solidFill>
                <a:latin typeface="Trebuchet MS - 24"/>
              </a:rPr>
              <a:t>Charles Xavier has asked Wolverine to run an "Angles" class at the "School for Gifted Children". The trouble is that Wolverine's angle knowledge is a bit rusty.</a:t>
            </a:r>
          </a:p>
          <a:p>
            <a:pPr algn="ctr"/>
            <a:r>
              <a:rPr lang="en-GB" smtClean="0">
                <a:solidFill>
                  <a:srgbClr val="000000"/>
                </a:solidFill>
                <a:latin typeface="Trebuchet MS - 24"/>
              </a:rPr>
              <a:t>Can you help Wolverine with the following questions he's set and explain the reasons behind the answers?</a:t>
            </a:r>
            <a:endParaRPr lang="en-GB">
              <a:solidFill>
                <a:srgbClr val="000000"/>
              </a:solidFill>
              <a:latin typeface="Trebuchet MS - 24"/>
            </a:endParaRPr>
          </a:p>
        </p:txBody>
      </p:sp>
    </p:spTree>
    <p:extLst>
      <p:ext uri="{BB962C8B-B14F-4D97-AF65-F5344CB8AC3E}">
        <p14:creationId xmlns:p14="http://schemas.microsoft.com/office/powerpoint/2010/main" val="191220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4330700"/>
            <a:ext cx="2054606" cy="23421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0" y="723900"/>
            <a:ext cx="5207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u="sng" smtClean="0">
                <a:solidFill>
                  <a:srgbClr val="000000"/>
                </a:solidFill>
                <a:latin typeface="Trebuchet MS - 24"/>
              </a:rPr>
              <a:t>Question 1:</a:t>
            </a:r>
            <a:endParaRPr lang="en-GB" u="sng">
              <a:solidFill>
                <a:srgbClr val="000000"/>
              </a:solidFill>
              <a:latin typeface="Trebuchet MS - 2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9300" y="723900"/>
            <a:ext cx="52578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u="sng" smtClean="0">
                <a:solidFill>
                  <a:srgbClr val="000000"/>
                </a:solidFill>
                <a:latin typeface="Trebuchet MS - 24"/>
              </a:rPr>
              <a:t>Question 2:</a:t>
            </a:r>
            <a:endParaRPr lang="en-GB" u="sng">
              <a:solidFill>
                <a:srgbClr val="000000"/>
              </a:solidFill>
              <a:latin typeface="Trebuchet MS - 2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13816" y="1193800"/>
            <a:ext cx="2888234" cy="2309114"/>
            <a:chOff x="813816" y="1193800"/>
            <a:chExt cx="2888234" cy="2309114"/>
          </a:xfrm>
        </p:grpSpPr>
        <p:grpSp>
          <p:nvGrpSpPr>
            <p:cNvPr id="7" name="Group 6"/>
            <p:cNvGrpSpPr/>
            <p:nvPr/>
          </p:nvGrpSpPr>
          <p:grpSpPr>
            <a:xfrm>
              <a:off x="813816" y="1193800"/>
              <a:ext cx="2888234" cy="2309114"/>
              <a:chOff x="813816" y="1193800"/>
              <a:chExt cx="2888234" cy="2309114"/>
            </a:xfrm>
          </p:grpSpPr>
          <p:pic>
            <p:nvPicPr>
              <p:cNvPr id="5" name="Picture 4"/>
              <p:cNvPicPr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043430" y="1824736"/>
                <a:ext cx="429006" cy="288823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6" name="Picture 5"/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54000">
                <a:off x="2641600" y="1193800"/>
                <a:ext cx="335026" cy="230911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1320800" y="2743200"/>
              <a:ext cx="11938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116</a:t>
              </a:r>
              <a:r>
                <a:rPr lang="en-GB" sz="1200" baseline="70000" smtClean="0">
                  <a:solidFill>
                    <a:srgbClr val="000000"/>
                  </a:solidFill>
                  <a:latin typeface="Trebuchet MS - 24"/>
                </a:rPr>
                <a:t>o</a:t>
              </a:r>
              <a:endParaRPr lang="en-GB" sz="1200" baseline="70000">
                <a:solidFill>
                  <a:srgbClr val="000000"/>
                </a:solidFill>
                <a:latin typeface="Trebuchet MS - 2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09800" y="2743200"/>
              <a:ext cx="11938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a</a:t>
              </a:r>
              <a:endParaRPr lang="en-GB">
                <a:solidFill>
                  <a:srgbClr val="000000"/>
                </a:solidFill>
                <a:latin typeface="Trebuchet MS - 24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93843" y="1206500"/>
            <a:ext cx="4140327" cy="2502932"/>
            <a:chOff x="5093843" y="1206500"/>
            <a:chExt cx="4140327" cy="2502932"/>
          </a:xfrm>
        </p:grpSpPr>
        <p:grpSp>
          <p:nvGrpSpPr>
            <p:cNvPr id="14" name="Group 13"/>
            <p:cNvGrpSpPr/>
            <p:nvPr/>
          </p:nvGrpSpPr>
          <p:grpSpPr>
            <a:xfrm>
              <a:off x="5093843" y="1206500"/>
              <a:ext cx="4140327" cy="2454783"/>
              <a:chOff x="5093843" y="1206500"/>
              <a:chExt cx="4140327" cy="2454783"/>
            </a:xfrm>
          </p:grpSpPr>
          <p:pic>
            <p:nvPicPr>
              <p:cNvPr id="11" name="Picture 10"/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47001">
                <a:off x="6807200" y="1206500"/>
                <a:ext cx="339598" cy="212661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12" name="Picture 11"/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757000">
                <a:off x="7912100" y="1333500"/>
                <a:ext cx="335026" cy="230911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13" name="Picture 12"/>
              <p:cNvPicPr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265800">
                <a:off x="6075680" y="2377313"/>
                <a:ext cx="302133" cy="226580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6908800" y="3340100"/>
              <a:ext cx="12192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192</a:t>
              </a:r>
              <a:r>
                <a:rPr lang="en-GB" sz="1200" baseline="70000" smtClean="0">
                  <a:solidFill>
                    <a:srgbClr val="000000"/>
                  </a:solidFill>
                  <a:latin typeface="Trebuchet MS - 24"/>
                </a:rPr>
                <a:t>o</a:t>
              </a:r>
              <a:endParaRPr lang="en-GB" sz="1200" baseline="70000">
                <a:solidFill>
                  <a:srgbClr val="000000"/>
                </a:solidFill>
                <a:latin typeface="Trebuchet MS - 24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20787599">
              <a:off x="6959600" y="2984500"/>
              <a:ext cx="261494" cy="261494"/>
            </a:xfrm>
            <a:custGeom>
              <a:avLst/>
              <a:gdLst/>
              <a:ahLst/>
              <a:cxnLst/>
              <a:rect l="0" t="0" r="0" b="0"/>
              <a:pathLst>
                <a:path w="261494" h="261494">
                  <a:moveTo>
                    <a:pt x="0" y="0"/>
                  </a:moveTo>
                  <a:lnTo>
                    <a:pt x="261493" y="0"/>
                  </a:lnTo>
                  <a:lnTo>
                    <a:pt x="261493" y="261493"/>
                  </a:lnTo>
                  <a:lnTo>
                    <a:pt x="0" y="261493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45300" y="2476500"/>
              <a:ext cx="11938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b</a:t>
              </a:r>
              <a:endParaRPr lang="en-GB">
                <a:solidFill>
                  <a:srgbClr val="000000"/>
                </a:solidFill>
                <a:latin typeface="Trebuchet MS - 24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84200" y="190500"/>
            <a:ext cx="80264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i="1" smtClean="0">
                <a:solidFill>
                  <a:srgbClr val="000000"/>
                </a:solidFill>
                <a:latin typeface="Trebuchet MS - 24"/>
              </a:rPr>
              <a:t>Explain the angle facts you've used to get your answers!</a:t>
            </a:r>
            <a:endParaRPr lang="en-GB" i="1">
              <a:solidFill>
                <a:srgbClr val="000000"/>
              </a:solidFill>
              <a:latin typeface="Trebuchet MS - 24"/>
            </a:endParaRPr>
          </a:p>
        </p:txBody>
      </p:sp>
    </p:spTree>
    <p:extLst>
      <p:ext uri="{BB962C8B-B14F-4D97-AF65-F5344CB8AC3E}">
        <p14:creationId xmlns:p14="http://schemas.microsoft.com/office/powerpoint/2010/main" val="2167362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4330700"/>
            <a:ext cx="2054606" cy="23421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0" y="723900"/>
            <a:ext cx="52324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u="sng" smtClean="0">
                <a:solidFill>
                  <a:srgbClr val="000000"/>
                </a:solidFill>
                <a:latin typeface="Trebuchet MS - 24"/>
              </a:rPr>
              <a:t>Question 3:</a:t>
            </a:r>
            <a:endParaRPr lang="en-GB" u="sng">
              <a:solidFill>
                <a:srgbClr val="000000"/>
              </a:solidFill>
              <a:latin typeface="Trebuchet MS - 2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9300" y="723900"/>
            <a:ext cx="52578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u="sng" smtClean="0">
                <a:solidFill>
                  <a:srgbClr val="000000"/>
                </a:solidFill>
                <a:latin typeface="Trebuchet MS - 24"/>
              </a:rPr>
              <a:t>Question 4:</a:t>
            </a:r>
            <a:endParaRPr lang="en-GB" u="sng">
              <a:solidFill>
                <a:srgbClr val="000000"/>
              </a:solidFill>
              <a:latin typeface="Trebuchet MS - 2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75996" y="985520"/>
            <a:ext cx="3809365" cy="3326003"/>
            <a:chOff x="475996" y="985520"/>
            <a:chExt cx="3809365" cy="3326003"/>
          </a:xfrm>
        </p:grpSpPr>
        <p:grpSp>
          <p:nvGrpSpPr>
            <p:cNvPr id="8" name="Group 7"/>
            <p:cNvGrpSpPr/>
            <p:nvPr/>
          </p:nvGrpSpPr>
          <p:grpSpPr>
            <a:xfrm>
              <a:off x="475996" y="985520"/>
              <a:ext cx="3809365" cy="3326003"/>
              <a:chOff x="475996" y="985520"/>
              <a:chExt cx="3809365" cy="3326003"/>
            </a:xfrm>
          </p:grpSpPr>
          <p:pic>
            <p:nvPicPr>
              <p:cNvPr id="5" name="Picture 4"/>
              <p:cNvPicPr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085213" y="1622679"/>
                <a:ext cx="590931" cy="380936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6" name="Picture 5"/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665800">
                <a:off x="1371092" y="985520"/>
                <a:ext cx="526542" cy="3326003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7" name="Picture 6"/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824000">
                <a:off x="2749804" y="1053211"/>
                <a:ext cx="481457" cy="3115056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990600" y="2997200"/>
              <a:ext cx="11938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51</a:t>
              </a:r>
              <a:r>
                <a:rPr lang="en-GB" sz="1200" baseline="70000" smtClean="0">
                  <a:solidFill>
                    <a:srgbClr val="000000"/>
                  </a:solidFill>
                  <a:latin typeface="Trebuchet MS - 24"/>
                </a:rPr>
                <a:t>o</a:t>
              </a:r>
              <a:endParaRPr lang="en-GB" sz="1200" baseline="70000">
                <a:solidFill>
                  <a:srgbClr val="000000"/>
                </a:solidFill>
                <a:latin typeface="Trebuchet MS - 2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92300" y="1955800"/>
              <a:ext cx="11938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c</a:t>
              </a:r>
              <a:endParaRPr lang="en-GB">
                <a:solidFill>
                  <a:srgbClr val="000000"/>
                </a:solidFill>
                <a:latin typeface="Trebuchet MS - 2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98700" y="3009900"/>
              <a:ext cx="11938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75</a:t>
              </a:r>
              <a:r>
                <a:rPr lang="en-GB" sz="1200" baseline="70000" smtClean="0">
                  <a:solidFill>
                    <a:srgbClr val="000000"/>
                  </a:solidFill>
                  <a:latin typeface="Trebuchet MS - 24"/>
                </a:rPr>
                <a:t>o</a:t>
              </a:r>
              <a:endParaRPr lang="en-GB" sz="1200" baseline="70000">
                <a:solidFill>
                  <a:srgbClr val="000000"/>
                </a:solidFill>
                <a:latin typeface="Trebuchet MS - 24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21923" y="1195705"/>
            <a:ext cx="3797808" cy="3145536"/>
            <a:chOff x="5221923" y="1195705"/>
            <a:chExt cx="3797808" cy="3145536"/>
          </a:xfrm>
        </p:grpSpPr>
        <p:grpSp>
          <p:nvGrpSpPr>
            <p:cNvPr id="17" name="Group 16"/>
            <p:cNvGrpSpPr/>
            <p:nvPr/>
          </p:nvGrpSpPr>
          <p:grpSpPr>
            <a:xfrm>
              <a:off x="5221923" y="1195705"/>
              <a:ext cx="3797808" cy="3145536"/>
              <a:chOff x="5221923" y="1195705"/>
              <a:chExt cx="3797808" cy="3145536"/>
            </a:xfrm>
          </p:grpSpPr>
          <p:pic>
            <p:nvPicPr>
              <p:cNvPr id="13" name="Picture 12"/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47001">
                <a:off x="7963154" y="1251966"/>
                <a:ext cx="563118" cy="308927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14" name="Picture 13"/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474000">
                <a:off x="5700522" y="1195705"/>
                <a:ext cx="508889" cy="312369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15" name="Picture 14"/>
              <p:cNvPicPr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912991" y="1896872"/>
                <a:ext cx="580771" cy="3632708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16" name="Picture 15"/>
              <p:cNvPicPr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090000">
                <a:off x="6747891" y="233172"/>
                <a:ext cx="580771" cy="3632708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7023100" y="2006600"/>
              <a:ext cx="12192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88</a:t>
              </a:r>
              <a:r>
                <a:rPr lang="en-GB" sz="1200" baseline="70000" smtClean="0">
                  <a:solidFill>
                    <a:srgbClr val="000000"/>
                  </a:solidFill>
                  <a:latin typeface="Trebuchet MS - 24"/>
                </a:rPr>
                <a:t>o</a:t>
              </a:r>
              <a:endParaRPr lang="en-GB" sz="1200" baseline="70000">
                <a:solidFill>
                  <a:srgbClr val="000000"/>
                </a:solidFill>
                <a:latin typeface="Trebuchet MS - 24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64200" y="2413000"/>
              <a:ext cx="11938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d</a:t>
              </a:r>
              <a:endParaRPr lang="en-GB">
                <a:solidFill>
                  <a:srgbClr val="000000"/>
                </a:solidFill>
                <a:latin typeface="Trebuchet MS - 24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77100" y="3162300"/>
              <a:ext cx="12192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75</a:t>
              </a:r>
              <a:r>
                <a:rPr lang="en-GB" sz="1200" baseline="70000" smtClean="0">
                  <a:solidFill>
                    <a:srgbClr val="000000"/>
                  </a:solidFill>
                  <a:latin typeface="Trebuchet MS - 24"/>
                </a:rPr>
                <a:t>o</a:t>
              </a:r>
              <a:endParaRPr lang="en-GB" sz="1200" baseline="70000">
                <a:solidFill>
                  <a:srgbClr val="000000"/>
                </a:solidFill>
                <a:latin typeface="Trebuchet MS - 24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78500" y="3149600"/>
              <a:ext cx="12192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93</a:t>
              </a:r>
              <a:r>
                <a:rPr lang="en-GB" sz="1200" baseline="70000" smtClean="0">
                  <a:solidFill>
                    <a:srgbClr val="000000"/>
                  </a:solidFill>
                  <a:latin typeface="Trebuchet MS - 24"/>
                </a:rPr>
                <a:t>o</a:t>
              </a:r>
              <a:endParaRPr lang="en-GB" sz="1200" baseline="70000">
                <a:solidFill>
                  <a:srgbClr val="000000"/>
                </a:solidFill>
                <a:latin typeface="Trebuchet MS - 24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84200" y="203200"/>
            <a:ext cx="80264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i="1" smtClean="0">
                <a:solidFill>
                  <a:srgbClr val="000000"/>
                </a:solidFill>
                <a:latin typeface="Trebuchet MS - 24"/>
              </a:rPr>
              <a:t>Explain the angle facts you've used to get your answers!</a:t>
            </a:r>
            <a:endParaRPr lang="en-GB" i="1">
              <a:solidFill>
                <a:srgbClr val="000000"/>
              </a:solidFill>
              <a:latin typeface="Trebuchet MS - 24"/>
            </a:endParaRPr>
          </a:p>
        </p:txBody>
      </p:sp>
    </p:spTree>
    <p:extLst>
      <p:ext uri="{BB962C8B-B14F-4D97-AF65-F5344CB8AC3E}">
        <p14:creationId xmlns:p14="http://schemas.microsoft.com/office/powerpoint/2010/main" val="2522845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4330700"/>
            <a:ext cx="2054606" cy="23421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0" y="736600"/>
            <a:ext cx="52578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u="sng" smtClean="0">
                <a:solidFill>
                  <a:srgbClr val="000000"/>
                </a:solidFill>
                <a:latin typeface="Trebuchet MS - 24"/>
              </a:rPr>
              <a:t>Question 5:</a:t>
            </a:r>
            <a:endParaRPr lang="en-GB" u="sng">
              <a:solidFill>
                <a:srgbClr val="000000"/>
              </a:solidFill>
              <a:latin typeface="Trebuchet MS - 2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9300" y="723900"/>
            <a:ext cx="52578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u="sng" smtClean="0">
                <a:solidFill>
                  <a:srgbClr val="000000"/>
                </a:solidFill>
                <a:latin typeface="Trebuchet MS - 24"/>
              </a:rPr>
              <a:t>Question 6:</a:t>
            </a:r>
            <a:endParaRPr lang="en-GB" u="sng">
              <a:solidFill>
                <a:srgbClr val="000000"/>
              </a:solidFill>
              <a:latin typeface="Trebuchet MS - 2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5996" y="985520"/>
            <a:ext cx="3809365" cy="3326003"/>
            <a:chOff x="475996" y="985520"/>
            <a:chExt cx="3809365" cy="3326003"/>
          </a:xfrm>
        </p:grpSpPr>
        <p:pic>
          <p:nvPicPr>
            <p:cNvPr id="5" name="Picture 4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85213" y="1622679"/>
              <a:ext cx="590931" cy="380936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6" name="Picture 5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65800">
              <a:off x="1371092" y="985520"/>
              <a:ext cx="526542" cy="332600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7" name="Picture 6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61800">
              <a:off x="2445004" y="1154811"/>
              <a:ext cx="481457" cy="311505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8" name="TextBox 7"/>
            <p:cNvSpPr txBox="1"/>
            <p:nvPr/>
          </p:nvSpPr>
          <p:spPr>
            <a:xfrm>
              <a:off x="939800" y="3098800"/>
              <a:ext cx="11938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37</a:t>
              </a:r>
              <a:r>
                <a:rPr lang="en-GB" sz="1200" baseline="70000" smtClean="0">
                  <a:solidFill>
                    <a:srgbClr val="000000"/>
                  </a:solidFill>
                  <a:latin typeface="Trebuchet MS - 24"/>
                </a:rPr>
                <a:t>o</a:t>
              </a:r>
              <a:endParaRPr lang="en-GB" sz="1200" baseline="70000">
                <a:solidFill>
                  <a:srgbClr val="000000"/>
                </a:solidFill>
                <a:latin typeface="Trebuchet MS - 2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03500" y="3035300"/>
              <a:ext cx="11938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e</a:t>
              </a:r>
              <a:endParaRPr lang="en-GB">
                <a:solidFill>
                  <a:srgbClr val="000000"/>
                </a:solidFill>
                <a:latin typeface="Trebuchet MS - 2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25600" y="2336800"/>
              <a:ext cx="11938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62</a:t>
              </a:r>
              <a:r>
                <a:rPr lang="en-GB" sz="1200" baseline="70000" smtClean="0">
                  <a:solidFill>
                    <a:srgbClr val="000000"/>
                  </a:solidFill>
                  <a:latin typeface="Trebuchet MS - 24"/>
                </a:rPr>
                <a:t>o</a:t>
              </a:r>
              <a:endParaRPr lang="en-GB" sz="1200" baseline="70000">
                <a:solidFill>
                  <a:srgbClr val="000000"/>
                </a:solidFill>
                <a:latin typeface="Trebuchet MS - 24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98123" y="907669"/>
            <a:ext cx="3632708" cy="3763391"/>
            <a:chOff x="5298123" y="907669"/>
            <a:chExt cx="3632708" cy="3763391"/>
          </a:xfrm>
        </p:grpSpPr>
        <p:pic>
          <p:nvPicPr>
            <p:cNvPr id="12" name="Picture 11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4799">
              <a:off x="7224649" y="1245108"/>
              <a:ext cx="641223" cy="342595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3" name="Picture 12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3600">
              <a:off x="6486017" y="907669"/>
              <a:ext cx="624205" cy="366369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4" name="Picture 13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824091" y="2354072"/>
              <a:ext cx="580771" cy="363270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5" name="Picture 14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37401">
              <a:off x="6389116" y="2641727"/>
              <a:ext cx="496951" cy="8845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6" name="TextBox 15"/>
            <p:cNvSpPr txBox="1"/>
            <p:nvPr/>
          </p:nvSpPr>
          <p:spPr>
            <a:xfrm>
              <a:off x="6108700" y="3594100"/>
              <a:ext cx="12192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61</a:t>
              </a:r>
              <a:r>
                <a:rPr lang="en-GB" sz="1200" baseline="70000" smtClean="0">
                  <a:solidFill>
                    <a:srgbClr val="000000"/>
                  </a:solidFill>
                  <a:latin typeface="Trebuchet MS - 24"/>
                </a:rPr>
                <a:t>o</a:t>
              </a:r>
              <a:endParaRPr lang="en-GB" sz="1200" baseline="70000">
                <a:solidFill>
                  <a:srgbClr val="000000"/>
                </a:solidFill>
                <a:latin typeface="Trebuchet MS - 24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78600" y="2425700"/>
              <a:ext cx="11938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f</a:t>
              </a:r>
              <a:endParaRPr lang="en-GB">
                <a:solidFill>
                  <a:srgbClr val="000000"/>
                </a:solidFill>
                <a:latin typeface="Trebuchet MS - 24"/>
              </a:endParaRPr>
            </a:p>
          </p:txBody>
        </p:sp>
        <p:pic>
          <p:nvPicPr>
            <p:cNvPr id="18" name="Picture 17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90000">
              <a:off x="7354189" y="2629027"/>
              <a:ext cx="496951" cy="8845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20" name="TextBox 19"/>
          <p:cNvSpPr txBox="1"/>
          <p:nvPr/>
        </p:nvSpPr>
        <p:spPr>
          <a:xfrm>
            <a:off x="546100" y="152400"/>
            <a:ext cx="80264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i="1" smtClean="0">
                <a:solidFill>
                  <a:srgbClr val="000000"/>
                </a:solidFill>
                <a:latin typeface="Trebuchet MS - 24"/>
              </a:rPr>
              <a:t>Explain the angle facts you've used to get your answers!</a:t>
            </a:r>
            <a:endParaRPr lang="en-GB" i="1">
              <a:solidFill>
                <a:srgbClr val="000000"/>
              </a:solidFill>
              <a:latin typeface="Trebuchet MS - 24"/>
            </a:endParaRPr>
          </a:p>
        </p:txBody>
      </p:sp>
    </p:spTree>
    <p:extLst>
      <p:ext uri="{BB962C8B-B14F-4D97-AF65-F5344CB8AC3E}">
        <p14:creationId xmlns:p14="http://schemas.microsoft.com/office/powerpoint/2010/main" val="1159101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4330700"/>
            <a:ext cx="2054606" cy="23421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0" y="736600"/>
            <a:ext cx="5280787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u="sng" smtClean="0">
                <a:solidFill>
                  <a:srgbClr val="000000"/>
                </a:solidFill>
                <a:latin typeface="Trebuchet MS - 24"/>
              </a:rPr>
              <a:t>Question 7:</a:t>
            </a:r>
            <a:endParaRPr lang="en-GB" u="sng">
              <a:solidFill>
                <a:srgbClr val="000000"/>
              </a:solidFill>
              <a:latin typeface="Trebuchet MS - 2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9300" y="723900"/>
            <a:ext cx="525893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u="sng" smtClean="0">
                <a:solidFill>
                  <a:srgbClr val="000000"/>
                </a:solidFill>
                <a:latin typeface="Trebuchet MS - 24"/>
              </a:rPr>
              <a:t>Question 8:</a:t>
            </a:r>
            <a:endParaRPr lang="en-GB" u="sng">
              <a:solidFill>
                <a:srgbClr val="000000"/>
              </a:solidFill>
              <a:latin typeface="Trebuchet MS - 2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1063" y="1118807"/>
            <a:ext cx="4017401" cy="3563337"/>
            <a:chOff x="461063" y="1118807"/>
            <a:chExt cx="4017401" cy="3563337"/>
          </a:xfrm>
        </p:grpSpPr>
        <p:pic>
          <p:nvPicPr>
            <p:cNvPr id="5" name="Picture 4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85213" y="1622679"/>
              <a:ext cx="590931" cy="380936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6" name="Picture 5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135207" y="88807"/>
              <a:ext cx="669114" cy="401740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7" name="Picture 6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15556">
              <a:off x="2364060" y="1118807"/>
              <a:ext cx="573681" cy="356333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8" name="TextBox 7"/>
            <p:cNvSpPr txBox="1"/>
            <p:nvPr/>
          </p:nvSpPr>
          <p:spPr>
            <a:xfrm>
              <a:off x="2679700" y="3060700"/>
              <a:ext cx="1204341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117</a:t>
              </a:r>
              <a:r>
                <a:rPr lang="en-GB" sz="1200" baseline="70000" smtClean="0">
                  <a:solidFill>
                    <a:srgbClr val="000000"/>
                  </a:solidFill>
                  <a:latin typeface="Trebuchet MS - 24"/>
                </a:rPr>
                <a:t>o</a:t>
              </a:r>
              <a:endParaRPr lang="en-GB" sz="1200" baseline="70000">
                <a:solidFill>
                  <a:srgbClr val="000000"/>
                </a:solidFill>
                <a:latin typeface="Trebuchet MS - 2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00200" y="2235200"/>
              <a:ext cx="1192294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g</a:t>
              </a:r>
              <a:endParaRPr lang="en-GB">
                <a:solidFill>
                  <a:srgbClr val="000000"/>
                </a:solidFill>
                <a:latin typeface="Trebuchet MS - 24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58372" y="824691"/>
            <a:ext cx="3685159" cy="3957360"/>
            <a:chOff x="5258372" y="824691"/>
            <a:chExt cx="3685159" cy="3957360"/>
          </a:xfrm>
        </p:grpSpPr>
        <p:pic>
          <p:nvPicPr>
            <p:cNvPr id="11" name="Picture 10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6199">
              <a:off x="6552915" y="824691"/>
              <a:ext cx="764590" cy="395736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2" name="Picture 11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778117" y="361569"/>
              <a:ext cx="624205" cy="366369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3" name="Picture 12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836791" y="1871472"/>
              <a:ext cx="580771" cy="363270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4" name="TextBox 13"/>
            <p:cNvSpPr txBox="1"/>
            <p:nvPr/>
          </p:nvSpPr>
          <p:spPr>
            <a:xfrm>
              <a:off x="6477000" y="3187700"/>
              <a:ext cx="1228046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53</a:t>
              </a:r>
              <a:r>
                <a:rPr lang="en-GB" sz="1200" baseline="70000" smtClean="0">
                  <a:solidFill>
                    <a:srgbClr val="000000"/>
                  </a:solidFill>
                  <a:latin typeface="Trebuchet MS - 24"/>
                </a:rPr>
                <a:t>o</a:t>
              </a:r>
              <a:endParaRPr lang="en-GB" sz="1200" baseline="70000">
                <a:solidFill>
                  <a:srgbClr val="000000"/>
                </a:solidFill>
                <a:latin typeface="Trebuchet MS - 2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15200" y="1739900"/>
              <a:ext cx="119412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h</a:t>
              </a:r>
              <a:endParaRPr lang="en-GB">
                <a:solidFill>
                  <a:srgbClr val="000000"/>
                </a:solidFill>
                <a:latin typeface="Trebuchet MS - 24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98500" y="190500"/>
            <a:ext cx="841144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i="1" smtClean="0">
                <a:solidFill>
                  <a:srgbClr val="000000"/>
                </a:solidFill>
                <a:latin typeface="Trebuchet MS - 24"/>
              </a:rPr>
              <a:t>Explain the angle facts you've used to get your answers!</a:t>
            </a:r>
            <a:endParaRPr lang="en-GB" i="1">
              <a:solidFill>
                <a:srgbClr val="000000"/>
              </a:solidFill>
              <a:latin typeface="Trebuchet MS - 24"/>
            </a:endParaRPr>
          </a:p>
        </p:txBody>
      </p:sp>
    </p:spTree>
    <p:extLst>
      <p:ext uri="{BB962C8B-B14F-4D97-AF65-F5344CB8AC3E}">
        <p14:creationId xmlns:p14="http://schemas.microsoft.com/office/powerpoint/2010/main" val="1323098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4330700"/>
            <a:ext cx="2054606" cy="23421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0" y="736600"/>
            <a:ext cx="53126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u="sng" smtClean="0">
                <a:solidFill>
                  <a:srgbClr val="000000"/>
                </a:solidFill>
                <a:latin typeface="Trebuchet MS - 24"/>
              </a:rPr>
              <a:t>Question 9:</a:t>
            </a:r>
            <a:endParaRPr lang="en-GB" u="sng">
              <a:solidFill>
                <a:srgbClr val="000000"/>
              </a:solidFill>
              <a:latin typeface="Trebuchet MS - 2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9300" y="723900"/>
            <a:ext cx="525893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u="sng" smtClean="0">
                <a:solidFill>
                  <a:srgbClr val="000000"/>
                </a:solidFill>
                <a:latin typeface="Trebuchet MS - 24"/>
              </a:rPr>
              <a:t>Question 10:</a:t>
            </a:r>
            <a:endParaRPr lang="en-GB" u="sng">
              <a:solidFill>
                <a:srgbClr val="000000"/>
              </a:solidFill>
              <a:latin typeface="Trebuchet MS - 2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1137" y="858355"/>
            <a:ext cx="4017391" cy="3814060"/>
            <a:chOff x="461137" y="858355"/>
            <a:chExt cx="4017391" cy="3814060"/>
          </a:xfrm>
        </p:grpSpPr>
        <p:pic>
          <p:nvPicPr>
            <p:cNvPr id="5" name="Picture 4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85213" y="1622679"/>
              <a:ext cx="590931" cy="380936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6" name="Picture 5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135251" y="88773"/>
              <a:ext cx="669163" cy="40173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7" name="Picture 6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15800">
              <a:off x="2554605" y="1068070"/>
              <a:ext cx="573659" cy="356336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8" name="TextBox 7"/>
            <p:cNvSpPr txBox="1"/>
            <p:nvPr/>
          </p:nvSpPr>
          <p:spPr>
            <a:xfrm>
              <a:off x="3073400" y="3670300"/>
              <a:ext cx="1191964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74</a:t>
              </a:r>
              <a:r>
                <a:rPr lang="en-GB" sz="1200" baseline="70000" smtClean="0">
                  <a:solidFill>
                    <a:srgbClr val="000000"/>
                  </a:solidFill>
                  <a:latin typeface="Trebuchet MS - 24"/>
                </a:rPr>
                <a:t>o</a:t>
              </a:r>
              <a:endParaRPr lang="en-GB" sz="1200" baseline="70000">
                <a:solidFill>
                  <a:srgbClr val="000000"/>
                </a:solidFill>
                <a:latin typeface="Trebuchet MS - 2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43100" y="1320800"/>
              <a:ext cx="119338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j</a:t>
              </a:r>
              <a:endParaRPr lang="en-GB">
                <a:solidFill>
                  <a:srgbClr val="000000"/>
                </a:solidFill>
                <a:latin typeface="Trebuchet MS - 24"/>
              </a:endParaRPr>
            </a:p>
          </p:txBody>
        </p:sp>
        <p:pic>
          <p:nvPicPr>
            <p:cNvPr id="10" name="Picture 9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4605">
              <a:off x="1693923" y="858355"/>
              <a:ext cx="625233" cy="381406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1" name="TextBox 10"/>
            <p:cNvSpPr txBox="1"/>
            <p:nvPr/>
          </p:nvSpPr>
          <p:spPr>
            <a:xfrm>
              <a:off x="1168400" y="2247900"/>
              <a:ext cx="1204686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63</a:t>
              </a:r>
              <a:r>
                <a:rPr lang="en-GB" sz="1200" baseline="70000" smtClean="0">
                  <a:solidFill>
                    <a:srgbClr val="000000"/>
                  </a:solidFill>
                  <a:latin typeface="Trebuchet MS - 24"/>
                </a:rPr>
                <a:t>o</a:t>
              </a:r>
              <a:endParaRPr lang="en-GB" sz="1200" baseline="70000">
                <a:solidFill>
                  <a:srgbClr val="000000"/>
                </a:solidFill>
                <a:latin typeface="Trebuchet MS - 24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42524" y="2146300"/>
            <a:ext cx="4070475" cy="1359932"/>
            <a:chOff x="4942524" y="2146300"/>
            <a:chExt cx="4070475" cy="1359932"/>
          </a:xfrm>
        </p:grpSpPr>
        <p:pic>
          <p:nvPicPr>
            <p:cNvPr id="13" name="Picture 12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76693">
              <a:off x="6552945" y="824738"/>
              <a:ext cx="764540" cy="395732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4" name="Picture 13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30493">
              <a:off x="6642755" y="820570"/>
              <a:ext cx="670013" cy="407047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5" name="TextBox 14"/>
            <p:cNvSpPr txBox="1"/>
            <p:nvPr/>
          </p:nvSpPr>
          <p:spPr>
            <a:xfrm>
              <a:off x="6477000" y="3136900"/>
              <a:ext cx="1228433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134</a:t>
              </a:r>
              <a:r>
                <a:rPr lang="en-GB" sz="1200" baseline="70000" smtClean="0">
                  <a:solidFill>
                    <a:srgbClr val="000000"/>
                  </a:solidFill>
                  <a:latin typeface="Trebuchet MS - 24"/>
                </a:rPr>
                <a:t>o</a:t>
              </a:r>
              <a:endParaRPr lang="en-GB" sz="1200" baseline="70000">
                <a:solidFill>
                  <a:srgbClr val="000000"/>
                </a:solidFill>
                <a:latin typeface="Trebuchet MS - 24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13500" y="2146300"/>
              <a:ext cx="119412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k</a:t>
              </a:r>
              <a:endParaRPr lang="en-GB">
                <a:solidFill>
                  <a:srgbClr val="000000"/>
                </a:solidFill>
                <a:latin typeface="Trebuchet MS - 24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46900" y="2565400"/>
              <a:ext cx="119412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l</a:t>
              </a:r>
              <a:endParaRPr lang="en-GB">
                <a:solidFill>
                  <a:srgbClr val="000000"/>
                </a:solidFill>
                <a:latin typeface="Trebuchet MS - 24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49300" y="215900"/>
            <a:ext cx="803006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i="1" smtClean="0">
                <a:solidFill>
                  <a:srgbClr val="000000"/>
                </a:solidFill>
                <a:latin typeface="Trebuchet MS - 24"/>
              </a:rPr>
              <a:t>Explain the angle facts you've used to get your answers!</a:t>
            </a:r>
            <a:endParaRPr lang="en-GB" i="1">
              <a:solidFill>
                <a:srgbClr val="000000"/>
              </a:solidFill>
              <a:latin typeface="Trebuchet MS - 24"/>
            </a:endParaRPr>
          </a:p>
        </p:txBody>
      </p:sp>
    </p:spTree>
    <p:extLst>
      <p:ext uri="{BB962C8B-B14F-4D97-AF65-F5344CB8AC3E}">
        <p14:creationId xmlns:p14="http://schemas.microsoft.com/office/powerpoint/2010/main" val="3001716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165100"/>
            <a:ext cx="8739855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smtClean="0">
                <a:solidFill>
                  <a:srgbClr val="000000"/>
                </a:solidFill>
                <a:latin typeface="Trebuchet MS - 36"/>
              </a:rPr>
              <a:t>If you're in Wolverine's Angles class, I'd do your homework!</a:t>
            </a:r>
            <a:endParaRPr lang="en-GB" sz="2700">
              <a:solidFill>
                <a:srgbClr val="000000"/>
              </a:solidFill>
              <a:latin typeface="Trebuchet MS - 3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35100"/>
            <a:ext cx="7671673" cy="42942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24224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Custom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Trebuchet MS - 36</vt:lpstr>
      <vt:lpstr>Calibri</vt:lpstr>
      <vt:lpstr>Trebuchet MS - 24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Worthing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Lutwyche</dc:creator>
  <cp:lastModifiedBy>A Lutwyche</cp:lastModifiedBy>
  <cp:revision>1</cp:revision>
  <dcterms:created xsi:type="dcterms:W3CDTF">2015-01-25T11:22:17Z</dcterms:created>
  <dcterms:modified xsi:type="dcterms:W3CDTF">2015-01-25T11:22:27Z</dcterms:modified>
</cp:coreProperties>
</file>