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7620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426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5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4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0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2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2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0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7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9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8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0F9F-5C92-45FD-BD90-21D77AB19594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2805-ADDA-48ED-BE2E-F99267EB2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92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081808"/>
            <a:ext cx="7302500" cy="410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990600" y="582414"/>
            <a:ext cx="8128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0000"/>
                </a:solidFill>
                <a:latin typeface="Trebuchet MS - 72"/>
              </a:rPr>
              <a:t>X-Men Venn Diagrams</a:t>
            </a:r>
            <a:endParaRPr lang="en-GB" sz="5400" b="1" dirty="0">
              <a:solidFill>
                <a:srgbClr val="000000"/>
              </a:solidFill>
              <a:latin typeface="Trebuchet MS - 72"/>
            </a:endParaRPr>
          </a:p>
        </p:txBody>
      </p:sp>
    </p:spTree>
    <p:extLst>
      <p:ext uri="{BB962C8B-B14F-4D97-AF65-F5344CB8AC3E}">
        <p14:creationId xmlns:p14="http://schemas.microsoft.com/office/powerpoint/2010/main" val="34181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469900"/>
            <a:ext cx="8890000" cy="44012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  <a:latin typeface="Trebuchet MS - 28"/>
              </a:rPr>
              <a:t>Wolverine may be a member of the X-Men but they don't always share enemies. Charles Xavier and Wolverine are trying to prioritise which villains to concentrate their powers on (i.e. shared enemies).</a:t>
            </a:r>
          </a:p>
          <a:p>
            <a:pPr algn="ctr"/>
            <a:endParaRPr lang="en-GB" sz="2800" dirty="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2800" dirty="0" smtClean="0">
                <a:solidFill>
                  <a:srgbClr val="000000"/>
                </a:solidFill>
                <a:latin typeface="Trebuchet MS - 28"/>
              </a:rPr>
              <a:t>Can you help put X-Men's and Wolverine's enemies into a Venn diagram to make it easier for them to decide which villains to go after first?</a:t>
            </a:r>
          </a:p>
          <a:p>
            <a:pPr algn="ctr"/>
            <a:endParaRPr lang="en-GB" sz="2800" dirty="0" smtClean="0">
              <a:solidFill>
                <a:srgbClr val="000000"/>
              </a:solidFill>
              <a:latin typeface="Trebuchet MS - 28"/>
            </a:endParaRPr>
          </a:p>
          <a:p>
            <a:pPr algn="ctr"/>
            <a:r>
              <a:rPr lang="en-GB" sz="2800" dirty="0" smtClean="0">
                <a:solidFill>
                  <a:srgbClr val="000000"/>
                </a:solidFill>
                <a:latin typeface="Trebuchet MS - 28"/>
              </a:rPr>
              <a:t>They have chosen 13 villains each.</a:t>
            </a:r>
            <a:endParaRPr lang="en-GB" sz="2800" dirty="0">
              <a:solidFill>
                <a:srgbClr val="000000"/>
              </a:solidFill>
              <a:latin typeface="Trebuchet MS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5295900"/>
            <a:ext cx="1710436" cy="1952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5130800"/>
            <a:ext cx="1822196" cy="1612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848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06400" y="279400"/>
            <a:ext cx="4635500" cy="6898768"/>
            <a:chOff x="406400" y="279400"/>
            <a:chExt cx="4635500" cy="6898768"/>
          </a:xfrm>
        </p:grpSpPr>
        <p:sp>
          <p:nvSpPr>
            <p:cNvPr id="2" name="Freeform 1"/>
            <p:cNvSpPr/>
            <p:nvPr/>
          </p:nvSpPr>
          <p:spPr>
            <a:xfrm>
              <a:off x="406400" y="279400"/>
              <a:ext cx="4409568" cy="6898768"/>
            </a:xfrm>
            <a:custGeom>
              <a:avLst/>
              <a:gdLst/>
              <a:ahLst/>
              <a:cxnLst/>
              <a:rect l="0" t="0" r="0" b="0"/>
              <a:pathLst>
                <a:path w="4409568" h="6898768">
                  <a:moveTo>
                    <a:pt x="0" y="0"/>
                  </a:moveTo>
                  <a:lnTo>
                    <a:pt x="4409567" y="0"/>
                  </a:lnTo>
                  <a:lnTo>
                    <a:pt x="4409567" y="6898767"/>
                  </a:lnTo>
                  <a:lnTo>
                    <a:pt x="0" y="689876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9700" y="317500"/>
              <a:ext cx="2870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900" u="sng" dirty="0" smtClean="0">
                  <a:solidFill>
                    <a:srgbClr val="000000"/>
                  </a:solidFill>
                  <a:latin typeface="Trebuchet MS - 26"/>
                </a:rPr>
                <a:t>X-Men's Enemies</a:t>
              </a:r>
              <a:endParaRPr lang="en-GB" sz="1900" u="sng" dirty="0">
                <a:solidFill>
                  <a:srgbClr val="000000"/>
                </a:solidFill>
                <a:latin typeface="Trebuchet MS - 26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4200" y="889000"/>
              <a:ext cx="1651000" cy="1288365"/>
              <a:chOff x="584200" y="889000"/>
              <a:chExt cx="1651000" cy="128836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4200" y="1854200"/>
                <a:ext cx="1651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Apocalypse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" name="Picture 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100" y="889000"/>
                <a:ext cx="547624" cy="10577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2108200" y="774700"/>
              <a:ext cx="1168400" cy="1529665"/>
              <a:chOff x="2108200" y="774700"/>
              <a:chExt cx="1168400" cy="15296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108200" y="1981200"/>
                <a:ext cx="1168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Arcade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8" name="Picture 7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774700"/>
                <a:ext cx="389763" cy="122834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790700" y="2349500"/>
              <a:ext cx="965200" cy="1428065"/>
              <a:chOff x="1790700" y="2349500"/>
              <a:chExt cx="965200" cy="14280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790700" y="3454400"/>
                <a:ext cx="965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Astra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1" name="Picture 10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200" y="2349500"/>
                <a:ext cx="415417" cy="116471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520700" y="2260600"/>
              <a:ext cx="1193800" cy="1301065"/>
              <a:chOff x="520700" y="2260600"/>
              <a:chExt cx="1193800" cy="13010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20700" y="3238500"/>
                <a:ext cx="1193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Bastion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00" y="2260600"/>
                <a:ext cx="615569" cy="104063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20700" y="5727700"/>
              <a:ext cx="965200" cy="1301065"/>
              <a:chOff x="520700" y="5727700"/>
              <a:chExt cx="965200" cy="13010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22300" y="6705600"/>
                <a:ext cx="863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Blob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7" name="Picture 16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700" y="5727700"/>
                <a:ext cx="798322" cy="116268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2806700" y="2425700"/>
              <a:ext cx="2235200" cy="1529665"/>
              <a:chOff x="2806700" y="2425700"/>
              <a:chExt cx="2235200" cy="15296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806700" y="3632200"/>
                <a:ext cx="2235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Lord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0" name="Picture 19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0600" y="2425700"/>
                <a:ext cx="615950" cy="124345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543300" y="4038600"/>
              <a:ext cx="1320800" cy="1440765"/>
              <a:chOff x="3543300" y="4038600"/>
              <a:chExt cx="1320800" cy="14407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543300" y="51562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Magneto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3" name="Picture 22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1900" y="4038600"/>
                <a:ext cx="653542" cy="118059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251200" y="1028700"/>
              <a:ext cx="1600200" cy="1301065"/>
              <a:chOff x="3251200" y="1028700"/>
              <a:chExt cx="1600200" cy="130106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251200" y="2006600"/>
                <a:ext cx="1600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Sabretooth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6" name="Picture 25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4100" y="1028700"/>
                <a:ext cx="727075" cy="103073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3771900" y="5499100"/>
              <a:ext cx="1041400" cy="1605865"/>
              <a:chOff x="3771900" y="5499100"/>
              <a:chExt cx="1041400" cy="160586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771900" y="6781800"/>
                <a:ext cx="1041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Stryfe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9" name="Picture 28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1900" y="5499100"/>
                <a:ext cx="810260" cy="141744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2438400" y="5600700"/>
              <a:ext cx="1257300" cy="1478865"/>
              <a:chOff x="2438400" y="5600700"/>
              <a:chExt cx="1257300" cy="147886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552700" y="6756400"/>
                <a:ext cx="1143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Exodus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5600700"/>
                <a:ext cx="922655" cy="115265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622300" y="3683000"/>
              <a:ext cx="1244600" cy="1809065"/>
              <a:chOff x="622300" y="3683000"/>
              <a:chExt cx="1244600" cy="180906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22300" y="5168900"/>
                <a:ext cx="1244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Phalanx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5" name="Picture 34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3683000"/>
                <a:ext cx="489585" cy="156044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2260600" y="3975100"/>
              <a:ext cx="1397000" cy="1504265"/>
              <a:chOff x="2260600" y="3975100"/>
              <a:chExt cx="1397000" cy="150426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260600" y="5156200"/>
                <a:ext cx="1397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Warhawk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8" name="Picture 37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6200" y="3975100"/>
                <a:ext cx="545338" cy="12505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562100" y="4521200"/>
              <a:ext cx="1219200" cy="1580465"/>
              <a:chOff x="1562100" y="4521200"/>
              <a:chExt cx="1219200" cy="1580465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638300" y="5778500"/>
                <a:ext cx="1143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Deluge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1" name="Picture 40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2100" y="4521200"/>
                <a:ext cx="710692" cy="128854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grpSp>
        <p:nvGrpSpPr>
          <p:cNvPr id="85" name="Group 84"/>
          <p:cNvGrpSpPr/>
          <p:nvPr/>
        </p:nvGrpSpPr>
        <p:grpSpPr>
          <a:xfrm>
            <a:off x="5269036" y="279400"/>
            <a:ext cx="4635500" cy="6898768"/>
            <a:chOff x="5067300" y="279400"/>
            <a:chExt cx="4635500" cy="6898768"/>
          </a:xfrm>
        </p:grpSpPr>
        <p:sp>
          <p:nvSpPr>
            <p:cNvPr id="44" name="Freeform 43"/>
            <p:cNvSpPr/>
            <p:nvPr/>
          </p:nvSpPr>
          <p:spPr>
            <a:xfrm>
              <a:off x="5067300" y="279400"/>
              <a:ext cx="4409568" cy="6898768"/>
            </a:xfrm>
            <a:custGeom>
              <a:avLst/>
              <a:gdLst/>
              <a:ahLst/>
              <a:cxnLst/>
              <a:rect l="0" t="0" r="0" b="0"/>
              <a:pathLst>
                <a:path w="4409568" h="6898768">
                  <a:moveTo>
                    <a:pt x="0" y="0"/>
                  </a:moveTo>
                  <a:lnTo>
                    <a:pt x="4409567" y="0"/>
                  </a:lnTo>
                  <a:lnTo>
                    <a:pt x="4409567" y="6898767"/>
                  </a:lnTo>
                  <a:lnTo>
                    <a:pt x="0" y="6898767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27700" y="330200"/>
              <a:ext cx="34036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900" u="sng" dirty="0" smtClean="0">
                  <a:solidFill>
                    <a:srgbClr val="000000"/>
                  </a:solidFill>
                  <a:latin typeface="Trebuchet MS - 26"/>
                </a:rPr>
                <a:t>Wolverine's Enemies</a:t>
              </a:r>
              <a:endParaRPr lang="en-GB" sz="1900" u="sng" dirty="0">
                <a:solidFill>
                  <a:srgbClr val="000000"/>
                </a:solidFill>
                <a:latin typeface="Trebuchet MS - 26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067300" y="863600"/>
              <a:ext cx="1828800" cy="1618565"/>
              <a:chOff x="5067300" y="863600"/>
              <a:chExt cx="1828800" cy="161856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067300" y="2159000"/>
                <a:ext cx="1828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Bloodscream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7" name="Picture 46"/>
              <p:cNvPicPr>
                <a:picLocks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2900" y="863600"/>
                <a:ext cx="709295" cy="139141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6718300" y="5346700"/>
              <a:ext cx="1651000" cy="1288365"/>
              <a:chOff x="6718300" y="5346700"/>
              <a:chExt cx="1651000" cy="128836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718300" y="6311900"/>
                <a:ext cx="1651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Apocalypse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0" name="Picture 4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8200" y="5346700"/>
                <a:ext cx="547624" cy="10577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7366000" y="2895600"/>
              <a:ext cx="1168400" cy="1529665"/>
              <a:chOff x="7366000" y="2895600"/>
              <a:chExt cx="1168400" cy="1529665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366000" y="4102100"/>
                <a:ext cx="1168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Arcade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3" name="Picture 52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6200" y="2895600"/>
                <a:ext cx="389763" cy="122834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467600" y="812800"/>
              <a:ext cx="2235200" cy="1529665"/>
              <a:chOff x="7467600" y="812800"/>
              <a:chExt cx="2235200" cy="152966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7467600" y="2019300"/>
                <a:ext cx="2235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Lord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6" name="Picture 55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1500" y="812800"/>
                <a:ext cx="615950" cy="124345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499100" y="5626100"/>
              <a:ext cx="1320800" cy="1440765"/>
              <a:chOff x="5499100" y="5626100"/>
              <a:chExt cx="1320800" cy="144076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499100" y="67437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Magneto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9" name="Picture 58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7700" y="5626100"/>
                <a:ext cx="653542" cy="118059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3" name="Group 62"/>
            <p:cNvGrpSpPr/>
            <p:nvPr/>
          </p:nvGrpSpPr>
          <p:grpSpPr>
            <a:xfrm>
              <a:off x="7835900" y="4343400"/>
              <a:ext cx="1600200" cy="1301065"/>
              <a:chOff x="7835900" y="4343400"/>
              <a:chExt cx="1600200" cy="130106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7835900" y="5321300"/>
                <a:ext cx="1600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Sabretooth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2" name="Picture 61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8800" y="4343400"/>
                <a:ext cx="727075" cy="103073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6400800" y="838200"/>
              <a:ext cx="1320800" cy="1186765"/>
              <a:chOff x="6400800" y="838200"/>
              <a:chExt cx="1320800" cy="118676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00800" y="17018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Romulus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5" name="Picture 64"/>
              <p:cNvPicPr>
                <a:picLocks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2100" y="838200"/>
                <a:ext cx="602742" cy="93916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6375400" y="2501900"/>
              <a:ext cx="1409700" cy="1135965"/>
              <a:chOff x="6375400" y="2501900"/>
              <a:chExt cx="1409700" cy="1135965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38900" y="3314700"/>
                <a:ext cx="1346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Titannus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8" name="Picture 67"/>
              <p:cNvPicPr>
                <a:picLocks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400" y="2501900"/>
                <a:ext cx="1238504" cy="86220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5130800" y="4191000"/>
              <a:ext cx="939800" cy="1555065"/>
              <a:chOff x="5130800" y="4191000"/>
              <a:chExt cx="939800" cy="155506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5130800" y="5422900"/>
                <a:ext cx="939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Cylla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71" name="Picture 70"/>
              <p:cNvPicPr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7000" y="4191000"/>
                <a:ext cx="577596" cy="128181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5918200" y="3771900"/>
              <a:ext cx="2286000" cy="1466165"/>
              <a:chOff x="5918200" y="3771900"/>
              <a:chExt cx="2286000" cy="146616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5918200" y="4914900"/>
                <a:ext cx="2286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Lady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74" name="Picture 73"/>
              <p:cNvPicPr>
                <a:picLocks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7800" y="3771900"/>
                <a:ext cx="682117" cy="124091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8" name="Group 77"/>
            <p:cNvGrpSpPr/>
            <p:nvPr/>
          </p:nvGrpSpPr>
          <p:grpSpPr>
            <a:xfrm>
              <a:off x="8318500" y="5791200"/>
              <a:ext cx="1041400" cy="1351865"/>
              <a:chOff x="8318500" y="5791200"/>
              <a:chExt cx="1041400" cy="135186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8318500" y="6819900"/>
                <a:ext cx="1041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Zaran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77" name="Picture 76"/>
              <p:cNvPicPr>
                <a:picLocks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1700" y="5791200"/>
                <a:ext cx="401320" cy="110261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5143500" y="2565400"/>
              <a:ext cx="1701800" cy="1491565"/>
              <a:chOff x="5143500" y="2565400"/>
              <a:chExt cx="1701800" cy="1491565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5143500" y="3733800"/>
                <a:ext cx="1701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Bushwacker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80" name="Picture 79"/>
              <p:cNvPicPr>
                <a:picLocks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2600" y="2565400"/>
                <a:ext cx="613156" cy="12335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84" name="Group 83"/>
            <p:cNvGrpSpPr/>
            <p:nvPr/>
          </p:nvGrpSpPr>
          <p:grpSpPr>
            <a:xfrm>
              <a:off x="8128000" y="2514600"/>
              <a:ext cx="1473200" cy="1516965"/>
              <a:chOff x="8128000" y="2514600"/>
              <a:chExt cx="1473200" cy="1516965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8128000" y="3708400"/>
                <a:ext cx="1473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Meltdown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83" name="Picture 82"/>
              <p:cNvPicPr>
                <a:picLocks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9300" y="2514600"/>
                <a:ext cx="726313" cy="118402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29459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50800" y="1168400"/>
            <a:ext cx="9730868" cy="6060568"/>
            <a:chOff x="50800" y="1168400"/>
            <a:chExt cx="9730868" cy="6060568"/>
          </a:xfrm>
        </p:grpSpPr>
        <p:grpSp>
          <p:nvGrpSpPr>
            <p:cNvPr id="8" name="Group 7"/>
            <p:cNvGrpSpPr/>
            <p:nvPr/>
          </p:nvGrpSpPr>
          <p:grpSpPr>
            <a:xfrm>
              <a:off x="50800" y="1168400"/>
              <a:ext cx="9730868" cy="6060568"/>
              <a:chOff x="50800" y="1168400"/>
              <a:chExt cx="9730868" cy="606056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409700" y="1701800"/>
                <a:ext cx="4982718" cy="5131562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429000" y="1701800"/>
                <a:ext cx="4982718" cy="5131562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97000" y="1892300"/>
                <a:ext cx="1270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X-Men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493000" y="1993900"/>
                <a:ext cx="1803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mtClean="0">
                    <a:solidFill>
                      <a:srgbClr val="000000"/>
                    </a:solidFill>
                    <a:latin typeface="Trebuchet MS - 24"/>
                  </a:rPr>
                  <a:t>Wolverine</a:t>
                </a:r>
                <a:endParaRPr lang="en-GB">
                  <a:solidFill>
                    <a:srgbClr val="000000"/>
                  </a:solidFill>
                  <a:latin typeface="Trebuchet MS - 24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368300" y="1308100"/>
                <a:ext cx="9413368" cy="5920868"/>
              </a:xfrm>
              <a:custGeom>
                <a:avLst/>
                <a:gdLst/>
                <a:ahLst/>
                <a:cxnLst/>
                <a:rect l="0" t="0" r="0" b="0"/>
                <a:pathLst>
                  <a:path w="9413368" h="5920868">
                    <a:moveTo>
                      <a:pt x="0" y="0"/>
                    </a:moveTo>
                    <a:lnTo>
                      <a:pt x="9413367" y="0"/>
                    </a:lnTo>
                    <a:lnTo>
                      <a:pt x="9413367" y="5920867"/>
                    </a:lnTo>
                    <a:lnTo>
                      <a:pt x="0" y="592086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0800" y="1168400"/>
                <a:ext cx="6350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l-GR" sz="2100" smtClean="0">
                    <a:solidFill>
                      <a:srgbClr val="000000"/>
                    </a:solidFill>
                    <a:latin typeface="Trebuchet MS - 28"/>
                  </a:rPr>
                  <a:t>ε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54500" y="2072767"/>
              <a:ext cx="1346200" cy="1095198"/>
              <a:chOff x="4254500" y="2072767"/>
              <a:chExt cx="1346200" cy="109519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54500" y="2844800"/>
                <a:ext cx="1346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Apocalypse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0" name="Picture 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6676" y="2072767"/>
                <a:ext cx="439293" cy="84848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670300" y="3213354"/>
              <a:ext cx="914400" cy="1237311"/>
              <a:chOff x="3670300" y="3213354"/>
              <a:chExt cx="914400" cy="123731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670300" y="4127500"/>
                <a:ext cx="914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Arcade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4968" y="3213354"/>
                <a:ext cx="293751" cy="92583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4089400" y="3836162"/>
              <a:ext cx="1752600" cy="1249503"/>
              <a:chOff x="4089400" y="3836162"/>
              <a:chExt cx="1752600" cy="12495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089400" y="4762500"/>
                <a:ext cx="1752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Lord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9630" y="3836162"/>
                <a:ext cx="471805" cy="9525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4445000" y="5105146"/>
              <a:ext cx="1016000" cy="1161619"/>
              <a:chOff x="4445000" y="5105146"/>
              <a:chExt cx="1016000" cy="116161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445000" y="5943600"/>
                <a:ext cx="1016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Magneto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9" name="Picture 18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1436" y="5105146"/>
                <a:ext cx="487426" cy="88049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219700" y="3177286"/>
              <a:ext cx="1295400" cy="1095579"/>
              <a:chOff x="5219700" y="3177286"/>
              <a:chExt cx="1295400" cy="109557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219700" y="3949700"/>
                <a:ext cx="1295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Sabretooth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2" name="Picture 21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7990" y="3177286"/>
                <a:ext cx="578739" cy="82042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403600" y="1749806"/>
              <a:ext cx="711200" cy="1087959"/>
              <a:chOff x="3403600" y="1749806"/>
              <a:chExt cx="711200" cy="108795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403600" y="25146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Astra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5" name="Picture 24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2444" y="1749806"/>
                <a:ext cx="288417" cy="80860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676400" y="3947033"/>
              <a:ext cx="863600" cy="998932"/>
              <a:chOff x="1676400" y="3947033"/>
              <a:chExt cx="863600" cy="99893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676400" y="4622800"/>
                <a:ext cx="863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Bastion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8" name="Picture 27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0319" y="3947033"/>
                <a:ext cx="428879" cy="72504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2816225" y="4733925"/>
              <a:ext cx="688975" cy="999440"/>
              <a:chOff x="2816225" y="4733925"/>
              <a:chExt cx="688975" cy="99944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870200" y="5410200"/>
                <a:ext cx="635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Blob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1" name="Picture 30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6225" y="4733925"/>
                <a:ext cx="548259" cy="79844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3340100" y="5636895"/>
              <a:ext cx="787400" cy="1239470"/>
              <a:chOff x="3340100" y="5636895"/>
              <a:chExt cx="787400" cy="123947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340100" y="6553200"/>
                <a:ext cx="787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Stryfe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4" name="Picture 33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3595" y="5636895"/>
                <a:ext cx="576326" cy="100812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2042033" y="5039233"/>
              <a:ext cx="904367" cy="1125932"/>
              <a:chOff x="2042033" y="5039233"/>
              <a:chExt cx="904367" cy="112593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108200" y="5842000"/>
                <a:ext cx="838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Exodus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7" name="Picture 36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2033" y="5039233"/>
                <a:ext cx="643763" cy="80416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2794000" y="1902968"/>
              <a:ext cx="914400" cy="1379297"/>
              <a:chOff x="2794000" y="1902968"/>
              <a:chExt cx="914400" cy="137929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794000" y="2959100"/>
                <a:ext cx="914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Phalanx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0" name="Picture 39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8028" y="1902968"/>
                <a:ext cx="347980" cy="110896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1727200" y="2498979"/>
              <a:ext cx="1016000" cy="1138886"/>
              <a:chOff x="1727200" y="2498979"/>
              <a:chExt cx="1016000" cy="1138886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727200" y="3314700"/>
                <a:ext cx="1016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Warhawk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3" name="Picture 42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9836" y="2498979"/>
                <a:ext cx="377190" cy="86499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702052" y="3451352"/>
              <a:ext cx="866648" cy="1189813"/>
              <a:chOff x="2702052" y="3451352"/>
              <a:chExt cx="866648" cy="1189813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730500" y="4318000"/>
                <a:ext cx="838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Deluge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6" name="Picture 45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2052" y="3451352"/>
                <a:ext cx="490855" cy="89001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6248400" y="1890014"/>
              <a:ext cx="1320800" cy="1239851"/>
              <a:chOff x="6248400" y="1890014"/>
              <a:chExt cx="1320800" cy="1239851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248400" y="28067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Bloodscream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9" name="Picture 48"/>
              <p:cNvPicPr>
                <a:picLocks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608" y="1890014"/>
                <a:ext cx="500126" cy="98120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7264400" y="2651379"/>
              <a:ext cx="939800" cy="922986"/>
              <a:chOff x="7264400" y="2651379"/>
              <a:chExt cx="939800" cy="922986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7264400" y="3251200"/>
                <a:ext cx="939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Romulus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2" name="Picture 51"/>
              <p:cNvPicPr>
                <a:picLocks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788" y="2651379"/>
                <a:ext cx="416687" cy="64935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5647436" y="1786636"/>
              <a:ext cx="956564" cy="873329"/>
              <a:chOff x="5647436" y="1786636"/>
              <a:chExt cx="956564" cy="873329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5664200" y="2336800"/>
                <a:ext cx="939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Titannus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5" name="Picture 54"/>
              <p:cNvPicPr>
                <a:picLocks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7436" y="1786636"/>
                <a:ext cx="830326" cy="57810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7772400" y="3501517"/>
              <a:ext cx="685800" cy="1152348"/>
              <a:chOff x="7772400" y="3501517"/>
              <a:chExt cx="685800" cy="115234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772400" y="4330700"/>
                <a:ext cx="685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Cylla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8" name="Picture 57"/>
              <p:cNvPicPr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853" y="3501517"/>
                <a:ext cx="391160" cy="86804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6413500" y="3031236"/>
              <a:ext cx="1574800" cy="1320062"/>
              <a:chOff x="6413500" y="3031236"/>
              <a:chExt cx="1574800" cy="132006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413500" y="3797300"/>
                <a:ext cx="1574800" cy="5539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Lady Deathstrike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1" name="Picture 60"/>
              <p:cNvPicPr>
                <a:picLocks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8569" y="3031236"/>
                <a:ext cx="456692" cy="83096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451600" y="4101211"/>
              <a:ext cx="787400" cy="1073354"/>
              <a:chOff x="6451600" y="4101211"/>
              <a:chExt cx="787400" cy="1073354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451600" y="4851400"/>
                <a:ext cx="7874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Zaran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4" name="Picture 63"/>
              <p:cNvPicPr>
                <a:picLocks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6446" y="4101211"/>
                <a:ext cx="293878" cy="80746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6858000" y="4673727"/>
              <a:ext cx="1320800" cy="1199338"/>
              <a:chOff x="6858000" y="4673727"/>
              <a:chExt cx="1320800" cy="1199338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858000" y="5549900"/>
                <a:ext cx="1320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Bushwacker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67" name="Picture 66"/>
              <p:cNvPicPr>
                <a:picLocks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8835" y="4673727"/>
                <a:ext cx="460756" cy="92697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5981700" y="5335778"/>
              <a:ext cx="1193800" cy="1261187"/>
              <a:chOff x="5981700" y="5335778"/>
              <a:chExt cx="1193800" cy="126118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5981700" y="6273800"/>
                <a:ext cx="11938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Meltdown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70" name="Picture 69"/>
              <p:cNvPicPr>
                <a:picLocks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297" y="5335778"/>
                <a:ext cx="569341" cy="92824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sp>
        <p:nvSpPr>
          <p:cNvPr id="73" name="TextBox 72"/>
          <p:cNvSpPr txBox="1"/>
          <p:nvPr/>
        </p:nvSpPr>
        <p:spPr>
          <a:xfrm>
            <a:off x="3683000" y="139700"/>
            <a:ext cx="33020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b="1" u="sng" smtClean="0">
                <a:solidFill>
                  <a:srgbClr val="000000"/>
                </a:solidFill>
                <a:latin typeface="Trebuchet MS - 36"/>
              </a:rPr>
              <a:t>The Answer:</a:t>
            </a:r>
            <a:endParaRPr lang="en-GB" sz="3200" b="1" u="sng">
              <a:solidFill>
                <a:srgbClr val="000000"/>
              </a:solidFill>
              <a:latin typeface="Trebuchet MS - 36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29000" y="622300"/>
            <a:ext cx="36322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000000"/>
                </a:solidFill>
                <a:latin typeface="Trebuchet MS - 36"/>
              </a:rPr>
              <a:t>ε</a:t>
            </a:r>
            <a:r>
              <a:rPr lang="en-GB" sz="2400" dirty="0" smtClean="0">
                <a:solidFill>
                  <a:srgbClr val="000000"/>
                </a:solidFill>
                <a:latin typeface="Trebuchet MS - 24"/>
              </a:rPr>
              <a:t> = {All known </a:t>
            </a:r>
            <a:r>
              <a:rPr lang="en-GB" sz="2400" dirty="0" smtClean="0">
                <a:solidFill>
                  <a:srgbClr val="000000"/>
                </a:solidFill>
                <a:latin typeface="Trebuchet MS - 24"/>
              </a:rPr>
              <a:t>villains</a:t>
            </a:r>
            <a:r>
              <a:rPr lang="en-GB" sz="2400" dirty="0" smtClean="0">
                <a:solidFill>
                  <a:srgbClr val="000000"/>
                </a:solidFill>
                <a:latin typeface="Trebuchet MS - 24"/>
              </a:rPr>
              <a:t>}</a:t>
            </a:r>
            <a:endParaRPr lang="en-GB" sz="2400" dirty="0">
              <a:solidFill>
                <a:srgbClr val="000000"/>
              </a:solidFill>
              <a:latin typeface="Trebuchet MS - 24"/>
            </a:endParaRPr>
          </a:p>
        </p:txBody>
      </p:sp>
    </p:spTree>
    <p:extLst>
      <p:ext uri="{BB962C8B-B14F-4D97-AF65-F5344CB8AC3E}">
        <p14:creationId xmlns:p14="http://schemas.microsoft.com/office/powerpoint/2010/main" val="24177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83457" y="2519495"/>
            <a:ext cx="9577064" cy="5067208"/>
            <a:chOff x="1562100" y="2582817"/>
            <a:chExt cx="7069329" cy="4752981"/>
          </a:xfrm>
        </p:grpSpPr>
        <p:grpSp>
          <p:nvGrpSpPr>
            <p:cNvPr id="72" name="Group 71"/>
            <p:cNvGrpSpPr/>
            <p:nvPr/>
          </p:nvGrpSpPr>
          <p:grpSpPr>
            <a:xfrm>
              <a:off x="1562100" y="2882900"/>
              <a:ext cx="7069329" cy="4452898"/>
              <a:chOff x="1562100" y="2882900"/>
              <a:chExt cx="7069329" cy="445289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562100" y="2882900"/>
                <a:ext cx="7069329" cy="4391153"/>
                <a:chOff x="1562100" y="2882900"/>
                <a:chExt cx="7069329" cy="4391153"/>
              </a:xfrm>
            </p:grpSpPr>
            <p:sp>
              <p:nvSpPr>
                <p:cNvPr id="2" name="Oval 1"/>
                <p:cNvSpPr/>
                <p:nvPr/>
              </p:nvSpPr>
              <p:spPr>
                <a:xfrm>
                  <a:off x="2562098" y="3267075"/>
                  <a:ext cx="3612388" cy="3720084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4026154" y="3267075"/>
                  <a:ext cx="3612134" cy="3720084"/>
                </a:xfrm>
                <a:prstGeom prst="ellipse">
                  <a:avLst/>
                </a:prstGeom>
                <a:solidFill>
                  <a:schemeClr val="accent1">
                    <a:alpha val="1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2540000" y="3403600"/>
                  <a:ext cx="9652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X-Men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959600" y="3479800"/>
                  <a:ext cx="1346200" cy="369332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mtClean="0">
                      <a:solidFill>
                        <a:srgbClr val="000000"/>
                      </a:solidFill>
                      <a:latin typeface="Trebuchet MS - 24"/>
                    </a:rPr>
                    <a:t>Wolverine</a:t>
                  </a:r>
                  <a:endParaRPr lang="en-GB">
                    <a:solidFill>
                      <a:srgbClr val="000000"/>
                    </a:solidFill>
                    <a:latin typeface="Trebuchet MS - 24"/>
                  </a:endParaRPr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>
                  <a:off x="1807210" y="2981579"/>
                  <a:ext cx="6824219" cy="42924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24219" h="4292474">
                      <a:moveTo>
                        <a:pt x="0" y="0"/>
                      </a:moveTo>
                      <a:lnTo>
                        <a:pt x="6824218" y="0"/>
                      </a:lnTo>
                      <a:lnTo>
                        <a:pt x="6824218" y="4292473"/>
                      </a:lnTo>
                      <a:lnTo>
                        <a:pt x="0" y="4292473"/>
                      </a:lnTo>
                      <a:close/>
                    </a:path>
                  </a:pathLst>
                </a:custGeom>
                <a:solidFill>
                  <a:schemeClr val="accent1">
                    <a:alpha val="1000"/>
                  </a:schemeClr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562100" y="2882900"/>
                  <a:ext cx="482600" cy="4154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l-GR" sz="2100" smtClean="0">
                      <a:solidFill>
                        <a:srgbClr val="000000"/>
                      </a:solidFill>
                      <a:latin typeface="Trebuchet MS - 28"/>
                    </a:rPr>
                    <a:t>ε</a:t>
                  </a:r>
                  <a:endParaRPr lang="en-GB" sz="2100">
                    <a:solidFill>
                      <a:srgbClr val="000000"/>
                    </a:solidFill>
                    <a:latin typeface="Trebuchet MS - 28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610100" y="3535934"/>
                <a:ext cx="1016000" cy="1107464"/>
                <a:chOff x="4610100" y="3535934"/>
                <a:chExt cx="1016000" cy="1107464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610100" y="4089400"/>
                  <a:ext cx="10160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Apocalypse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10" name="Picture 9"/>
                <p:cNvPicPr>
                  <a:picLocks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8804" y="3535934"/>
                  <a:ext cx="318516" cy="615061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4178300" y="4362831"/>
                <a:ext cx="685800" cy="1220367"/>
                <a:chOff x="4178300" y="4362831"/>
                <a:chExt cx="685800" cy="1220367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4178300" y="5029200"/>
                  <a:ext cx="6858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Arcade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13" name="Picture 12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2930" y="4362831"/>
                  <a:ext cx="212979" cy="671195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483100" y="4814316"/>
                <a:ext cx="1295400" cy="1226082"/>
                <a:chOff x="4483100" y="4814316"/>
                <a:chExt cx="1295400" cy="1226082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4483100" y="5486400"/>
                  <a:ext cx="12954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Lord Deathstrike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16" name="Picture 15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18202" y="4814316"/>
                  <a:ext cx="342011" cy="69049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4749800" y="5734304"/>
                <a:ext cx="762000" cy="1156994"/>
                <a:chOff x="4749800" y="5734304"/>
                <a:chExt cx="762000" cy="1156994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749800" y="6337300"/>
                  <a:ext cx="7620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Magneto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19" name="Picture 18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97755" y="5734304"/>
                  <a:ext cx="353314" cy="638302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5308600" y="4336669"/>
                <a:ext cx="965200" cy="1119529"/>
                <a:chOff x="5308600" y="4336669"/>
                <a:chExt cx="965200" cy="1119529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5308600" y="4902200"/>
                  <a:ext cx="9652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Sabretooth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22" name="Picture 21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3263" y="4336669"/>
                  <a:ext cx="419608" cy="594741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26" name="Group 25"/>
              <p:cNvGrpSpPr/>
              <p:nvPr/>
            </p:nvGrpSpPr>
            <p:grpSpPr>
              <a:xfrm>
                <a:off x="3987800" y="3301873"/>
                <a:ext cx="558800" cy="1112925"/>
                <a:chOff x="3987800" y="3301873"/>
                <a:chExt cx="558800" cy="111292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3987800" y="3860800"/>
                  <a:ext cx="5588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Astra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25" name="Picture 24"/>
                <p:cNvPicPr>
                  <a:picLocks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5562" y="3301873"/>
                  <a:ext cx="209042" cy="586232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29" name="Group 28"/>
              <p:cNvGrpSpPr/>
              <p:nvPr/>
            </p:nvGrpSpPr>
            <p:grpSpPr>
              <a:xfrm>
                <a:off x="2743200" y="4894707"/>
                <a:ext cx="660400" cy="1044091"/>
                <a:chOff x="2743200" y="4894707"/>
                <a:chExt cx="660400" cy="1044091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743200" y="5384800"/>
                  <a:ext cx="6604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Bastion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28" name="Picture 27"/>
                <p:cNvPicPr>
                  <a:picLocks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8069" y="4894707"/>
                  <a:ext cx="310896" cy="525653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32" name="Group 31"/>
              <p:cNvGrpSpPr/>
              <p:nvPr/>
            </p:nvGrpSpPr>
            <p:grpSpPr>
              <a:xfrm>
                <a:off x="3581781" y="5465191"/>
                <a:ext cx="507619" cy="1045107"/>
                <a:chOff x="3581781" y="5465191"/>
                <a:chExt cx="507619" cy="104510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606800" y="5956300"/>
                  <a:ext cx="4826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Blob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31" name="Picture 30"/>
                <p:cNvPicPr>
                  <a:picLocks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1781" y="5465191"/>
                  <a:ext cx="397510" cy="578866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3949700" y="6119876"/>
                <a:ext cx="609600" cy="1215922"/>
                <a:chOff x="3949700" y="6119876"/>
                <a:chExt cx="609600" cy="1215922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3949700" y="6781800"/>
                  <a:ext cx="6096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Stryfe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34" name="Picture 33"/>
                <p:cNvPicPr>
                  <a:picLocks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8656" y="6119876"/>
                  <a:ext cx="417830" cy="730885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>
                <a:off x="3020568" y="5686552"/>
                <a:ext cx="662432" cy="1141246"/>
                <a:chOff x="3020568" y="5686552"/>
                <a:chExt cx="662432" cy="114124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3048000" y="6273800"/>
                  <a:ext cx="6350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Exodus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37" name="Picture 36"/>
                <p:cNvPicPr>
                  <a:picLocks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0568" y="5686552"/>
                  <a:ext cx="466725" cy="58293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41" name="Group 40"/>
              <p:cNvGrpSpPr/>
              <p:nvPr/>
            </p:nvGrpSpPr>
            <p:grpSpPr>
              <a:xfrm>
                <a:off x="3543300" y="3412871"/>
                <a:ext cx="685800" cy="1319427"/>
                <a:chOff x="3543300" y="3412871"/>
                <a:chExt cx="685800" cy="13194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3543300" y="4178300"/>
                  <a:ext cx="6858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Phalanx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40" name="Picture 39"/>
                <p:cNvPicPr>
                  <a:picLocks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8085" y="3412871"/>
                  <a:ext cx="252222" cy="80391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2768600" y="3844925"/>
                <a:ext cx="762000" cy="1141373"/>
                <a:chOff x="2768600" y="3844925"/>
                <a:chExt cx="762000" cy="1141373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2768600" y="4432300"/>
                  <a:ext cx="7620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Warhawk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43" name="Picture 42"/>
                <p:cNvPicPr>
                  <a:picLocks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82722" y="3844925"/>
                  <a:ext cx="273431" cy="627126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47" name="Group 46"/>
              <p:cNvGrpSpPr/>
              <p:nvPr/>
            </p:nvGrpSpPr>
            <p:grpSpPr>
              <a:xfrm>
                <a:off x="3499104" y="4535424"/>
                <a:ext cx="641096" cy="1187474"/>
                <a:chOff x="3499104" y="4535424"/>
                <a:chExt cx="641096" cy="1187474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3505200" y="5168900"/>
                  <a:ext cx="6350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Deluge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46" name="Picture 45"/>
                <p:cNvPicPr>
                  <a:picLocks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9104" y="4535424"/>
                  <a:ext cx="355854" cy="64528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50" name="Group 49"/>
              <p:cNvGrpSpPr/>
              <p:nvPr/>
            </p:nvGrpSpPr>
            <p:grpSpPr>
              <a:xfrm>
                <a:off x="6057900" y="3403473"/>
                <a:ext cx="990600" cy="1214525"/>
                <a:chOff x="6057900" y="3403473"/>
                <a:chExt cx="990600" cy="1214525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6057900" y="4064000"/>
                  <a:ext cx="9906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Bloodscream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49" name="Picture 48"/>
                <p:cNvPicPr>
                  <a:picLocks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3767" y="3403473"/>
                  <a:ext cx="362585" cy="71132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53" name="Group 52"/>
              <p:cNvGrpSpPr/>
              <p:nvPr/>
            </p:nvGrpSpPr>
            <p:grpSpPr>
              <a:xfrm>
                <a:off x="6794500" y="3955415"/>
                <a:ext cx="711200" cy="992783"/>
                <a:chOff x="6794500" y="3955415"/>
                <a:chExt cx="711200" cy="992783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6794500" y="4394200"/>
                  <a:ext cx="7112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Romulus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52" name="Picture 51"/>
                <p:cNvPicPr>
                  <a:picLocks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9534" y="3955415"/>
                  <a:ext cx="302133" cy="470789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>
                <a:off x="5626100" y="3328543"/>
                <a:ext cx="711200" cy="946555"/>
                <a:chOff x="5626100" y="3328543"/>
                <a:chExt cx="711200" cy="946555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626100" y="3721100"/>
                  <a:ext cx="7112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Titannus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55" name="Picture 54"/>
                <p:cNvPicPr>
                  <a:picLocks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4355" y="3328543"/>
                  <a:ext cx="601980" cy="41910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59" name="Group 58"/>
              <p:cNvGrpSpPr/>
              <p:nvPr/>
            </p:nvGrpSpPr>
            <p:grpSpPr>
              <a:xfrm>
                <a:off x="7162800" y="4571746"/>
                <a:ext cx="533400" cy="1151152"/>
                <a:chOff x="7162800" y="4571746"/>
                <a:chExt cx="533400" cy="1151152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7162800" y="5168900"/>
                  <a:ext cx="5334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Cylla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58" name="Picture 57"/>
                <p:cNvPicPr>
                  <a:picLocks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24522" y="4571746"/>
                  <a:ext cx="283591" cy="629285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62" name="Group 61"/>
              <p:cNvGrpSpPr/>
              <p:nvPr/>
            </p:nvGrpSpPr>
            <p:grpSpPr>
              <a:xfrm>
                <a:off x="6172200" y="4230878"/>
                <a:ext cx="1168400" cy="1111020"/>
                <a:chOff x="6172200" y="4230878"/>
                <a:chExt cx="1168400" cy="1111020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6172200" y="4787900"/>
                  <a:ext cx="11684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Lady Deathstrike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61" name="Picture 60"/>
                <p:cNvPicPr>
                  <a:picLocks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7828" y="4230878"/>
                  <a:ext cx="331089" cy="602361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6197600" y="5006467"/>
                <a:ext cx="609600" cy="1097431"/>
                <a:chOff x="6197600" y="5006467"/>
                <a:chExt cx="609600" cy="1097431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6197600" y="5549900"/>
                  <a:ext cx="6096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Zaran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64" name="Picture 63"/>
                <p:cNvPicPr>
                  <a:picLocks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6792" y="5006467"/>
                  <a:ext cx="213106" cy="585343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68" name="Group 67"/>
              <p:cNvGrpSpPr/>
              <p:nvPr/>
            </p:nvGrpSpPr>
            <p:grpSpPr>
              <a:xfrm>
                <a:off x="6489700" y="5421503"/>
                <a:ext cx="990600" cy="1190395"/>
                <a:chOff x="6489700" y="5421503"/>
                <a:chExt cx="990600" cy="1190395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6489700" y="6057900"/>
                  <a:ext cx="9906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Bushwacker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67" name="Picture 66"/>
                <p:cNvPicPr>
                  <a:picLocks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1828" y="5421503"/>
                  <a:ext cx="334010" cy="671957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  <p:grpSp>
            <p:nvGrpSpPr>
              <p:cNvPr id="71" name="Group 70"/>
              <p:cNvGrpSpPr/>
              <p:nvPr/>
            </p:nvGrpSpPr>
            <p:grpSpPr>
              <a:xfrm>
                <a:off x="5854700" y="5901563"/>
                <a:ext cx="889000" cy="1231035"/>
                <a:chOff x="5854700" y="5901563"/>
                <a:chExt cx="889000" cy="1231035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5854700" y="6578600"/>
                  <a:ext cx="889000" cy="553998"/>
                </a:xfrm>
                <a:prstGeom prst="rect">
                  <a:avLst/>
                </a:prstGeom>
                <a:noFill/>
              </p:spPr>
              <p:txBody>
                <a:bodyPr vert="horz" rtlCol="0">
                  <a:spAutoFit/>
                </a:bodyPr>
                <a:lstStyle/>
                <a:p>
                  <a:r>
                    <a:rPr lang="en-GB" sz="1500" smtClean="0">
                      <a:solidFill>
                        <a:srgbClr val="000000"/>
                      </a:solidFill>
                      <a:latin typeface="Trebuchet MS - 20"/>
                    </a:rPr>
                    <a:t>Meltdown</a:t>
                  </a:r>
                  <a:endParaRPr lang="en-GB" sz="1500">
                    <a:solidFill>
                      <a:srgbClr val="000000"/>
                    </a:solidFill>
                    <a:latin typeface="Trebuchet MS - 20"/>
                  </a:endParaRPr>
                </a:p>
              </p:txBody>
            </p:sp>
            <p:pic>
              <p:nvPicPr>
                <p:cNvPr id="70" name="Picture 69"/>
                <p:cNvPicPr>
                  <a:picLocks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5007" y="5901563"/>
                  <a:ext cx="412750" cy="672973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</p:spPr>
            </p:pic>
          </p:grpSp>
        </p:grpSp>
        <p:sp>
          <p:nvSpPr>
            <p:cNvPr id="73" name="TextBox 72"/>
            <p:cNvSpPr txBox="1"/>
            <p:nvPr/>
          </p:nvSpPr>
          <p:spPr>
            <a:xfrm>
              <a:off x="3477408" y="2582817"/>
              <a:ext cx="3632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l-GR" sz="2700" dirty="0" smtClean="0">
                  <a:solidFill>
                    <a:srgbClr val="000000"/>
                  </a:solidFill>
                  <a:latin typeface="Trebuchet MS - 36"/>
                </a:rPr>
                <a:t>ε</a:t>
              </a:r>
              <a:r>
                <a:rPr lang="en-GB" dirty="0" smtClean="0">
                  <a:solidFill>
                    <a:srgbClr val="000000"/>
                  </a:solidFill>
                  <a:latin typeface="Trebuchet MS - 24"/>
                </a:rPr>
                <a:t> = {All known </a:t>
              </a:r>
              <a:r>
                <a:rPr lang="en-GB" dirty="0" err="1" smtClean="0">
                  <a:solidFill>
                    <a:srgbClr val="000000"/>
                  </a:solidFill>
                  <a:latin typeface="Trebuchet MS - 24"/>
                </a:rPr>
                <a:t>villians</a:t>
              </a:r>
              <a:r>
                <a:rPr lang="en-GB" dirty="0" smtClean="0">
                  <a:solidFill>
                    <a:srgbClr val="000000"/>
                  </a:solidFill>
                  <a:latin typeface="Trebuchet MS - 24"/>
                </a:rPr>
                <a:t>}</a:t>
              </a:r>
              <a:endParaRPr lang="en-GB" dirty="0">
                <a:solidFill>
                  <a:srgbClr val="000000"/>
                </a:solidFill>
                <a:latin typeface="Trebuchet MS - 24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451864" y="344948"/>
            <a:ext cx="6832600" cy="18774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200" b="1" u="sng" dirty="0" smtClean="0">
                <a:solidFill>
                  <a:srgbClr val="000000"/>
                </a:solidFill>
                <a:latin typeface="Trebuchet MS - 36"/>
              </a:rPr>
              <a:t>Find the following </a:t>
            </a:r>
            <a:r>
              <a:rPr lang="en-GB" sz="3200" b="1" u="sng" dirty="0" smtClean="0">
                <a:solidFill>
                  <a:srgbClr val="000000"/>
                </a:solidFill>
                <a:latin typeface="Trebuchet MS - 36"/>
              </a:rPr>
              <a:t>sets</a:t>
            </a:r>
            <a:r>
              <a:rPr lang="en-GB" sz="3200" b="1" u="sng" dirty="0">
                <a:solidFill>
                  <a:srgbClr val="000000"/>
                </a:solidFill>
                <a:latin typeface="Trebuchet MS - 36"/>
              </a:rPr>
              <a:t>:</a:t>
            </a:r>
            <a:endParaRPr lang="en-GB" sz="3200" b="1" u="sng" dirty="0" smtClean="0">
              <a:solidFill>
                <a:srgbClr val="000000"/>
              </a:solidFill>
              <a:latin typeface="Trebuchet MS - 36"/>
            </a:endParaRP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Lucida Sans Unicode - 28"/>
              </a:rPr>
              <a:t>n(X </a:t>
            </a:r>
            <a:r>
              <a:rPr lang="en-GB" sz="2800" dirty="0" smtClean="0">
                <a:solidFill>
                  <a:srgbClr val="000000"/>
                </a:solidFill>
                <a:latin typeface="Lucida Sans Unicode - 28"/>
              </a:rPr>
              <a:t>∪ </a:t>
            </a:r>
            <a:r>
              <a:rPr lang="en-GB" sz="2800" dirty="0" smtClean="0">
                <a:solidFill>
                  <a:srgbClr val="000000"/>
                </a:solidFill>
                <a:latin typeface="Lucida Sans Unicode - 28"/>
              </a:rPr>
              <a:t>W)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Lucida Sans Unicode - 28"/>
              </a:rPr>
              <a:t>X </a:t>
            </a:r>
            <a:r>
              <a:rPr lang="en-GB" sz="2800" dirty="0" smtClean="0">
                <a:solidFill>
                  <a:srgbClr val="000000"/>
                </a:solidFill>
                <a:latin typeface="Lucida Sans Unicode - 28"/>
              </a:rPr>
              <a:t>∩ </a:t>
            </a:r>
            <a:r>
              <a:rPr lang="en-GB" sz="2800" dirty="0" smtClean="0">
                <a:solidFill>
                  <a:srgbClr val="000000"/>
                </a:solidFill>
                <a:latin typeface="Lucida Sans Unicode - 28"/>
              </a:rPr>
              <a:t>W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Lucida Sans Unicode - 28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Lucida Sans Unicode - 28"/>
              </a:rPr>
              <a:t>X' ∪ W</a:t>
            </a:r>
            <a:endParaRPr lang="en-GB" sz="2800" dirty="0">
              <a:solidFill>
                <a:srgbClr val="000000"/>
              </a:solidFill>
              <a:latin typeface="Lucida Sans Unicode - 2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96137" y="838508"/>
            <a:ext cx="889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rebuchet MS - 28"/>
              </a:rPr>
              <a:t>21</a:t>
            </a:r>
            <a:endParaRPr lang="en-GB" sz="2800" b="1" dirty="0">
              <a:solidFill>
                <a:srgbClr val="FF0000"/>
              </a:solidFill>
              <a:latin typeface="Trebuchet MS - 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59269" y="1361728"/>
            <a:ext cx="68834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Apocalypse, Arcade, Lord </a:t>
            </a:r>
            <a:r>
              <a:rPr lang="en-GB" sz="1600" b="1" dirty="0" err="1" smtClean="0">
                <a:solidFill>
                  <a:srgbClr val="FF0000"/>
                </a:solidFill>
                <a:latin typeface="Trebuchet MS - 18"/>
              </a:rPr>
              <a:t>Deathstrike</a:t>
            </a:r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, Magneto, Sabretooth</a:t>
            </a:r>
            <a:endParaRPr lang="en-GB" sz="1600" b="1" dirty="0">
              <a:solidFill>
                <a:srgbClr val="FF0000"/>
              </a:solidFill>
              <a:latin typeface="Trebuchet MS - 18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05853" y="1700282"/>
            <a:ext cx="69088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Apocalypse, Arcade, Lord </a:t>
            </a:r>
            <a:r>
              <a:rPr lang="en-GB" sz="1600" b="1" dirty="0" err="1" smtClean="0">
                <a:solidFill>
                  <a:srgbClr val="FF0000"/>
                </a:solidFill>
                <a:latin typeface="Trebuchet MS - 18"/>
              </a:rPr>
              <a:t>Deathstrike</a:t>
            </a:r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, Magneto, Sabretooth, </a:t>
            </a:r>
            <a:r>
              <a:rPr lang="en-GB" sz="1600" b="1" dirty="0" err="1" smtClean="0">
                <a:solidFill>
                  <a:srgbClr val="FF0000"/>
                </a:solidFill>
                <a:latin typeface="Trebuchet MS - 18"/>
              </a:rPr>
              <a:t>Titannus</a:t>
            </a:r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, </a:t>
            </a:r>
            <a:r>
              <a:rPr lang="en-GB" sz="1600" b="1" dirty="0" err="1" smtClean="0">
                <a:solidFill>
                  <a:srgbClr val="FF0000"/>
                </a:solidFill>
                <a:latin typeface="Trebuchet MS - 18"/>
              </a:rPr>
              <a:t>Bloodscream</a:t>
            </a:r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, Lady </a:t>
            </a:r>
            <a:r>
              <a:rPr lang="en-GB" sz="1600" b="1" dirty="0" err="1" smtClean="0">
                <a:solidFill>
                  <a:srgbClr val="FF0000"/>
                </a:solidFill>
                <a:latin typeface="Trebuchet MS - 18"/>
              </a:rPr>
              <a:t>Deathstrike</a:t>
            </a:r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, Romulus, </a:t>
            </a:r>
            <a:r>
              <a:rPr lang="en-GB" sz="1600" b="1" dirty="0" err="1" smtClean="0">
                <a:solidFill>
                  <a:srgbClr val="FF0000"/>
                </a:solidFill>
                <a:latin typeface="Trebuchet MS - 18"/>
              </a:rPr>
              <a:t>Cylla</a:t>
            </a:r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, </a:t>
            </a:r>
            <a:r>
              <a:rPr lang="en-GB" sz="1600" b="1" dirty="0" err="1" smtClean="0">
                <a:solidFill>
                  <a:srgbClr val="FF0000"/>
                </a:solidFill>
                <a:latin typeface="Trebuchet MS - 18"/>
              </a:rPr>
              <a:t>Zaran</a:t>
            </a:r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, </a:t>
            </a:r>
            <a:r>
              <a:rPr lang="en-GB" sz="1600" b="1" dirty="0" err="1" smtClean="0">
                <a:solidFill>
                  <a:srgbClr val="FF0000"/>
                </a:solidFill>
                <a:latin typeface="Trebuchet MS - 18"/>
              </a:rPr>
              <a:t>Bushwacker</a:t>
            </a:r>
            <a:r>
              <a:rPr lang="en-GB" sz="1600" b="1" dirty="0" smtClean="0">
                <a:solidFill>
                  <a:srgbClr val="FF0000"/>
                </a:solidFill>
                <a:latin typeface="Trebuchet MS - 18"/>
              </a:rPr>
              <a:t>, Meltdown</a:t>
            </a:r>
            <a:endParaRPr lang="en-GB" sz="1600" b="1" dirty="0">
              <a:solidFill>
                <a:srgbClr val="FF0000"/>
              </a:solidFill>
              <a:latin typeface="Trebuchet MS - 18"/>
            </a:endParaRPr>
          </a:p>
        </p:txBody>
      </p:sp>
    </p:spTree>
    <p:extLst>
      <p:ext uri="{BB962C8B-B14F-4D97-AF65-F5344CB8AC3E}">
        <p14:creationId xmlns:p14="http://schemas.microsoft.com/office/powerpoint/2010/main" val="25193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190500"/>
            <a:ext cx="2458339" cy="1306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14300" y="1422400"/>
            <a:ext cx="9898321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Trebuchet MS - 24"/>
              </a:rPr>
              <a:t>X-Men are having problems with some sets of evil mutant groups:</a:t>
            </a:r>
          </a:p>
          <a:p>
            <a:pPr algn="ctr"/>
            <a:r>
              <a:rPr lang="en-GB" sz="2400" dirty="0" smtClean="0">
                <a:solidFill>
                  <a:srgbClr val="000000"/>
                </a:solidFill>
                <a:latin typeface="Trebuchet MS - 24"/>
              </a:rPr>
              <a:t>B = {Brotherhood of Evil Mutants}</a:t>
            </a:r>
          </a:p>
          <a:p>
            <a:pPr algn="ctr"/>
            <a:r>
              <a:rPr lang="en-GB" sz="2400" dirty="0" smtClean="0">
                <a:solidFill>
                  <a:srgbClr val="000000"/>
                </a:solidFill>
                <a:latin typeface="Trebuchet MS - 24"/>
              </a:rPr>
              <a:t>F = {Factor Three}</a:t>
            </a:r>
          </a:p>
          <a:p>
            <a:pPr algn="ctr"/>
            <a:r>
              <a:rPr lang="en-GB" sz="2400" dirty="0" smtClean="0">
                <a:solidFill>
                  <a:srgbClr val="000000"/>
                </a:solidFill>
                <a:latin typeface="Trebuchet MS - 24"/>
              </a:rPr>
              <a:t>ε = {All Problematic Mutant Enemies of X-Men}</a:t>
            </a:r>
            <a:endParaRPr lang="en-GB" sz="2400" dirty="0">
              <a:solidFill>
                <a:srgbClr val="000000"/>
              </a:solidFill>
              <a:latin typeface="Trebuchet MS - 24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14400" y="3098800"/>
            <a:ext cx="8206868" cy="4092068"/>
            <a:chOff x="914400" y="3098800"/>
            <a:chExt cx="8206868" cy="4092068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3098800"/>
              <a:ext cx="8206868" cy="4092068"/>
              <a:chOff x="914400" y="3098800"/>
              <a:chExt cx="8206868" cy="409206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565400" y="3225800"/>
                <a:ext cx="3724402" cy="3837432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076700" y="3225800"/>
                <a:ext cx="3724402" cy="3837432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219200" y="3124200"/>
                <a:ext cx="7902068" cy="4066668"/>
              </a:xfrm>
              <a:custGeom>
                <a:avLst/>
                <a:gdLst/>
                <a:ahLst/>
                <a:cxnLst/>
                <a:rect l="0" t="0" r="0" b="0"/>
                <a:pathLst>
                  <a:path w="7902068" h="4066668">
                    <a:moveTo>
                      <a:pt x="0" y="0"/>
                    </a:moveTo>
                    <a:lnTo>
                      <a:pt x="7902067" y="0"/>
                    </a:lnTo>
                    <a:lnTo>
                      <a:pt x="7902067" y="4066667"/>
                    </a:lnTo>
                    <a:lnTo>
                      <a:pt x="0" y="406666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794000" y="3340100"/>
                <a:ext cx="685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B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51700" y="3352800"/>
                <a:ext cx="685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F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14400" y="3098800"/>
                <a:ext cx="660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l-GR" sz="2100" smtClean="0">
                    <a:solidFill>
                      <a:srgbClr val="000000"/>
                    </a:solidFill>
                    <a:latin typeface="Trebuchet MS - 28"/>
                  </a:rPr>
                  <a:t>ε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866640" y="3685540"/>
              <a:ext cx="734060" cy="1082625"/>
              <a:chOff x="4866640" y="3685540"/>
              <a:chExt cx="734060" cy="108262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889500" y="44450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Blob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6640" y="3685540"/>
                <a:ext cx="604774" cy="88379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4089400" y="4456176"/>
              <a:ext cx="1244600" cy="1150189"/>
              <a:chOff x="4089400" y="4456176"/>
              <a:chExt cx="1244600" cy="115018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089400" y="5283200"/>
                <a:ext cx="1244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Mastermind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5" name="Picture 14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7789" y="4456176"/>
                <a:ext cx="360807" cy="84251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5499100" y="4700270"/>
              <a:ext cx="736600" cy="1185495"/>
              <a:chOff x="5499100" y="4700270"/>
              <a:chExt cx="736600" cy="11854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499100" y="5562600"/>
                <a:ext cx="736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Unus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8" name="Picture 1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3461" y="4700270"/>
                <a:ext cx="417830" cy="88620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4724400" y="5604891"/>
              <a:ext cx="1143000" cy="1055574"/>
              <a:chOff x="4724400" y="5604891"/>
              <a:chExt cx="1143000" cy="1055574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724400" y="6337300"/>
                <a:ext cx="1143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Vanisher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1" name="Picture 20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5464" y="5604891"/>
                <a:ext cx="613791" cy="75399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616700" y="4230370"/>
              <a:ext cx="711200" cy="1147395"/>
              <a:chOff x="6616700" y="4230370"/>
              <a:chExt cx="711200" cy="114739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616700" y="50546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Ogre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4" name="Picture 23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1155" y="4230370"/>
                <a:ext cx="371348" cy="87172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8013700" y="4155567"/>
              <a:ext cx="736600" cy="1374598"/>
              <a:chOff x="8013700" y="4155567"/>
              <a:chExt cx="736600" cy="137459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013700" y="5207000"/>
                <a:ext cx="736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Pyro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7" name="Picture 26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6367" y="4155567"/>
                <a:ext cx="621665" cy="105397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1524000" y="3787267"/>
              <a:ext cx="990600" cy="1209498"/>
              <a:chOff x="1524000" y="3787267"/>
              <a:chExt cx="990600" cy="120949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524000" y="4673600"/>
                <a:ext cx="990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Destiny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0" name="Picture 29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628" y="3787267"/>
                <a:ext cx="419989" cy="9493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1765300" y="5742051"/>
              <a:ext cx="1092200" cy="1147014"/>
              <a:chOff x="1765300" y="5742051"/>
              <a:chExt cx="1092200" cy="114701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765300" y="6565900"/>
                <a:ext cx="1092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Mystique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3" name="Picture 32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8609" y="5742051"/>
                <a:ext cx="304927" cy="9105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3708400" y="3327019"/>
              <a:ext cx="762000" cy="1060146"/>
              <a:chOff x="3708400" y="3327019"/>
              <a:chExt cx="762000" cy="106014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708400" y="4064000"/>
                <a:ext cx="762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Astra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6" name="Picture 35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7559" y="3327019"/>
                <a:ext cx="327279" cy="79883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3035300" y="5561203"/>
              <a:ext cx="711200" cy="1061162"/>
              <a:chOff x="3035300" y="5561203"/>
              <a:chExt cx="711200" cy="106116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035300" y="62992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Toad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9" name="Picture 38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2003" y="5561203"/>
                <a:ext cx="414147" cy="79921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3467100" y="4813808"/>
              <a:ext cx="889000" cy="1071957"/>
              <a:chOff x="3467100" y="4813808"/>
              <a:chExt cx="889000" cy="107195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467100" y="5562600"/>
                <a:ext cx="889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Slither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2" name="Picture 41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5413" y="4813808"/>
                <a:ext cx="287401" cy="77749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2590800" y="4692904"/>
              <a:ext cx="1244600" cy="1156994"/>
              <a:chOff x="2590800" y="4692904"/>
              <a:chExt cx="1244600" cy="115699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590800" y="5295900"/>
                <a:ext cx="1244600" cy="5539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Scarlet Witch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5" name="Picture 44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495" y="4692904"/>
                <a:ext cx="342773" cy="62941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2946400" y="3716782"/>
              <a:ext cx="1117600" cy="1000583"/>
              <a:chOff x="2946400" y="3716782"/>
              <a:chExt cx="1117600" cy="1000583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946400" y="4394200"/>
                <a:ext cx="1117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Quicksilver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8" name="Picture 47"/>
              <p:cNvPicPr>
                <a:picLocks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330" y="3716782"/>
                <a:ext cx="313436" cy="71869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2" name="Group 51"/>
            <p:cNvGrpSpPr/>
            <p:nvPr/>
          </p:nvGrpSpPr>
          <p:grpSpPr>
            <a:xfrm>
              <a:off x="3797300" y="6068949"/>
              <a:ext cx="990600" cy="1010616"/>
              <a:chOff x="3797300" y="6068949"/>
              <a:chExt cx="990600" cy="1010616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797300" y="6756400"/>
                <a:ext cx="990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Magneto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1" name="Picture 50"/>
              <p:cNvPicPr>
                <a:picLocks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945" y="6068949"/>
                <a:ext cx="413385" cy="75679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  <p:extLst>
      <p:ext uri="{BB962C8B-B14F-4D97-AF65-F5344CB8AC3E}">
        <p14:creationId xmlns:p14="http://schemas.microsoft.com/office/powerpoint/2010/main" val="27503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215900"/>
            <a:ext cx="9434764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Trebuchet MS - 36"/>
              </a:rPr>
              <a:t>Can you name the villains who are in each region below?</a:t>
            </a:r>
            <a:endParaRPr lang="en-GB" sz="3600" dirty="0">
              <a:solidFill>
                <a:srgbClr val="000000"/>
              </a:solidFill>
              <a:latin typeface="Trebuchet MS - 36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63600" y="3238500"/>
            <a:ext cx="8206868" cy="4092068"/>
            <a:chOff x="863600" y="3238500"/>
            <a:chExt cx="8206868" cy="4092068"/>
          </a:xfrm>
        </p:grpSpPr>
        <p:grpSp>
          <p:nvGrpSpPr>
            <p:cNvPr id="9" name="Group 8"/>
            <p:cNvGrpSpPr/>
            <p:nvPr/>
          </p:nvGrpSpPr>
          <p:grpSpPr>
            <a:xfrm>
              <a:off x="863600" y="3238500"/>
              <a:ext cx="8206868" cy="4092068"/>
              <a:chOff x="863600" y="3238500"/>
              <a:chExt cx="8206868" cy="409206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514600" y="3365500"/>
                <a:ext cx="3724402" cy="3837432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4025900" y="3365500"/>
                <a:ext cx="3724402" cy="3837432"/>
              </a:xfrm>
              <a:prstGeom prst="ellipse">
                <a:avLst/>
              </a:prstGeom>
              <a:solidFill>
                <a:schemeClr val="accent1">
                  <a:alpha val="1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168400" y="3263900"/>
                <a:ext cx="7902068" cy="4066668"/>
              </a:xfrm>
              <a:custGeom>
                <a:avLst/>
                <a:gdLst/>
                <a:ahLst/>
                <a:cxnLst/>
                <a:rect l="0" t="0" r="0" b="0"/>
                <a:pathLst>
                  <a:path w="7902068" h="4066668">
                    <a:moveTo>
                      <a:pt x="0" y="0"/>
                    </a:moveTo>
                    <a:lnTo>
                      <a:pt x="7902067" y="0"/>
                    </a:lnTo>
                    <a:lnTo>
                      <a:pt x="7902067" y="4066667"/>
                    </a:lnTo>
                    <a:lnTo>
                      <a:pt x="0" y="4066667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43200" y="3479800"/>
                <a:ext cx="685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B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00900" y="3492500"/>
                <a:ext cx="6858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2100" smtClean="0">
                    <a:solidFill>
                      <a:srgbClr val="000000"/>
                    </a:solidFill>
                    <a:latin typeface="Trebuchet MS - 28"/>
                  </a:rPr>
                  <a:t>F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63600" y="3238500"/>
                <a:ext cx="660400" cy="4154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l-GR" sz="2100" smtClean="0">
                    <a:solidFill>
                      <a:srgbClr val="000000"/>
                    </a:solidFill>
                    <a:latin typeface="Trebuchet MS - 28"/>
                  </a:rPr>
                  <a:t>ε</a:t>
                </a:r>
                <a:endParaRPr lang="en-GB" sz="2100">
                  <a:solidFill>
                    <a:srgbClr val="000000"/>
                  </a:solidFill>
                  <a:latin typeface="Trebuchet MS - 28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815840" y="3825240"/>
              <a:ext cx="734060" cy="1082625"/>
              <a:chOff x="4815840" y="3825240"/>
              <a:chExt cx="734060" cy="108262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838700" y="45847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Blob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1" name="Picture 10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5840" y="3825240"/>
                <a:ext cx="604774" cy="88379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4038600" y="4595876"/>
              <a:ext cx="1244600" cy="1150189"/>
              <a:chOff x="4038600" y="4595876"/>
              <a:chExt cx="1244600" cy="115018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038600" y="5422900"/>
                <a:ext cx="1244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Mastermind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6989" y="4595876"/>
                <a:ext cx="360807" cy="84251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48300" y="4839970"/>
              <a:ext cx="736600" cy="1185495"/>
              <a:chOff x="5448300" y="4839970"/>
              <a:chExt cx="736600" cy="118549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448300" y="5702300"/>
                <a:ext cx="736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Unus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17" name="Picture 16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661" y="4839970"/>
                <a:ext cx="417830" cy="88620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673600" y="5744591"/>
              <a:ext cx="1143000" cy="1055574"/>
              <a:chOff x="4673600" y="5744591"/>
              <a:chExt cx="1143000" cy="105557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673600" y="6477000"/>
                <a:ext cx="1143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Vanisher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0" name="Picture 1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4664" y="5744591"/>
                <a:ext cx="613791" cy="75399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6565900" y="4370070"/>
              <a:ext cx="711200" cy="1147395"/>
              <a:chOff x="6565900" y="4370070"/>
              <a:chExt cx="711200" cy="11473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565900" y="51943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Ogre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3" name="Picture 22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0355" y="4370070"/>
                <a:ext cx="371348" cy="87172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7962900" y="4295267"/>
              <a:ext cx="736600" cy="1374598"/>
              <a:chOff x="7962900" y="4295267"/>
              <a:chExt cx="736600" cy="137459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962900" y="5346700"/>
                <a:ext cx="736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Pyro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6" name="Picture 25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5567" y="4295267"/>
                <a:ext cx="621665" cy="105397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1473200" y="3926967"/>
              <a:ext cx="990600" cy="1209498"/>
              <a:chOff x="1473200" y="3926967"/>
              <a:chExt cx="990600" cy="120949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473200" y="4813300"/>
                <a:ext cx="990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Destiny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29" name="Picture 28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1828" y="3926967"/>
                <a:ext cx="419989" cy="9493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1714500" y="5881751"/>
              <a:ext cx="1092200" cy="1147014"/>
              <a:chOff x="1714500" y="5881751"/>
              <a:chExt cx="1092200" cy="114701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714500" y="6705600"/>
                <a:ext cx="1092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Mystique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7809" y="5881751"/>
                <a:ext cx="304927" cy="9105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657600" y="3466719"/>
              <a:ext cx="762000" cy="1060146"/>
              <a:chOff x="3657600" y="3466719"/>
              <a:chExt cx="762000" cy="106014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57600" y="4203700"/>
                <a:ext cx="762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Astra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5" name="Picture 34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6759" y="3466719"/>
                <a:ext cx="327279" cy="79883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2984500" y="5700903"/>
              <a:ext cx="711200" cy="1061162"/>
              <a:chOff x="2984500" y="5700903"/>
              <a:chExt cx="711200" cy="106116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984500" y="6438900"/>
                <a:ext cx="7112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Toad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38" name="Picture 37"/>
              <p:cNvPicPr>
                <a:picLocks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203" y="5700903"/>
                <a:ext cx="414147" cy="79921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3416300" y="4953508"/>
              <a:ext cx="889000" cy="1071957"/>
              <a:chOff x="3416300" y="4953508"/>
              <a:chExt cx="889000" cy="107195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416300" y="5702300"/>
                <a:ext cx="8890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Slither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1" name="Picture 40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4613" y="4953508"/>
                <a:ext cx="287401" cy="77749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2540000" y="4832604"/>
              <a:ext cx="1244600" cy="1156994"/>
              <a:chOff x="2540000" y="4832604"/>
              <a:chExt cx="1244600" cy="115699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540000" y="5435600"/>
                <a:ext cx="1244600" cy="55399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Scarlet Witch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4" name="Picture 43"/>
              <p:cNvPicPr>
                <a:picLocks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3695" y="4832604"/>
                <a:ext cx="342773" cy="62941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2895600" y="3856482"/>
              <a:ext cx="1117600" cy="1000583"/>
              <a:chOff x="2895600" y="3856482"/>
              <a:chExt cx="1117600" cy="100058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895600" y="4533900"/>
                <a:ext cx="1117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Quicksilver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47" name="Picture 46"/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530" y="3856482"/>
                <a:ext cx="313436" cy="71869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3746500" y="6208649"/>
              <a:ext cx="990600" cy="1010616"/>
              <a:chOff x="3746500" y="6208649"/>
              <a:chExt cx="990600" cy="101061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746500" y="6896100"/>
                <a:ext cx="990600" cy="323165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500" smtClean="0">
                    <a:solidFill>
                      <a:srgbClr val="000000"/>
                    </a:solidFill>
                    <a:latin typeface="Trebuchet MS - 20"/>
                  </a:rPr>
                  <a:t>Magneto</a:t>
                </a:r>
                <a:endParaRPr lang="en-GB" sz="1500">
                  <a:solidFill>
                    <a:srgbClr val="000000"/>
                  </a:solidFill>
                  <a:latin typeface="Trebuchet MS - 20"/>
                </a:endParaRPr>
              </a:p>
            </p:txBody>
          </p:sp>
          <p:pic>
            <p:nvPicPr>
              <p:cNvPr id="50" name="Picture 49"/>
              <p:cNvPicPr>
                <a:picLocks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4145" y="6208649"/>
                <a:ext cx="413385" cy="75679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  <p:sp>
        <p:nvSpPr>
          <p:cNvPr id="53" name="TextBox 52"/>
          <p:cNvSpPr txBox="1"/>
          <p:nvPr/>
        </p:nvSpPr>
        <p:spPr>
          <a:xfrm>
            <a:off x="759520" y="1600200"/>
            <a:ext cx="1956207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  <a:latin typeface="Lucida Sans Unicode - 28"/>
              </a:rPr>
              <a:t>1. B'</a:t>
            </a:r>
          </a:p>
          <a:p>
            <a:r>
              <a:rPr lang="en-GB" sz="3200" dirty="0" smtClean="0">
                <a:solidFill>
                  <a:srgbClr val="000000"/>
                </a:solidFill>
                <a:latin typeface="Lucida Sans Unicode - 28"/>
              </a:rPr>
              <a:t>2. B ∩ F</a:t>
            </a:r>
          </a:p>
          <a:p>
            <a:r>
              <a:rPr lang="en-GB" sz="3200" dirty="0" smtClean="0">
                <a:solidFill>
                  <a:srgbClr val="000000"/>
                </a:solidFill>
                <a:latin typeface="Lucida Sans Unicode - 28"/>
              </a:rPr>
              <a:t>3. B' ∪ F'</a:t>
            </a:r>
            <a:endParaRPr lang="en-GB" sz="3200" dirty="0">
              <a:solidFill>
                <a:srgbClr val="000000"/>
              </a:solidFill>
              <a:latin typeface="Lucida Sans Unicode - 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15000" y="1587500"/>
            <a:ext cx="2082092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smtClean="0">
                <a:solidFill>
                  <a:srgbClr val="000000"/>
                </a:solidFill>
                <a:latin typeface="Lucida Sans Unicode - 28"/>
              </a:rPr>
              <a:t>4. (B ∪ F)'</a:t>
            </a:r>
          </a:p>
          <a:p>
            <a:r>
              <a:rPr lang="en-GB" sz="3200" smtClean="0">
                <a:solidFill>
                  <a:srgbClr val="000000"/>
                </a:solidFill>
                <a:latin typeface="Lucida Sans Unicode - 28"/>
              </a:rPr>
              <a:t>5. B ∩ F'</a:t>
            </a:r>
          </a:p>
          <a:p>
            <a:r>
              <a:rPr lang="en-GB" sz="3200" smtClean="0">
                <a:solidFill>
                  <a:srgbClr val="000000"/>
                </a:solidFill>
                <a:latin typeface="Lucida Sans Unicode - 28"/>
              </a:rPr>
              <a:t>6. B ∪ F</a:t>
            </a:r>
            <a:endParaRPr lang="en-GB" sz="3200">
              <a:solidFill>
                <a:srgbClr val="000000"/>
              </a:solidFill>
              <a:latin typeface="Lucida Sans Unicode - 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23122" y="1638512"/>
            <a:ext cx="18796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Ogre, Destiny, Mystique, Pyro</a:t>
            </a:r>
            <a:endParaRPr lang="en-GB" sz="1400" dirty="0">
              <a:solidFill>
                <a:srgbClr val="FF0000"/>
              </a:solidFill>
              <a:latin typeface="Trebuchet MS - 16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00300" y="2123420"/>
            <a:ext cx="18796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Blob, Mastermind, </a:t>
            </a:r>
            <a:r>
              <a:rPr lang="en-GB" sz="1400" dirty="0" err="1" smtClean="0">
                <a:solidFill>
                  <a:srgbClr val="FF0000"/>
                </a:solidFill>
                <a:latin typeface="Trebuchet MS - 16"/>
              </a:rPr>
              <a:t>Unus</a:t>
            </a:r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, </a:t>
            </a:r>
            <a:r>
              <a:rPr lang="en-GB" sz="1400" dirty="0" err="1" smtClean="0">
                <a:solidFill>
                  <a:srgbClr val="FF0000"/>
                </a:solidFill>
                <a:latin typeface="Trebuchet MS - 16"/>
              </a:rPr>
              <a:t>Vanisher</a:t>
            </a:r>
            <a:endParaRPr lang="en-GB" sz="1400" dirty="0">
              <a:solidFill>
                <a:srgbClr val="FF0000"/>
              </a:solidFill>
              <a:latin typeface="Trebuchet MS - 16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76500" y="2673241"/>
            <a:ext cx="18796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Blob, Mastermind, </a:t>
            </a:r>
            <a:r>
              <a:rPr lang="en-GB" sz="1400" dirty="0" err="1" smtClean="0">
                <a:solidFill>
                  <a:srgbClr val="FF0000"/>
                </a:solidFill>
                <a:latin typeface="Trebuchet MS - 16"/>
              </a:rPr>
              <a:t>Unus</a:t>
            </a:r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, </a:t>
            </a:r>
            <a:r>
              <a:rPr lang="en-GB" sz="1400" dirty="0" err="1" smtClean="0">
                <a:solidFill>
                  <a:srgbClr val="FF0000"/>
                </a:solidFill>
                <a:latin typeface="Trebuchet MS - 16"/>
              </a:rPr>
              <a:t>Vanisher</a:t>
            </a:r>
            <a:endParaRPr lang="en-GB" sz="1400" dirty="0">
              <a:solidFill>
                <a:srgbClr val="FF0000"/>
              </a:solidFill>
              <a:latin typeface="Trebuchet MS - 16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47432" y="1376902"/>
            <a:ext cx="18796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Destiny, Mystique, Pyro</a:t>
            </a:r>
            <a:endParaRPr lang="en-GB" sz="1400" dirty="0">
              <a:solidFill>
                <a:srgbClr val="FF0000"/>
              </a:solidFill>
              <a:latin typeface="Trebuchet MS - 16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92888" y="1887058"/>
            <a:ext cx="18796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Astra, Quicksilver, Scarlet Witch, Slither, Toad, Magneto</a:t>
            </a:r>
            <a:endParaRPr lang="en-GB" sz="1400" dirty="0">
              <a:solidFill>
                <a:srgbClr val="FF0000"/>
              </a:solidFill>
              <a:latin typeface="Trebuchet MS - 16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63879" y="2611685"/>
            <a:ext cx="1879600" cy="11695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Astra, Quicksilver, Scarlet Witch, Slither, Toad, Magneto, Blob, Mastermind, </a:t>
            </a:r>
            <a:r>
              <a:rPr lang="en-GB" sz="1400" dirty="0" err="1" smtClean="0">
                <a:solidFill>
                  <a:srgbClr val="FF0000"/>
                </a:solidFill>
                <a:latin typeface="Trebuchet MS - 16"/>
              </a:rPr>
              <a:t>Unus</a:t>
            </a:r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, </a:t>
            </a:r>
            <a:r>
              <a:rPr lang="en-GB" sz="1400" dirty="0" err="1" smtClean="0">
                <a:solidFill>
                  <a:srgbClr val="FF0000"/>
                </a:solidFill>
                <a:latin typeface="Trebuchet MS - 16"/>
              </a:rPr>
              <a:t>Vanisher</a:t>
            </a:r>
            <a:r>
              <a:rPr lang="en-GB" sz="1400" dirty="0" smtClean="0">
                <a:solidFill>
                  <a:srgbClr val="FF0000"/>
                </a:solidFill>
                <a:latin typeface="Trebuchet MS - 16"/>
              </a:rPr>
              <a:t>, Ogre</a:t>
            </a:r>
            <a:endParaRPr lang="en-GB" sz="1400" dirty="0">
              <a:solidFill>
                <a:srgbClr val="FF0000"/>
              </a:solidFill>
              <a:latin typeface="Trebuchet MS - 16"/>
            </a:endParaRPr>
          </a:p>
        </p:txBody>
      </p:sp>
    </p:spTree>
    <p:extLst>
      <p:ext uri="{BB962C8B-B14F-4D97-AF65-F5344CB8AC3E}">
        <p14:creationId xmlns:p14="http://schemas.microsoft.com/office/powerpoint/2010/main" val="24770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408</Words>
  <Application>Microsoft Office PowerPoint</Application>
  <PresentationFormat>Custom</PresentationFormat>
  <Paragraphs>143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Trebuchet MS - 16</vt:lpstr>
      <vt:lpstr>Trebuchet MS - 36</vt:lpstr>
      <vt:lpstr>Trebuchet MS - 18</vt:lpstr>
      <vt:lpstr>Lucida Sans Unicode - 28</vt:lpstr>
      <vt:lpstr>Trebuchet MS - 24</vt:lpstr>
      <vt:lpstr>Trebuchet MS - 72</vt:lpstr>
      <vt:lpstr>Trebuchet MS - 20</vt:lpstr>
      <vt:lpstr>Trebuchet MS - 28</vt:lpstr>
      <vt:lpstr>Trebuchet MS - 26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2</cp:revision>
  <dcterms:created xsi:type="dcterms:W3CDTF">2015-06-18T09:05:58Z</dcterms:created>
  <dcterms:modified xsi:type="dcterms:W3CDTF">2015-06-18T09:21:10Z</dcterms:modified>
</cp:coreProperties>
</file>